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315" r:id="rId3"/>
    <p:sldId id="337" r:id="rId4"/>
    <p:sldId id="370" r:id="rId5"/>
    <p:sldId id="332" r:id="rId6"/>
    <p:sldId id="317" r:id="rId7"/>
    <p:sldId id="387" r:id="rId8"/>
    <p:sldId id="388" r:id="rId9"/>
    <p:sldId id="389" r:id="rId10"/>
    <p:sldId id="390" r:id="rId11"/>
    <p:sldId id="391" r:id="rId12"/>
    <p:sldId id="307" r:id="rId13"/>
    <p:sldId id="360" r:id="rId14"/>
    <p:sldId id="384" r:id="rId15"/>
    <p:sldId id="335" r:id="rId16"/>
    <p:sldId id="393" r:id="rId17"/>
    <p:sldId id="385" r:id="rId18"/>
    <p:sldId id="344" r:id="rId19"/>
    <p:sldId id="346" r:id="rId20"/>
    <p:sldId id="381" r:id="rId21"/>
    <p:sldId id="386" r:id="rId22"/>
    <p:sldId id="364"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114" d="100"/>
          <a:sy n="114" d="100"/>
        </p:scale>
        <p:origin x="179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9/29/2018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59059CE-066A-49B5-B9E9-8B3613540F17}" type="slidenum">
              <a:rPr lang="en-US" altLang="en-US" sz="1300"/>
              <a:pPr>
                <a:spcBef>
                  <a:spcPct val="0"/>
                </a:spcBef>
              </a:pPr>
              <a:t>7</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7995284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9DAD286-615F-436B-BE4E-0C48C0C2F84F}" type="slidenum">
              <a:rPr lang="en-US" altLang="en-US" sz="1300"/>
              <a:pPr>
                <a:spcBef>
                  <a:spcPct val="0"/>
                </a:spcBef>
              </a:pPr>
              <a:t>11</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3129616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FB1BE52F-12A7-485A-B415-5AD4289796DD}" type="datetime1">
              <a:rPr lang="en-US" smtClean="0"/>
              <a:t>9/29/2018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5-18-0035-00-agen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ACB9D2A-21B8-4894-9AFF-3913A89F81A6}" type="datetime1">
              <a:rPr lang="en-US" smtClean="0"/>
              <a:t>9/29/2018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5-18-0035-00-agen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8387080-7711-4C90-9116-0E7CC64EAEA3}" type="datetime1">
              <a:rPr lang="en-US" smtClean="0"/>
              <a:t>9/29/2018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5-18-0035-00-agen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5A609F3-F612-46A0-86A2-8861B1F903CC}" type="datetime1">
              <a:rPr lang="en-US" smtClean="0"/>
              <a:t>9/29/2018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5-18-0035-00-agen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483F1830-DA72-4C17-824A-5555B17B5750}" type="datetime1">
              <a:rPr lang="en-US" smtClean="0"/>
              <a:t>9/29/2018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5-18-0035-00-agen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21929F1B-19C5-4737-8985-30ACCC270B12}" type="datetime1">
              <a:rPr lang="en-US" smtClean="0"/>
              <a:t>9/29/2018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5-18-0035-00-agen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3C85164-91B9-4BF3-91D6-946DE2FB348F}" type="datetime1">
              <a:rPr lang="en-US" smtClean="0"/>
              <a:t>9/29/2018</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5-18-0035-00-agen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5B16E0BF-05FE-4A37-A055-33E46AFBA491}" type="datetime1">
              <a:rPr lang="en-US" smtClean="0"/>
              <a:t>9/29/2018</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5-18-0035-00-agen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0010B61-5854-4631-9BF1-D3C31E2768A4}" type="datetime1">
              <a:rPr lang="en-US" smtClean="0"/>
              <a:t>9/29/2018</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5-18-0035-00-agen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8A05DCA-A87B-427D-8C2F-6470EE29DF21}" type="datetime1">
              <a:rPr lang="en-US" smtClean="0"/>
              <a:t>9/29/2018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5-18-0035-00-agen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48965E2-C39E-465A-86C9-569ED34C1FD6}" type="datetime1">
              <a:rPr lang="en-US" smtClean="0"/>
              <a:t>9/29/2018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5-18-0035-00-agen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5DEAE492-9E31-429F-820A-387D7BD1EA95}" type="datetime1">
              <a:rPr lang="en-US" smtClean="0"/>
              <a:t>9/29/2018</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5-18-0035-00-agen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baefed.webex.com/baefed/j.php?MTID=mba2fd75e236a5d78fb5dea31ea33ea27" TargetMode="External"/><Relationship Id="rId7" Type="http://schemas.openxmlformats.org/officeDocument/2006/relationships/hyperlink" Target="https://help.webex.com/docs/DOC-5412"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hyperlink" Target="https://www.webex.com/pdf/tollfree_restrictions.pdf" TargetMode="External"/><Relationship Id="rId5" Type="http://schemas.openxmlformats.org/officeDocument/2006/relationships/hyperlink" Target="https://baefed.webex.com/baefed/globalcallin.php?serviceType=MC&amp;ED=6959602&amp;tollFree=1" TargetMode="External"/><Relationship Id="rId4" Type="http://schemas.openxmlformats.org/officeDocument/2006/relationships/hyperlink" Target="sip:909315836@baefed.webex.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B6B3902B-1AF0-419C-96D8-1FF05F569CDF}" type="datetime1">
              <a:rPr lang="en-US" smtClean="0">
                <a:solidFill>
                  <a:srgbClr val="000099"/>
                </a:solidFill>
              </a:rPr>
              <a:t>9/29/2018</a:t>
            </a:fld>
            <a:endParaRPr lang="en-US" dirty="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a:solidFill>
                <a:srgbClr val="000099"/>
              </a:solidFill>
            </a:endParaRPr>
          </a:p>
        </p:txBody>
      </p:sp>
      <p:sp>
        <p:nvSpPr>
          <p:cNvPr id="2" name="Rectangle 2"/>
          <p:cNvSpPr>
            <a:spLocks noChangeArrowheads="1"/>
          </p:cNvSpPr>
          <p:nvPr/>
        </p:nvSpPr>
        <p:spPr bwMode="auto">
          <a:xfrm>
            <a:off x="685800" y="1785034"/>
            <a:ext cx="736797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a:t>
            </a:r>
            <a:r>
              <a:rPr lang="en-US" sz="1200" b="1" dirty="0" smtClean="0">
                <a:latin typeface="Arial" pitchFamily="34" charset="0"/>
                <a:cs typeface="Times New Roman" pitchFamily="18" charset="0"/>
              </a:rPr>
              <a:t>02 October 2018</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29 </a:t>
            </a:r>
            <a:r>
              <a:rPr lang="en-US" sz="1200" b="1" dirty="0">
                <a:latin typeface="Arial" pitchFamily="34" charset="0"/>
                <a:cs typeface="Times New Roman" pitchFamily="18" charset="0"/>
              </a:rPr>
              <a:t>September  2018</a:t>
            </a:r>
          </a:p>
          <a:p>
            <a:pPr eaLnBrk="0" hangingPunct="0"/>
            <a:r>
              <a:rPr lang="en-US" sz="1200" b="1" dirty="0">
                <a:latin typeface="Arial" pitchFamily="34" charset="0"/>
                <a:cs typeface="Times New Roman" pitchFamily="18" charset="0"/>
              </a:rPr>
              <a:t>Document No: </a:t>
            </a:r>
            <a:r>
              <a:rPr lang="en-US" sz="1200" b="1" dirty="0" smtClean="0">
                <a:latin typeface="Arial" pitchFamily="34" charset="0"/>
                <a:cs typeface="Times New Roman" pitchFamily="18" charset="0"/>
              </a:rPr>
              <a:t>5-18-0035-00-agen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extLst>
                    <a:ext uri="{9D8B030D-6E8A-4147-A177-3AD203B41FA5}">
                      <a16:colId xmlns="" xmlns:a16="http://schemas.microsoft.com/office/drawing/2014/main" val="20000"/>
                    </a:ext>
                  </a:extLst>
                </a:gridCol>
                <a:gridCol w="1289973">
                  <a:extLst>
                    <a:ext uri="{9D8B030D-6E8A-4147-A177-3AD203B41FA5}">
                      <a16:colId xmlns="" xmlns:a16="http://schemas.microsoft.com/office/drawing/2014/main" val="20001"/>
                    </a:ext>
                  </a:extLst>
                </a:gridCol>
                <a:gridCol w="1219200">
                  <a:extLst>
                    <a:ext uri="{9D8B030D-6E8A-4147-A177-3AD203B41FA5}">
                      <a16:colId xmlns="" xmlns:a16="http://schemas.microsoft.com/office/drawing/2014/main" val="20002"/>
                    </a:ext>
                  </a:extLst>
                </a:gridCol>
                <a:gridCol w="1143000">
                  <a:extLst>
                    <a:ext uri="{9D8B030D-6E8A-4147-A177-3AD203B41FA5}">
                      <a16:colId xmlns="" xmlns:a16="http://schemas.microsoft.com/office/drawing/2014/main" val="20003"/>
                    </a:ext>
                  </a:extLst>
                </a:gridCol>
                <a:gridCol w="2666999">
                  <a:extLst>
                    <a:ext uri="{9D8B030D-6E8A-4147-A177-3AD203B41FA5}">
                      <a16:colId xmlns=""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bl>
          </a:graphicData>
        </a:graphic>
      </p:graphicFrame>
      <p:sp>
        <p:nvSpPr>
          <p:cNvPr id="2073" name="Rectangle 23"/>
          <p:cNvSpPr>
            <a:spLocks noChangeArrowheads="1"/>
          </p:cNvSpPr>
          <p:nvPr/>
        </p:nvSpPr>
        <p:spPr bwMode="auto">
          <a:xfrm>
            <a:off x="1066800" y="2464921"/>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a:t>Doc #: </a:t>
            </a:r>
            <a:r>
              <a:rPr lang="en-US" dirty="0" smtClean="0"/>
              <a:t>5-18-0035-00-agen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p:cNvSpPr>
            <a:spLocks noGrp="1" noChangeArrowheads="1"/>
          </p:cNvSpPr>
          <p:nvPr>
            <p:ph type="body" idx="1"/>
          </p:nvPr>
        </p:nvSpPr>
        <p:spPr>
          <a:xfrm>
            <a:off x="537369" y="1310987"/>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A673C1DE-47A2-44BA-8571-70D6C0C6DCD1}" type="datetime1">
              <a:rPr lang="en-US" smtClean="0"/>
              <a:t>9/29/2018</a:t>
            </a:fld>
            <a:endParaRPr lang="en-US" dirty="0"/>
          </a:p>
        </p:txBody>
      </p:sp>
      <p:sp>
        <p:nvSpPr>
          <p:cNvPr id="3" name="Footer Placeholder 2"/>
          <p:cNvSpPr>
            <a:spLocks noGrp="1"/>
          </p:cNvSpPr>
          <p:nvPr>
            <p:ph type="ftr" sz="quarter" idx="11"/>
          </p:nvPr>
        </p:nvSpPr>
        <p:spPr/>
        <p:txBody>
          <a:bodyPr/>
          <a:lstStyle/>
          <a:p>
            <a:pPr>
              <a:defRPr/>
            </a:pPr>
            <a:r>
              <a:rPr lang="en-US" smtClean="0"/>
              <a:t>Doc #: 5-18-0035-00-agen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dirty="0"/>
          </a:p>
        </p:txBody>
      </p:sp>
    </p:spTree>
    <p:extLst>
      <p:ext uri="{BB962C8B-B14F-4D97-AF65-F5344CB8AC3E}">
        <p14:creationId xmlns:p14="http://schemas.microsoft.com/office/powerpoint/2010/main" val="30080787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1268" name="Rectangle 4"/>
          <p:cNvSpPr>
            <a:spLocks noChangeArrowheads="1"/>
          </p:cNvSpPr>
          <p:nvPr/>
        </p:nvSpPr>
        <p:spPr bwMode="auto">
          <a:xfrm>
            <a:off x="304800" y="1425575"/>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8990198A-484F-4ED5-9C30-7D1B9EB59203}" type="datetime1">
              <a:rPr lang="en-US" smtClean="0"/>
              <a:t>9/29/2018</a:t>
            </a:fld>
            <a:endParaRPr lang="en-US" dirty="0"/>
          </a:p>
        </p:txBody>
      </p:sp>
      <p:sp>
        <p:nvSpPr>
          <p:cNvPr id="3" name="Footer Placeholder 2"/>
          <p:cNvSpPr>
            <a:spLocks noGrp="1"/>
          </p:cNvSpPr>
          <p:nvPr>
            <p:ph type="ftr" sz="quarter" idx="11"/>
          </p:nvPr>
        </p:nvSpPr>
        <p:spPr/>
        <p:txBody>
          <a:bodyPr/>
          <a:lstStyle/>
          <a:p>
            <a:pPr>
              <a:defRPr/>
            </a:pPr>
            <a:r>
              <a:rPr lang="en-US" smtClean="0"/>
              <a:t>Doc #: 5-18-0035-00-agen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11</a:t>
            </a:fld>
            <a:endParaRPr lang="en-US" dirty="0"/>
          </a:p>
        </p:txBody>
      </p:sp>
    </p:spTree>
    <p:extLst>
      <p:ext uri="{BB962C8B-B14F-4D97-AF65-F5344CB8AC3E}">
        <p14:creationId xmlns:p14="http://schemas.microsoft.com/office/powerpoint/2010/main" val="350479403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WG minutes contained in </a:t>
            </a:r>
            <a:r>
              <a:rPr lang="en-US" dirty="0"/>
              <a:t>5-18-0030-00</a:t>
            </a:r>
            <a:endParaRPr dirty="0"/>
          </a:p>
          <a:p>
            <a:pPr marL="0" indent="0" eaLnBrk="1" fontAlgn="auto" hangingPunct="1">
              <a:lnSpc>
                <a:spcPct val="115000"/>
              </a:lnSpc>
              <a:spcBef>
                <a:spcPts val="0"/>
              </a:spcBef>
              <a:spcAft>
                <a:spcPts val="0"/>
              </a:spcAft>
              <a:buNone/>
              <a:defRPr/>
            </a:pPr>
            <a:r>
              <a:rPr lang="en-US" dirty="0"/>
              <a:t>.</a:t>
            </a:r>
          </a:p>
          <a:p>
            <a:pPr>
              <a:lnSpc>
                <a:spcPct val="115000"/>
              </a:lnSpc>
              <a:defRPr/>
            </a:pPr>
            <a:r>
              <a:rPr lang="en-US" dirty="0"/>
              <a:t>Mover:  Carlos</a:t>
            </a:r>
          </a:p>
          <a:p>
            <a:r>
              <a:rPr dirty="0"/>
              <a:t>Second:</a:t>
            </a:r>
            <a:r>
              <a:rPr lang="en-US" dirty="0"/>
              <a:t>  Lynn</a:t>
            </a:r>
            <a:endParaRPr dirty="0"/>
          </a:p>
          <a:p>
            <a:r>
              <a:rPr lang="en-US" dirty="0"/>
              <a:t>Vote: UC</a:t>
            </a:r>
          </a:p>
          <a:p>
            <a:endParaRPr lang="en-US" dirty="0"/>
          </a:p>
          <a:p>
            <a:endParaRPr dirty="0"/>
          </a:p>
        </p:txBody>
      </p:sp>
      <p:sp>
        <p:nvSpPr>
          <p:cNvPr id="4" name="Date Placeholder 3"/>
          <p:cNvSpPr>
            <a:spLocks noGrp="1"/>
          </p:cNvSpPr>
          <p:nvPr>
            <p:ph type="dt" sz="quarter" idx="10"/>
          </p:nvPr>
        </p:nvSpPr>
        <p:spPr/>
        <p:txBody>
          <a:bodyPr/>
          <a:lstStyle/>
          <a:p>
            <a:pPr>
              <a:defRPr/>
            </a:pPr>
            <a:fld id="{CDBF7C16-ACB5-4BE8-901A-D2C19C257DA0}" type="datetime1">
              <a:rPr lang="en-US" smtClean="0"/>
              <a:t>9/29/2018</a:t>
            </a:fld>
            <a:endParaRPr lang="en-US" dirty="0"/>
          </a:p>
        </p:txBody>
      </p:sp>
      <p:sp>
        <p:nvSpPr>
          <p:cNvPr id="5" name="Footer Placeholder 4"/>
          <p:cNvSpPr>
            <a:spLocks noGrp="1"/>
          </p:cNvSpPr>
          <p:nvPr>
            <p:ph type="ftr" sz="quarter" idx="11"/>
          </p:nvPr>
        </p:nvSpPr>
        <p:spPr/>
        <p:txBody>
          <a:bodyPr/>
          <a:lstStyle/>
          <a:p>
            <a:pPr>
              <a:defRPr/>
            </a:pPr>
            <a:r>
              <a:rPr lang="en-US" smtClean="0"/>
              <a:t>Doc #: 5-18-0035-00-agen</a:t>
            </a:r>
            <a:endParaRPr lang="en-US" dirty="0"/>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12</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Status on 1900.5.1</a:t>
            </a:r>
          </a:p>
        </p:txBody>
      </p:sp>
      <p:sp>
        <p:nvSpPr>
          <p:cNvPr id="3" name="Content Placeholder 2"/>
          <p:cNvSpPr>
            <a:spLocks noGrp="1"/>
          </p:cNvSpPr>
          <p:nvPr>
            <p:ph idx="1"/>
          </p:nvPr>
        </p:nvSpPr>
        <p:spPr>
          <a:xfrm>
            <a:off x="457200" y="1371600"/>
            <a:ext cx="8229600" cy="4525963"/>
          </a:xfrm>
        </p:spPr>
        <p:txBody>
          <a:bodyPr/>
          <a:lstStyle/>
          <a:p>
            <a:r>
              <a:rPr lang="en-US" sz="2800" dirty="0"/>
              <a:t>Draft Status</a:t>
            </a:r>
          </a:p>
          <a:p>
            <a:pPr lvl="1"/>
            <a:r>
              <a:rPr lang="en-US" sz="2400" dirty="0"/>
              <a:t>Tentative ad hoc today</a:t>
            </a:r>
          </a:p>
          <a:p>
            <a:pPr lvl="1"/>
            <a:endParaRPr lang="en-US" sz="2400" dirty="0"/>
          </a:p>
          <a:p>
            <a:endParaRPr lang="en-US" sz="2800" dirty="0">
              <a:solidFill>
                <a:srgbClr val="FF0000"/>
              </a:solidFill>
            </a:endParaRPr>
          </a:p>
        </p:txBody>
      </p:sp>
      <p:sp>
        <p:nvSpPr>
          <p:cNvPr id="4" name="Date Placeholder 3"/>
          <p:cNvSpPr>
            <a:spLocks noGrp="1"/>
          </p:cNvSpPr>
          <p:nvPr>
            <p:ph type="dt" sz="half" idx="10"/>
          </p:nvPr>
        </p:nvSpPr>
        <p:spPr/>
        <p:txBody>
          <a:bodyPr/>
          <a:lstStyle/>
          <a:p>
            <a:pPr>
              <a:defRPr/>
            </a:pPr>
            <a:fld id="{9EEA484D-E111-4742-832E-ACFDBDC09DBD}" type="datetime1">
              <a:rPr lang="en-US" smtClean="0"/>
              <a:t>9/29/2018</a:t>
            </a:fld>
            <a:endParaRPr lang="en-US" dirty="0"/>
          </a:p>
        </p:txBody>
      </p:sp>
      <p:sp>
        <p:nvSpPr>
          <p:cNvPr id="5" name="Footer Placeholder 4"/>
          <p:cNvSpPr>
            <a:spLocks noGrp="1"/>
          </p:cNvSpPr>
          <p:nvPr>
            <p:ph type="ftr" sz="quarter" idx="11"/>
          </p:nvPr>
        </p:nvSpPr>
        <p:spPr/>
        <p:txBody>
          <a:bodyPr/>
          <a:lstStyle/>
          <a:p>
            <a:pPr>
              <a:defRPr/>
            </a:pPr>
            <a:r>
              <a:rPr lang="en-US" smtClean="0"/>
              <a:t>Doc #: 5-18-0035-00-agen</a:t>
            </a:r>
            <a:endParaRPr lang="en-US" dirty="0"/>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13</a:t>
            </a:fld>
            <a:endParaRPr lang="en-US" dirty="0"/>
          </a:p>
        </p:txBody>
      </p:sp>
    </p:spTree>
    <p:extLst>
      <p:ext uri="{BB962C8B-B14F-4D97-AF65-F5344CB8AC3E}">
        <p14:creationId xmlns:p14="http://schemas.microsoft.com/office/powerpoint/2010/main" val="1514460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048000"/>
            <a:ext cx="7772400" cy="2286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314" name="Title 1"/>
          <p:cNvSpPr>
            <a:spLocks noGrp="1"/>
          </p:cNvSpPr>
          <p:nvPr>
            <p:ph type="title"/>
          </p:nvPr>
        </p:nvSpPr>
        <p:spPr>
          <a:xfrm>
            <a:off x="457200" y="17463"/>
            <a:ext cx="8229600" cy="1143000"/>
          </a:xfrm>
        </p:spPr>
        <p:txBody>
          <a:bodyPr/>
          <a:lstStyle/>
          <a:p>
            <a:r>
              <a:rPr altLang="en-US" dirty="0"/>
              <a:t>Working Schedule for 1900.5.1</a:t>
            </a:r>
          </a:p>
        </p:txBody>
      </p:sp>
      <p:sp>
        <p:nvSpPr>
          <p:cNvPr id="13315" name="Content Placeholder 2"/>
          <p:cNvSpPr>
            <a:spLocks noGrp="1"/>
          </p:cNvSpPr>
          <p:nvPr>
            <p:ph idx="1"/>
          </p:nvPr>
        </p:nvSpPr>
        <p:spPr>
          <a:xfrm>
            <a:off x="381000" y="1447800"/>
            <a:ext cx="8229600" cy="4525963"/>
          </a:xfrm>
        </p:spPr>
        <p:txBody>
          <a:bodyPr/>
          <a:lstStyle/>
          <a:p>
            <a:r>
              <a:rPr altLang="en-US" sz="1400" dirty="0"/>
              <a:t>Complete Draft for Clause 4					7/30√</a:t>
            </a:r>
          </a:p>
          <a:p>
            <a:r>
              <a:rPr altLang="en-US" sz="1400" dirty="0"/>
              <a:t>Complete Draft for Clause 5	(Needs Work)			10/15     </a:t>
            </a:r>
            <a:r>
              <a:rPr altLang="en-US" sz="1400" b="1" dirty="0">
                <a:solidFill>
                  <a:srgbClr val="FF0000"/>
                </a:solidFill>
              </a:rPr>
              <a:t>1/17?</a:t>
            </a:r>
          </a:p>
          <a:p>
            <a:r>
              <a:rPr altLang="en-US" sz="1400" dirty="0"/>
              <a:t>Complete Draft for Clause 6	(More examples)			1/16        </a:t>
            </a:r>
            <a:r>
              <a:rPr altLang="en-US" sz="1400" b="1" dirty="0">
                <a:solidFill>
                  <a:srgbClr val="FF0000"/>
                </a:solidFill>
              </a:rPr>
              <a:t>8/16</a:t>
            </a:r>
            <a:r>
              <a:rPr altLang="en-US" sz="1400" dirty="0">
                <a:solidFill>
                  <a:srgbClr val="FF0000"/>
                </a:solidFill>
              </a:rPr>
              <a:t> √</a:t>
            </a:r>
            <a:endParaRPr altLang="en-US" sz="1400" dirty="0"/>
          </a:p>
          <a:p>
            <a:r>
              <a:rPr altLang="en-US" sz="1400" dirty="0"/>
              <a:t>Complete Draft for Clause 7	(put xml file in annex?)			3/16         </a:t>
            </a:r>
            <a:r>
              <a:rPr altLang="en-US" sz="1400" b="1" dirty="0">
                <a:solidFill>
                  <a:srgbClr val="FF0000"/>
                </a:solidFill>
              </a:rPr>
              <a:t>7/4</a:t>
            </a:r>
            <a:r>
              <a:rPr altLang="en-US" sz="1400" dirty="0">
                <a:solidFill>
                  <a:srgbClr val="FF0000"/>
                </a:solidFill>
              </a:rPr>
              <a:t> √</a:t>
            </a:r>
            <a:endParaRPr altLang="en-US" sz="1400" b="1" dirty="0">
              <a:solidFill>
                <a:srgbClr val="FF0000"/>
              </a:solidFill>
            </a:endParaRPr>
          </a:p>
          <a:p>
            <a:r>
              <a:rPr altLang="en-US" sz="1400" dirty="0"/>
              <a:t>Complete Draft for Clause 8	(Minor additions needed)		4/16         </a:t>
            </a:r>
            <a:r>
              <a:rPr altLang="en-US" sz="1400" b="1" dirty="0">
                <a:solidFill>
                  <a:srgbClr val="FF0000"/>
                </a:solidFill>
              </a:rPr>
              <a:t>9/16</a:t>
            </a:r>
            <a:r>
              <a:rPr altLang="en-US" sz="1400" dirty="0">
                <a:solidFill>
                  <a:srgbClr val="FF0000"/>
                </a:solidFill>
              </a:rPr>
              <a:t> √</a:t>
            </a:r>
            <a:endParaRPr altLang="en-US" sz="1400" b="1" dirty="0">
              <a:solidFill>
                <a:srgbClr val="FF0000"/>
              </a:solidFill>
            </a:endParaRPr>
          </a:p>
          <a:p>
            <a:r>
              <a:rPr altLang="en-US" sz="1400" dirty="0"/>
              <a:t>Full review of drafting					3/17 </a:t>
            </a:r>
            <a:r>
              <a:rPr altLang="en-US" sz="1400" dirty="0">
                <a:solidFill>
                  <a:srgbClr val="FF0000"/>
                </a:solidFill>
              </a:rPr>
              <a:t>√</a:t>
            </a:r>
            <a:endParaRPr altLang="en-US" sz="1400" dirty="0"/>
          </a:p>
          <a:p>
            <a:r>
              <a:rPr altLang="en-US" sz="1400" dirty="0"/>
              <a:t>First WG Ballot						5/17         </a:t>
            </a:r>
            <a:r>
              <a:rPr altLang="en-US" sz="1400" b="1" dirty="0">
                <a:solidFill>
                  <a:srgbClr val="FF0000"/>
                </a:solidFill>
              </a:rPr>
              <a:t>2/18</a:t>
            </a:r>
          </a:p>
          <a:p>
            <a:r>
              <a:rPr altLang="en-US" sz="1400" dirty="0"/>
              <a:t>WG </a:t>
            </a:r>
            <a:r>
              <a:rPr altLang="en-US" sz="1400" dirty="0" err="1"/>
              <a:t>Recirc</a:t>
            </a:r>
            <a:r>
              <a:rPr altLang="en-US" sz="1400" dirty="0"/>
              <a:t>						</a:t>
            </a:r>
            <a:r>
              <a:rPr lang="en-US" altLang="en-US" sz="1400" dirty="0"/>
              <a:t>8</a:t>
            </a:r>
            <a:r>
              <a:rPr altLang="en-US" sz="1400" dirty="0"/>
              <a:t>/17  </a:t>
            </a:r>
            <a:r>
              <a:rPr lang="en-US" altLang="en-US" sz="1400" dirty="0"/>
              <a:t>       </a:t>
            </a:r>
            <a:r>
              <a:rPr lang="en-US" altLang="en-US" sz="1400" b="1" dirty="0">
                <a:solidFill>
                  <a:srgbClr val="FF0000"/>
                </a:solidFill>
              </a:rPr>
              <a:t>4/18</a:t>
            </a:r>
            <a:endParaRPr altLang="en-US" sz="1400" dirty="0"/>
          </a:p>
          <a:p>
            <a:r>
              <a:rPr altLang="en-US" sz="1400" dirty="0"/>
              <a:t>Sponsor Ballot						</a:t>
            </a:r>
            <a:r>
              <a:rPr lang="en-US" altLang="en-US" sz="1400" dirty="0"/>
              <a:t>10</a:t>
            </a:r>
            <a:r>
              <a:rPr altLang="en-US" sz="1400" dirty="0"/>
              <a:t>/17</a:t>
            </a:r>
            <a:r>
              <a:rPr lang="en-US" altLang="en-US" sz="1400" dirty="0"/>
              <a:t>       </a:t>
            </a:r>
            <a:r>
              <a:rPr lang="en-US" altLang="en-US" sz="1400" b="1" dirty="0">
                <a:solidFill>
                  <a:srgbClr val="FF0000"/>
                </a:solidFill>
              </a:rPr>
              <a:t>6/18</a:t>
            </a:r>
            <a:endParaRPr altLang="en-US" sz="1400" dirty="0"/>
          </a:p>
          <a:p>
            <a:r>
              <a:rPr altLang="en-US" sz="1400" dirty="0"/>
              <a:t>Sponsor </a:t>
            </a:r>
            <a:r>
              <a:rPr altLang="en-US" sz="1400" dirty="0" err="1"/>
              <a:t>Recirc</a:t>
            </a:r>
            <a:r>
              <a:rPr altLang="en-US" sz="1400" dirty="0"/>
              <a:t>						</a:t>
            </a:r>
            <a:r>
              <a:rPr lang="en-US" altLang="en-US" sz="1400" dirty="0"/>
              <a:t>4</a:t>
            </a:r>
            <a:r>
              <a:rPr altLang="en-US" sz="1400" dirty="0"/>
              <a:t>/1</a:t>
            </a:r>
            <a:r>
              <a:rPr lang="en-US" altLang="en-US" sz="1400" dirty="0"/>
              <a:t>8         </a:t>
            </a:r>
            <a:r>
              <a:rPr lang="en-US" altLang="en-US" sz="1400" b="1" dirty="0">
                <a:solidFill>
                  <a:srgbClr val="FF0000"/>
                </a:solidFill>
              </a:rPr>
              <a:t>9/18</a:t>
            </a:r>
            <a:endParaRPr altLang="en-US" sz="1400" dirty="0"/>
          </a:p>
          <a:p>
            <a:r>
              <a:rPr altLang="en-US" sz="1400" dirty="0"/>
              <a:t>Sponsor </a:t>
            </a:r>
            <a:r>
              <a:rPr altLang="en-US" sz="1400" dirty="0" err="1"/>
              <a:t>Recirc</a:t>
            </a:r>
            <a:r>
              <a:rPr altLang="en-US" sz="1400" dirty="0"/>
              <a:t> 2						</a:t>
            </a:r>
            <a:r>
              <a:rPr lang="en-US" altLang="en-US" sz="1400" dirty="0"/>
              <a:t>8</a:t>
            </a:r>
            <a:r>
              <a:rPr altLang="en-US" sz="1400" dirty="0"/>
              <a:t>/1</a:t>
            </a:r>
            <a:r>
              <a:rPr lang="en-US" altLang="en-US" sz="1400" dirty="0"/>
              <a:t>8         </a:t>
            </a:r>
            <a:r>
              <a:rPr lang="en-US" altLang="en-US" sz="1400" b="1" dirty="0">
                <a:solidFill>
                  <a:srgbClr val="FF0000"/>
                </a:solidFill>
              </a:rPr>
              <a:t>12/18</a:t>
            </a:r>
            <a:endParaRPr altLang="en-US" sz="1400" dirty="0"/>
          </a:p>
          <a:p>
            <a:r>
              <a:rPr altLang="en-US" sz="1400" dirty="0"/>
              <a:t>Submit to REVCOM						11/17       </a:t>
            </a:r>
            <a:r>
              <a:rPr lang="en-US" altLang="en-US" sz="1400" b="1" dirty="0">
                <a:solidFill>
                  <a:srgbClr val="FF0000"/>
                </a:solidFill>
              </a:rPr>
              <a:t>3/19!!</a:t>
            </a:r>
          </a:p>
          <a:p>
            <a:endParaRPr altLang="en-US" sz="200" dirty="0"/>
          </a:p>
          <a:p>
            <a:r>
              <a:rPr lang="en-US" altLang="en-US" sz="1400" dirty="0"/>
              <a:t>  							</a:t>
            </a:r>
            <a:endParaRPr lang="en-US" altLang="en-US" sz="1400" b="1" dirty="0">
              <a:solidFill>
                <a:srgbClr val="FF0000"/>
              </a:solidFill>
            </a:endParaRPr>
          </a:p>
          <a:p>
            <a:endParaRPr altLang="en-US" sz="1400" dirty="0"/>
          </a:p>
          <a:p>
            <a:endParaRPr altLang="en-US" sz="1400" dirty="0"/>
          </a:p>
        </p:txBody>
      </p:sp>
      <p:sp>
        <p:nvSpPr>
          <p:cNvPr id="4" name="Date Placeholder 3"/>
          <p:cNvSpPr>
            <a:spLocks noGrp="1"/>
          </p:cNvSpPr>
          <p:nvPr>
            <p:ph type="dt" sz="quarter" idx="10"/>
          </p:nvPr>
        </p:nvSpPr>
        <p:spPr/>
        <p:txBody>
          <a:bodyPr/>
          <a:lstStyle/>
          <a:p>
            <a:pPr>
              <a:defRPr/>
            </a:pPr>
            <a:fld id="{66F2D399-D24B-4C70-A82F-C02F85368E56}" type="datetime1">
              <a:rPr lang="en-US" smtClean="0"/>
              <a:t>9/29/2018</a:t>
            </a:fld>
            <a:endParaRPr lang="en-US"/>
          </a:p>
        </p:txBody>
      </p:sp>
      <p:sp>
        <p:nvSpPr>
          <p:cNvPr id="5" name="Footer Placeholder 4"/>
          <p:cNvSpPr>
            <a:spLocks noGrp="1"/>
          </p:cNvSpPr>
          <p:nvPr>
            <p:ph type="ftr" sz="quarter" idx="11"/>
          </p:nvPr>
        </p:nvSpPr>
        <p:spPr/>
        <p:txBody>
          <a:bodyPr/>
          <a:lstStyle/>
          <a:p>
            <a:pPr>
              <a:defRPr/>
            </a:pPr>
            <a:r>
              <a:rPr lang="en-US" smtClean="0"/>
              <a:t>Doc #: 5-18-0035-00-agen</a:t>
            </a:r>
            <a:endParaRPr lang="en-US"/>
          </a:p>
        </p:txBody>
      </p:sp>
      <p:sp>
        <p:nvSpPr>
          <p:cNvPr id="1331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7C96333-6C4D-45D5-9B55-6DF4663829E9}" type="slidenum">
              <a:rPr lang="en-US" altLang="en-US" sz="1200" smtClean="0"/>
              <a:pPr>
                <a:spcBef>
                  <a:spcPct val="0"/>
                </a:spcBef>
                <a:buFontTx/>
                <a:buNone/>
              </a:pPr>
              <a:t>14</a:t>
            </a:fld>
            <a:endParaRPr lang="en-US" altLang="en-US" sz="120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1963" y="263048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811963" y="3124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11963" y="4419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21199" y="338281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21199" y="3657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21199" y="3886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21199" y="41910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2958245" y="3358350"/>
            <a:ext cx="2770310" cy="646331"/>
          </a:xfrm>
          <a:prstGeom prst="rect">
            <a:avLst/>
          </a:prstGeom>
          <a:noFill/>
        </p:spPr>
        <p:txBody>
          <a:bodyPr wrap="none" rtlCol="0">
            <a:spAutoFit/>
          </a:bodyPr>
          <a:lstStyle/>
          <a:p>
            <a:r>
              <a:rPr lang="en-US" dirty="0"/>
              <a:t>Need updated schedule</a:t>
            </a:r>
          </a:p>
          <a:p>
            <a:r>
              <a:rPr lang="en-US" dirty="0"/>
              <a:t>Won’t update till first ballot</a:t>
            </a:r>
          </a:p>
        </p:txBody>
      </p:sp>
    </p:spTree>
    <p:extLst>
      <p:ext uri="{BB962C8B-B14F-4D97-AF65-F5344CB8AC3E}">
        <p14:creationId xmlns:p14="http://schemas.microsoft.com/office/powerpoint/2010/main" val="33066076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45655" y="1166018"/>
            <a:ext cx="8229600" cy="4525963"/>
          </a:xfrm>
        </p:spPr>
        <p:txBody>
          <a:bodyPr/>
          <a:lstStyle/>
          <a:p>
            <a:r>
              <a:rPr lang="en-US" sz="2800" dirty="0"/>
              <a:t>PAR Approved</a:t>
            </a:r>
          </a:p>
          <a:p>
            <a:r>
              <a:rPr lang="en-US" sz="2800" dirty="0"/>
              <a:t>Editor:  Carlos</a:t>
            </a:r>
          </a:p>
          <a:p>
            <a:r>
              <a:rPr lang="en-US" sz="2800" dirty="0"/>
              <a:t>Contributions?  </a:t>
            </a:r>
          </a:p>
          <a:p>
            <a:r>
              <a:rPr lang="en-US" sz="2800" dirty="0"/>
              <a:t>Call for Contributions?  </a:t>
            </a:r>
          </a:p>
          <a:p>
            <a:pPr lvl="1"/>
            <a:endParaRPr lang="en-US" sz="2400" dirty="0"/>
          </a:p>
        </p:txBody>
      </p:sp>
      <p:sp>
        <p:nvSpPr>
          <p:cNvPr id="4" name="Date Placeholder 3"/>
          <p:cNvSpPr>
            <a:spLocks noGrp="1"/>
          </p:cNvSpPr>
          <p:nvPr>
            <p:ph type="dt" sz="quarter" idx="10"/>
          </p:nvPr>
        </p:nvSpPr>
        <p:spPr/>
        <p:txBody>
          <a:bodyPr/>
          <a:lstStyle/>
          <a:p>
            <a:pPr>
              <a:defRPr/>
            </a:pPr>
            <a:fld id="{B3D26B8A-5FFF-49D9-B7C9-CE1236BEEE8D}" type="datetime1">
              <a:rPr lang="en-US" smtClean="0"/>
              <a:t>9/29/2018</a:t>
            </a:fld>
            <a:endParaRPr lang="en-US"/>
          </a:p>
        </p:txBody>
      </p:sp>
      <p:sp>
        <p:nvSpPr>
          <p:cNvPr id="5" name="Footer Placeholder 4"/>
          <p:cNvSpPr>
            <a:spLocks noGrp="1"/>
          </p:cNvSpPr>
          <p:nvPr>
            <p:ph type="ftr" sz="quarter" idx="11"/>
          </p:nvPr>
        </p:nvSpPr>
        <p:spPr/>
        <p:txBody>
          <a:bodyPr/>
          <a:lstStyle/>
          <a:p>
            <a:pPr>
              <a:defRPr/>
            </a:pPr>
            <a:r>
              <a:rPr lang="en-US" smtClean="0"/>
              <a:t>Doc #: 5-18-0035-00-agen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Architecture Status</a:t>
            </a:r>
          </a:p>
        </p:txBody>
      </p:sp>
      <p:sp>
        <p:nvSpPr>
          <p:cNvPr id="14339" name="Content Placeholder 2"/>
          <p:cNvSpPr>
            <a:spLocks noGrp="1"/>
          </p:cNvSpPr>
          <p:nvPr>
            <p:ph idx="1"/>
          </p:nvPr>
        </p:nvSpPr>
        <p:spPr>
          <a:xfrm>
            <a:off x="422564" y="1298720"/>
            <a:ext cx="8416636" cy="4525963"/>
          </a:xfrm>
        </p:spPr>
        <p:txBody>
          <a:bodyPr/>
          <a:lstStyle/>
          <a:p>
            <a:r>
              <a:rPr lang="en-US" sz="2800" dirty="0"/>
              <a:t>Proposed 1900.5 Revision PAR approved by WG</a:t>
            </a:r>
          </a:p>
          <a:p>
            <a:pPr lvl="1"/>
            <a:r>
              <a:rPr lang="en-US" sz="2400" dirty="0"/>
              <a:t>Should conduct some comment resolution</a:t>
            </a:r>
          </a:p>
          <a:p>
            <a:r>
              <a:rPr lang="en-US" sz="2800" dirty="0"/>
              <a:t>Motion to adopt changes suggested by comments in EB2018-01?</a:t>
            </a:r>
          </a:p>
          <a:p>
            <a:r>
              <a:rPr lang="en-US" sz="2800" dirty="0" smtClean="0"/>
              <a:t>Not forwarding </a:t>
            </a:r>
            <a:r>
              <a:rPr lang="en-US" sz="2800" dirty="0"/>
              <a:t>to </a:t>
            </a:r>
            <a:r>
              <a:rPr lang="en-US" sz="2800" dirty="0" err="1" smtClean="0"/>
              <a:t>DySPAN</a:t>
            </a:r>
            <a:r>
              <a:rPr lang="en-US" sz="2800" dirty="0" smtClean="0"/>
              <a:t>-SC till resolution on language</a:t>
            </a:r>
            <a:endParaRPr lang="en-US" sz="2800" dirty="0"/>
          </a:p>
          <a:p>
            <a:r>
              <a:rPr lang="en-US" sz="2800" dirty="0"/>
              <a:t>Other architecture </a:t>
            </a:r>
            <a:r>
              <a:rPr lang="en-US" sz="2800" dirty="0" smtClean="0"/>
              <a:t>discussions </a:t>
            </a:r>
            <a:r>
              <a:rPr lang="en-US" sz="2800" dirty="0"/>
              <a:t>or contributions?</a:t>
            </a:r>
          </a:p>
          <a:p>
            <a:endParaRPr lang="en-US" sz="2800" dirty="0"/>
          </a:p>
        </p:txBody>
      </p:sp>
      <p:sp>
        <p:nvSpPr>
          <p:cNvPr id="4" name="Date Placeholder 3"/>
          <p:cNvSpPr>
            <a:spLocks noGrp="1"/>
          </p:cNvSpPr>
          <p:nvPr>
            <p:ph type="dt" sz="quarter" idx="10"/>
          </p:nvPr>
        </p:nvSpPr>
        <p:spPr/>
        <p:txBody>
          <a:bodyPr/>
          <a:lstStyle/>
          <a:p>
            <a:pPr>
              <a:defRPr/>
            </a:pPr>
            <a:fld id="{DC0EAE4F-5182-4129-B572-AA4CFC780FE7}" type="datetime1">
              <a:rPr lang="en-US" smtClean="0"/>
              <a:t>9/29/2018</a:t>
            </a:fld>
            <a:endParaRPr lang="en-US"/>
          </a:p>
        </p:txBody>
      </p:sp>
      <p:sp>
        <p:nvSpPr>
          <p:cNvPr id="5" name="Footer Placeholder 4"/>
          <p:cNvSpPr>
            <a:spLocks noGrp="1"/>
          </p:cNvSpPr>
          <p:nvPr>
            <p:ph type="ftr" sz="quarter" idx="11"/>
          </p:nvPr>
        </p:nvSpPr>
        <p:spPr/>
        <p:txBody>
          <a:bodyPr/>
          <a:lstStyle/>
          <a:p>
            <a:pPr>
              <a:defRPr/>
            </a:pPr>
            <a:r>
              <a:rPr lang="en-US" smtClean="0"/>
              <a:t>Doc #: 5-18-0035-00-agen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4895525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lang="en-US" altLang="en-US" dirty="0"/>
              <a:t>Electronic Ballot on Architecture PAR</a:t>
            </a:r>
            <a:br>
              <a:rPr lang="en-US" altLang="en-US" dirty="0"/>
            </a:br>
            <a:r>
              <a:rPr lang="en-US" altLang="en-US" dirty="0"/>
              <a:t>EB2018-01</a:t>
            </a:r>
            <a:endParaRPr dirty="0"/>
          </a:p>
        </p:txBody>
      </p:sp>
      <p:sp>
        <p:nvSpPr>
          <p:cNvPr id="14339" name="Content Placeholder 2"/>
          <p:cNvSpPr>
            <a:spLocks noGrp="1"/>
          </p:cNvSpPr>
          <p:nvPr>
            <p:ph idx="1"/>
          </p:nvPr>
        </p:nvSpPr>
        <p:spPr>
          <a:xfrm>
            <a:off x="381000" y="1247178"/>
            <a:ext cx="8229600" cy="4525963"/>
          </a:xfrm>
        </p:spPr>
        <p:txBody>
          <a:bodyPr/>
          <a:lstStyle/>
          <a:p>
            <a:pPr marL="0" marR="0" indent="0">
              <a:spcBef>
                <a:spcPts val="0"/>
              </a:spcBef>
              <a:spcAft>
                <a:spcPts val="0"/>
              </a:spcAft>
              <a:buNone/>
            </a:pPr>
            <a:r>
              <a:rPr lang="en-US" sz="2000" b="1" dirty="0">
                <a:ea typeface="Calibri" panose="020F0502020204030204" pitchFamily="34" charset="0"/>
                <a:cs typeface="Times New Roman" panose="02020603050405020304" pitchFamily="18" charset="0"/>
              </a:rPr>
              <a:t>Motion:  </a:t>
            </a:r>
            <a:r>
              <a:rPr lang="en-US" sz="2000" dirty="0">
                <a:ea typeface="Calibri" panose="020F0502020204030204" pitchFamily="34" charset="0"/>
                <a:cs typeface="Times New Roman" panose="02020603050405020304" pitchFamily="18" charset="0"/>
              </a:rPr>
              <a:t>For the 1900.5 WG Chair to make any editorial changes as required and forward the draft PAR in document 5-18-0027-00 to the </a:t>
            </a:r>
            <a:r>
              <a:rPr lang="en-US" sz="2000" dirty="0" err="1">
                <a:ea typeface="Calibri" panose="020F0502020204030204" pitchFamily="34" charset="0"/>
                <a:cs typeface="Times New Roman" panose="02020603050405020304" pitchFamily="18" charset="0"/>
              </a:rPr>
              <a:t>DySPAN</a:t>
            </a:r>
            <a:r>
              <a:rPr lang="en-US" sz="2000" dirty="0">
                <a:ea typeface="Calibri" panose="020F0502020204030204" pitchFamily="34" charset="0"/>
                <a:cs typeface="Times New Roman" panose="02020603050405020304" pitchFamily="18" charset="0"/>
              </a:rPr>
              <a:t>-SC Sponsor for approval to submit the PAR for consideration by IEEE SASB.</a:t>
            </a:r>
          </a:p>
          <a:p>
            <a:pPr marL="0" marR="0" indent="0">
              <a:spcBef>
                <a:spcPts val="0"/>
              </a:spcBef>
              <a:spcAft>
                <a:spcPts val="0"/>
              </a:spcAft>
              <a:buNone/>
            </a:pPr>
            <a:r>
              <a:rPr lang="en-US" sz="2000" dirty="0">
                <a:ea typeface="Calibri" panose="020F0502020204030204" pitchFamily="34" charset="0"/>
                <a:cs typeface="Times New Roman" panose="02020603050405020304" pitchFamily="18" charset="0"/>
              </a:rPr>
              <a:t> </a:t>
            </a:r>
          </a:p>
          <a:p>
            <a:pPr marL="0" marR="0" indent="0">
              <a:spcBef>
                <a:spcPts val="0"/>
              </a:spcBef>
              <a:spcAft>
                <a:spcPts val="0"/>
              </a:spcAft>
              <a:buNone/>
            </a:pPr>
            <a:r>
              <a:rPr lang="en-US" sz="2000" b="1" dirty="0">
                <a:ea typeface="Calibri" panose="020F0502020204030204" pitchFamily="34" charset="0"/>
                <a:cs typeface="Times New Roman" panose="02020603050405020304" pitchFamily="18" charset="0"/>
              </a:rPr>
              <a:t>Mover:  </a:t>
            </a:r>
            <a:r>
              <a:rPr lang="en-US" sz="2000" dirty="0">
                <a:ea typeface="Calibri" panose="020F0502020204030204" pitchFamily="34" charset="0"/>
                <a:cs typeface="Times New Roman" panose="02020603050405020304" pitchFamily="18" charset="0"/>
              </a:rPr>
              <a:t>Lynn Grande</a:t>
            </a:r>
          </a:p>
          <a:p>
            <a:pPr marL="0" marR="0" indent="0">
              <a:spcBef>
                <a:spcPts val="0"/>
              </a:spcBef>
              <a:spcAft>
                <a:spcPts val="0"/>
              </a:spcAft>
              <a:buNone/>
            </a:pPr>
            <a:r>
              <a:rPr lang="en-US" sz="2000" b="1" dirty="0">
                <a:ea typeface="Calibri" panose="020F0502020204030204" pitchFamily="34" charset="0"/>
                <a:cs typeface="Times New Roman" panose="02020603050405020304" pitchFamily="18" charset="0"/>
              </a:rPr>
              <a:t>Second: </a:t>
            </a:r>
            <a:r>
              <a:rPr lang="en-US" sz="2000" dirty="0">
                <a:ea typeface="Calibri" panose="020F0502020204030204" pitchFamily="34" charset="0"/>
                <a:cs typeface="Times New Roman" panose="02020603050405020304" pitchFamily="18" charset="0"/>
              </a:rPr>
              <a:t>Darcy Swain Walsh</a:t>
            </a:r>
          </a:p>
          <a:p>
            <a:pPr marL="0" marR="0" indent="0">
              <a:spcBef>
                <a:spcPts val="0"/>
              </a:spcBef>
              <a:spcAft>
                <a:spcPts val="0"/>
              </a:spcAft>
              <a:buNone/>
            </a:pPr>
            <a:r>
              <a:rPr lang="en-US" sz="2000" b="1" dirty="0">
                <a:ea typeface="Calibri" panose="020F0502020204030204" pitchFamily="34" charset="0"/>
                <a:cs typeface="Times New Roman" panose="02020603050405020304" pitchFamily="18" charset="0"/>
              </a:rPr>
              <a:t>Vote:  </a:t>
            </a:r>
            <a:r>
              <a:rPr lang="en-US" sz="2000" dirty="0">
                <a:ea typeface="Calibri" panose="020F0502020204030204" pitchFamily="34" charset="0"/>
                <a:cs typeface="Times New Roman" panose="02020603050405020304" pitchFamily="18" charset="0"/>
              </a:rPr>
              <a:t>Approve:  11   Disapprove:  1   Abstain  1  DNV:  3</a:t>
            </a:r>
          </a:p>
          <a:p>
            <a:pPr marL="0" marR="0" indent="0">
              <a:spcBef>
                <a:spcPts val="0"/>
              </a:spcBef>
              <a:spcAft>
                <a:spcPts val="0"/>
              </a:spcAft>
              <a:buNone/>
            </a:pPr>
            <a:r>
              <a:rPr lang="en-US" sz="2000" b="1" dirty="0">
                <a:ea typeface="Calibri" panose="020F0502020204030204" pitchFamily="34" charset="0"/>
                <a:cs typeface="Times New Roman" panose="02020603050405020304" pitchFamily="18" charset="0"/>
              </a:rPr>
              <a:t>MOTION PASSES…</a:t>
            </a:r>
          </a:p>
          <a:p>
            <a:pPr marL="0" marR="0" indent="0">
              <a:spcBef>
                <a:spcPts val="0"/>
              </a:spcBef>
              <a:spcAft>
                <a:spcPts val="0"/>
              </a:spcAft>
              <a:buNone/>
            </a:pPr>
            <a:endParaRPr lang="en-US" sz="2000" dirty="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2000" b="1" dirty="0">
                <a:ea typeface="Calibri" panose="020F0502020204030204" pitchFamily="34" charset="0"/>
                <a:cs typeface="Times New Roman" panose="02020603050405020304" pitchFamily="18" charset="0"/>
              </a:rPr>
              <a:t>Comments:  “</a:t>
            </a:r>
            <a:r>
              <a:rPr lang="en-US" sz="2000" dirty="0">
                <a:ea typeface="Calibri" panose="020F0502020204030204" pitchFamily="34" charset="0"/>
                <a:cs typeface="Times New Roman" panose="02020603050405020304" pitchFamily="18" charset="0"/>
              </a:rPr>
              <a:t>Unfortunately I have to vote disapprove because given the PAR wording focuses on the antiquated concepts of cognitive radio, software defined radio, and dynamic spectrum allocation as the singular objective. I believe that the wording should replace cognitive radio with cognitive wireless networks, software defined radio with self-configuring wireless networks and call out dynamic spectrum allocation as a required but not singularly sufficient enabling technology for cognitive wireless networks.”</a:t>
            </a:r>
          </a:p>
        </p:txBody>
      </p:sp>
      <p:sp>
        <p:nvSpPr>
          <p:cNvPr id="4" name="Date Placeholder 3"/>
          <p:cNvSpPr>
            <a:spLocks noGrp="1"/>
          </p:cNvSpPr>
          <p:nvPr>
            <p:ph type="dt" sz="quarter" idx="10"/>
          </p:nvPr>
        </p:nvSpPr>
        <p:spPr/>
        <p:txBody>
          <a:bodyPr/>
          <a:lstStyle/>
          <a:p>
            <a:pPr>
              <a:defRPr/>
            </a:pPr>
            <a:fld id="{B8533477-9E72-4F4D-AAA7-1C9FF284C0F1}" type="datetime1">
              <a:rPr lang="en-US" smtClean="0"/>
              <a:t>9/29/2018</a:t>
            </a:fld>
            <a:endParaRPr lang="en-US"/>
          </a:p>
        </p:txBody>
      </p:sp>
      <p:sp>
        <p:nvSpPr>
          <p:cNvPr id="5" name="Footer Placeholder 4"/>
          <p:cNvSpPr>
            <a:spLocks noGrp="1"/>
          </p:cNvSpPr>
          <p:nvPr>
            <p:ph type="ftr" sz="quarter" idx="11"/>
          </p:nvPr>
        </p:nvSpPr>
        <p:spPr/>
        <p:txBody>
          <a:bodyPr/>
          <a:lstStyle/>
          <a:p>
            <a:pPr>
              <a:defRPr/>
            </a:pPr>
            <a:r>
              <a:rPr lang="en-US" smtClean="0"/>
              <a:t>Doc #: 5-18-0035-00-agen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18368936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t>Other DySPAN-SC Activities</a:t>
            </a:r>
          </a:p>
        </p:txBody>
      </p:sp>
      <p:sp>
        <p:nvSpPr>
          <p:cNvPr id="15363" name="Content Placeholder 2"/>
          <p:cNvSpPr>
            <a:spLocks noGrp="1"/>
          </p:cNvSpPr>
          <p:nvPr>
            <p:ph idx="1"/>
          </p:nvPr>
        </p:nvSpPr>
        <p:spPr>
          <a:xfrm>
            <a:off x="448235" y="1219200"/>
            <a:ext cx="8229600" cy="4525963"/>
          </a:xfrm>
        </p:spPr>
        <p:txBody>
          <a:bodyPr/>
          <a:lstStyle/>
          <a:p>
            <a:r>
              <a:rPr sz="2400" dirty="0"/>
              <a:t>Leadership meetings</a:t>
            </a:r>
          </a:p>
          <a:p>
            <a:pPr lvl="1"/>
            <a:r>
              <a:rPr lang="en-US" sz="2000" dirty="0" smtClean="0"/>
              <a:t>Held meeting on 9/26</a:t>
            </a:r>
          </a:p>
          <a:p>
            <a:pPr lvl="1"/>
            <a:r>
              <a:rPr lang="en-US" sz="2000" dirty="0" smtClean="0"/>
              <a:t>Primary focus on updates to WG P&amp;P</a:t>
            </a:r>
          </a:p>
          <a:p>
            <a:pPr lvl="1"/>
            <a:r>
              <a:rPr lang="en-US" sz="2000" dirty="0" smtClean="0"/>
              <a:t>Planning virtual “far east” plenary Nov 27-29</a:t>
            </a:r>
          </a:p>
          <a:p>
            <a:pPr lvl="2"/>
            <a:r>
              <a:rPr lang="en-US" sz="1600" dirty="0" smtClean="0"/>
              <a:t>Sync with time in China / Japan</a:t>
            </a:r>
          </a:p>
          <a:p>
            <a:pPr lvl="1"/>
            <a:r>
              <a:rPr lang="en-US" sz="2000" dirty="0" smtClean="0"/>
              <a:t>Ran short on agenda time</a:t>
            </a:r>
          </a:p>
          <a:p>
            <a:pPr lvl="2"/>
            <a:r>
              <a:rPr lang="en-US" sz="1600" dirty="0" smtClean="0"/>
              <a:t>Skipped “Get </a:t>
            </a:r>
            <a:r>
              <a:rPr lang="en-US" sz="1600" dirty="0" err="1" smtClean="0"/>
              <a:t>DySPAN</a:t>
            </a:r>
            <a:r>
              <a:rPr lang="en-US" sz="1600" dirty="0" smtClean="0"/>
              <a:t>-SC” topic</a:t>
            </a:r>
            <a:endParaRPr lang="en-US" sz="1600" dirty="0"/>
          </a:p>
          <a:p>
            <a:r>
              <a:rPr lang="en-US" sz="2400" dirty="0"/>
              <a:t>Architecture / API Study Group</a:t>
            </a:r>
          </a:p>
          <a:p>
            <a:pPr lvl="1"/>
            <a:r>
              <a:rPr lang="en-US" sz="2000" dirty="0"/>
              <a:t>Update?</a:t>
            </a:r>
          </a:p>
          <a:p>
            <a:r>
              <a:rPr lang="en-US" sz="2400" dirty="0"/>
              <a:t>Machine Learning Study Group</a:t>
            </a:r>
          </a:p>
          <a:p>
            <a:pPr lvl="1"/>
            <a:r>
              <a:rPr lang="en-US" sz="2000" dirty="0"/>
              <a:t>Update?</a:t>
            </a:r>
          </a:p>
          <a:p>
            <a:pPr lvl="1"/>
            <a:endParaRPr lang="en-US" sz="2000" dirty="0"/>
          </a:p>
          <a:p>
            <a:pPr lvl="1"/>
            <a:endParaRPr lang="en-US" sz="1800" dirty="0"/>
          </a:p>
          <a:p>
            <a:endParaRPr lang="en-US" sz="2800" dirty="0"/>
          </a:p>
          <a:p>
            <a:pPr lvl="1"/>
            <a:endParaRPr lang="en-US" sz="2400" dirty="0"/>
          </a:p>
        </p:txBody>
      </p:sp>
      <p:sp>
        <p:nvSpPr>
          <p:cNvPr id="4" name="Date Placeholder 3"/>
          <p:cNvSpPr>
            <a:spLocks noGrp="1"/>
          </p:cNvSpPr>
          <p:nvPr>
            <p:ph type="dt" sz="quarter" idx="10"/>
          </p:nvPr>
        </p:nvSpPr>
        <p:spPr/>
        <p:txBody>
          <a:bodyPr/>
          <a:lstStyle/>
          <a:p>
            <a:pPr>
              <a:defRPr/>
            </a:pPr>
            <a:fld id="{510887EF-7BAC-4ADB-9A2E-24F26C21A821}" type="datetime1">
              <a:rPr lang="en-US" smtClean="0"/>
              <a:t>9/29/2018</a:t>
            </a:fld>
            <a:endParaRPr lang="en-US"/>
          </a:p>
        </p:txBody>
      </p:sp>
      <p:sp>
        <p:nvSpPr>
          <p:cNvPr id="5" name="Footer Placeholder 4"/>
          <p:cNvSpPr>
            <a:spLocks noGrp="1"/>
          </p:cNvSpPr>
          <p:nvPr>
            <p:ph type="ftr" sz="quarter" idx="11"/>
          </p:nvPr>
        </p:nvSpPr>
        <p:spPr/>
        <p:txBody>
          <a:bodyPr/>
          <a:lstStyle/>
          <a:p>
            <a:pPr>
              <a:defRPr/>
            </a:pPr>
            <a:r>
              <a:rPr lang="en-US" smtClean="0"/>
              <a:t>Doc #: 5-18-0035-00-agen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a:t>Marketing Inputs</a:t>
            </a:r>
          </a:p>
        </p:txBody>
      </p:sp>
      <p:sp>
        <p:nvSpPr>
          <p:cNvPr id="16387" name="Content Placeholder 2"/>
          <p:cNvSpPr>
            <a:spLocks noGrp="1"/>
          </p:cNvSpPr>
          <p:nvPr>
            <p:ph idx="1"/>
          </p:nvPr>
        </p:nvSpPr>
        <p:spPr>
          <a:xfrm>
            <a:off x="457200" y="1447800"/>
            <a:ext cx="7924800" cy="4525963"/>
          </a:xfrm>
        </p:spPr>
        <p:txBody>
          <a:bodyPr/>
          <a:lstStyle/>
          <a:p>
            <a:r>
              <a:rPr lang="en-US" sz="2000" dirty="0" smtClean="0"/>
              <a:t>Working </a:t>
            </a:r>
            <a:r>
              <a:rPr lang="en-US" sz="2000" dirty="0"/>
              <a:t>on “Get </a:t>
            </a:r>
            <a:r>
              <a:rPr lang="en-US" sz="2000" dirty="0" err="1"/>
              <a:t>DySPAN</a:t>
            </a:r>
            <a:r>
              <a:rPr lang="en-US" sz="2000" dirty="0"/>
              <a:t>-SC” Program</a:t>
            </a:r>
          </a:p>
          <a:p>
            <a:r>
              <a:rPr lang="en-US" sz="2000" dirty="0"/>
              <a:t>NSC – Status</a:t>
            </a:r>
          </a:p>
          <a:p>
            <a:pPr lvl="1"/>
            <a:r>
              <a:rPr lang="en-US" sz="1800" dirty="0"/>
              <a:t>Working towards release of project list</a:t>
            </a:r>
          </a:p>
          <a:p>
            <a:r>
              <a:rPr lang="en-US" sz="2000" dirty="0"/>
              <a:t>Standards paper in </a:t>
            </a:r>
            <a:r>
              <a:rPr lang="en-US" sz="2000" dirty="0" smtClean="0"/>
              <a:t>process</a:t>
            </a:r>
            <a:endParaRPr lang="en-US" sz="2000" dirty="0"/>
          </a:p>
          <a:p>
            <a:pPr lvl="1"/>
            <a:r>
              <a:rPr lang="en-US" sz="1800" dirty="0"/>
              <a:t>Communications Magazine</a:t>
            </a:r>
          </a:p>
          <a:p>
            <a:pPr lvl="2"/>
            <a:r>
              <a:rPr lang="en-US" sz="1600" dirty="0"/>
              <a:t>1900.5.1 tutorial in works</a:t>
            </a:r>
          </a:p>
          <a:p>
            <a:pPr lvl="2"/>
            <a:r>
              <a:rPr lang="en-US" sz="1600" dirty="0"/>
              <a:t>1900.5.2 paper accepted (Publication date September?)</a:t>
            </a:r>
          </a:p>
          <a:p>
            <a:pPr lvl="1"/>
            <a:r>
              <a:rPr lang="en-US" sz="1800" dirty="0"/>
              <a:t>Paper on 1900.5.2 over VITA 49 </a:t>
            </a:r>
            <a:r>
              <a:rPr lang="en-US" sz="1800" dirty="0" smtClean="0"/>
              <a:t>Accepted but stalled</a:t>
            </a:r>
          </a:p>
          <a:p>
            <a:pPr lvl="2"/>
            <a:r>
              <a:rPr lang="en-US" sz="1400" dirty="0" smtClean="0"/>
              <a:t>New review to be answered and pushed to next issue</a:t>
            </a:r>
            <a:endParaRPr lang="en-US" sz="1400" dirty="0"/>
          </a:p>
          <a:p>
            <a:r>
              <a:rPr lang="en-US" sz="2000" dirty="0"/>
              <a:t>General set of </a:t>
            </a:r>
            <a:r>
              <a:rPr lang="en-US" sz="2000" dirty="0" err="1"/>
              <a:t>DySPAN</a:t>
            </a:r>
            <a:r>
              <a:rPr lang="en-US" sz="2000" dirty="0"/>
              <a:t>-SC papers for Pub</a:t>
            </a:r>
          </a:p>
          <a:p>
            <a:pPr lvl="1"/>
            <a:r>
              <a:rPr lang="en-US" sz="1800" dirty="0"/>
              <a:t>Issue in communications standards magazine </a:t>
            </a:r>
          </a:p>
          <a:p>
            <a:pPr lvl="2"/>
            <a:r>
              <a:rPr lang="en-US" sz="1600" dirty="0"/>
              <a:t>Spectrum related </a:t>
            </a:r>
            <a:r>
              <a:rPr lang="en-US" sz="1600" dirty="0" smtClean="0"/>
              <a:t>standards</a:t>
            </a:r>
          </a:p>
          <a:p>
            <a:pPr lvl="2"/>
            <a:r>
              <a:rPr lang="en-US" sz="1600" dirty="0" smtClean="0"/>
              <a:t>Issues stalled – Dec 2018?</a:t>
            </a:r>
            <a:endParaRPr lang="en-US" sz="1600" dirty="0"/>
          </a:p>
        </p:txBody>
      </p:sp>
      <p:sp>
        <p:nvSpPr>
          <p:cNvPr id="4" name="Date Placeholder 3"/>
          <p:cNvSpPr>
            <a:spLocks noGrp="1"/>
          </p:cNvSpPr>
          <p:nvPr>
            <p:ph type="dt" sz="quarter" idx="10"/>
          </p:nvPr>
        </p:nvSpPr>
        <p:spPr/>
        <p:txBody>
          <a:bodyPr/>
          <a:lstStyle/>
          <a:p>
            <a:pPr>
              <a:defRPr/>
            </a:pPr>
            <a:fld id="{AF61E0E2-F16D-42B3-832F-F7226A5BC02C}" type="datetime1">
              <a:rPr lang="en-US" smtClean="0"/>
              <a:t>9/29/2018</a:t>
            </a:fld>
            <a:endParaRPr lang="en-US"/>
          </a:p>
        </p:txBody>
      </p:sp>
      <p:sp>
        <p:nvSpPr>
          <p:cNvPr id="5" name="Footer Placeholder 4"/>
          <p:cNvSpPr>
            <a:spLocks noGrp="1"/>
          </p:cNvSpPr>
          <p:nvPr>
            <p:ph type="ftr" sz="quarter" idx="11"/>
          </p:nvPr>
        </p:nvSpPr>
        <p:spPr/>
        <p:txBody>
          <a:bodyPr/>
          <a:lstStyle/>
          <a:p>
            <a:pPr>
              <a:defRPr/>
            </a:pPr>
            <a:r>
              <a:rPr lang="en-US" smtClean="0"/>
              <a:t>Doc #: 5-18-0035-00-agen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dirty="0"/>
              <a:t> Monthly WG Meeting</a:t>
            </a:r>
            <a:br>
              <a:rPr dirty="0"/>
            </a:br>
            <a:r>
              <a:rPr dirty="0"/>
              <a:t>Electronic Meeting Details</a:t>
            </a:r>
          </a:p>
        </p:txBody>
      </p:sp>
      <p:sp>
        <p:nvSpPr>
          <p:cNvPr id="2" name="Date Placeholder 1"/>
          <p:cNvSpPr>
            <a:spLocks noGrp="1"/>
          </p:cNvSpPr>
          <p:nvPr>
            <p:ph type="dt" sz="quarter" idx="10"/>
          </p:nvPr>
        </p:nvSpPr>
        <p:spPr/>
        <p:txBody>
          <a:bodyPr/>
          <a:lstStyle/>
          <a:p>
            <a:pPr>
              <a:defRPr/>
            </a:pPr>
            <a:fld id="{6D9785FB-D5F6-4AAB-BCB7-A839C0EC698A}" type="datetime1">
              <a:rPr lang="en-US" smtClean="0"/>
              <a:t>9/29/2018</a:t>
            </a:fld>
            <a:endParaRPr lang="en-US"/>
          </a:p>
        </p:txBody>
      </p:sp>
      <p:sp>
        <p:nvSpPr>
          <p:cNvPr id="3" name="Footer Placeholder 2"/>
          <p:cNvSpPr>
            <a:spLocks noGrp="1"/>
          </p:cNvSpPr>
          <p:nvPr>
            <p:ph type="ftr" sz="quarter" idx="11"/>
          </p:nvPr>
        </p:nvSpPr>
        <p:spPr/>
        <p:txBody>
          <a:bodyPr/>
          <a:lstStyle/>
          <a:p>
            <a:pPr>
              <a:defRPr/>
            </a:pPr>
            <a:r>
              <a:rPr lang="en-US" smtClean="0"/>
              <a:t>Doc #: 5-18-0035-00-agen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5" name="Rectangle 4"/>
          <p:cNvSpPr/>
          <p:nvPr/>
        </p:nvSpPr>
        <p:spPr>
          <a:xfrm>
            <a:off x="533400" y="1434526"/>
            <a:ext cx="7924800" cy="4801314"/>
          </a:xfrm>
          <a:prstGeom prst="rect">
            <a:avLst/>
          </a:prstGeom>
        </p:spPr>
        <p:txBody>
          <a:bodyPr wrap="square">
            <a:spAutoFit/>
          </a:bodyPr>
          <a:lstStyle/>
          <a:p>
            <a:pPr marL="0" marR="0">
              <a:spcBef>
                <a:spcPts val="0"/>
              </a:spcBef>
              <a:spcAft>
                <a:spcPts val="0"/>
              </a:spcAft>
            </a:pP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ea typeface="Times New Roman" panose="02020603050405020304" pitchFamily="18" charset="0"/>
                <a:cs typeface="Times New Roman" panose="02020603050405020304" pitchFamily="18" charset="0"/>
              </a:rPr>
              <a:t>WebEx:</a:t>
            </a:r>
          </a:p>
          <a:p>
            <a:pPr marL="0" marR="0">
              <a:spcBef>
                <a:spcPts val="0"/>
              </a:spcBef>
              <a:spcAft>
                <a:spcPts val="0"/>
              </a:spcAft>
            </a:pPr>
            <a:r>
              <a:rPr lang="en-US" u="sng" dirty="0">
                <a:hlinkClick r:id="rId3"/>
              </a:rPr>
              <a:t>Join WebEx meeting</a:t>
            </a:r>
            <a:r>
              <a:rPr lang="en-US" dirty="0"/>
              <a:t>   </a:t>
            </a:r>
            <a:br>
              <a:rPr lang="en-US" dirty="0"/>
            </a:br>
            <a:r>
              <a:rPr lang="en-US" dirty="0" err="1"/>
              <a:t>Meeting</a:t>
            </a:r>
            <a:r>
              <a:rPr lang="en-US" dirty="0"/>
              <a:t> number (access code): 909 315 836 </a:t>
            </a:r>
            <a:br>
              <a:rPr lang="en-US" dirty="0"/>
            </a:br>
            <a:r>
              <a:rPr lang="en-US" dirty="0"/>
              <a:t>Meeting password: </a:t>
            </a:r>
            <a:r>
              <a:rPr lang="en-US" dirty="0" err="1"/>
              <a:t>pPGdAhiZ</a:t>
            </a:r>
            <a:r>
              <a:rPr lang="en-US" dirty="0"/>
              <a:t>  </a:t>
            </a:r>
            <a:br>
              <a:rPr lang="en-US" dirty="0"/>
            </a:br>
            <a:r>
              <a:rPr lang="en-US" dirty="0"/>
              <a:t>  </a:t>
            </a:r>
            <a:br>
              <a:rPr lang="en-US" dirty="0"/>
            </a:br>
            <a:r>
              <a:rPr lang="en-US" dirty="0"/>
              <a:t/>
            </a:r>
            <a:br>
              <a:rPr lang="en-US" dirty="0"/>
            </a:br>
            <a:r>
              <a:rPr lang="en-US" dirty="0"/>
              <a:t>Join from a video system or application</a:t>
            </a:r>
            <a:br>
              <a:rPr lang="en-US" dirty="0"/>
            </a:br>
            <a:r>
              <a:rPr lang="en-US" dirty="0"/>
              <a:t>Dial </a:t>
            </a:r>
            <a:r>
              <a:rPr lang="en-US" u="sng" dirty="0">
                <a:hlinkClick r:id="rId4"/>
              </a:rPr>
              <a:t>909315836@baefed.webex.com</a:t>
            </a:r>
            <a:r>
              <a:rPr lang="en-US" dirty="0"/>
              <a:t>  </a:t>
            </a:r>
            <a:br>
              <a:rPr lang="en-US" dirty="0"/>
            </a:br>
            <a:r>
              <a:rPr lang="en-US" dirty="0"/>
              <a:t>  </a:t>
            </a:r>
            <a:br>
              <a:rPr lang="en-US" dirty="0"/>
            </a:br>
            <a:r>
              <a:rPr lang="en-US" dirty="0"/>
              <a:t>Join by phone  </a:t>
            </a:r>
            <a:br>
              <a:rPr lang="en-US" dirty="0"/>
            </a:br>
            <a:r>
              <a:rPr lang="en-US" b="1" dirty="0"/>
              <a:t>1-844-800-2712</a:t>
            </a:r>
            <a:r>
              <a:rPr lang="en-US" dirty="0"/>
              <a:t> Call-in toll-free number (US/Canada)  </a:t>
            </a:r>
            <a:br>
              <a:rPr lang="en-US" dirty="0"/>
            </a:br>
            <a:r>
              <a:rPr lang="en-US" b="1" dirty="0"/>
              <a:t>1-669-234-1181</a:t>
            </a:r>
            <a:r>
              <a:rPr lang="en-US" dirty="0"/>
              <a:t> Call-in toll number (US/Canada)  </a:t>
            </a:r>
            <a:br>
              <a:rPr lang="en-US" dirty="0"/>
            </a:br>
            <a:r>
              <a:rPr lang="en-US" u="sng" dirty="0">
                <a:hlinkClick r:id="rId5"/>
              </a:rPr>
              <a:t>Global call-in numbers</a:t>
            </a:r>
            <a:r>
              <a:rPr lang="en-US" dirty="0"/>
              <a:t>  |  </a:t>
            </a:r>
            <a:r>
              <a:rPr lang="en-US" u="sng" dirty="0">
                <a:hlinkClick r:id="rId6"/>
              </a:rPr>
              <a:t>Toll-free calling restrictions</a:t>
            </a:r>
            <a:r>
              <a:rPr lang="en-US" dirty="0"/>
              <a:t>   </a:t>
            </a:r>
            <a:br>
              <a:rPr lang="en-US" dirty="0"/>
            </a:br>
            <a:r>
              <a:rPr lang="en-US" dirty="0"/>
              <a:t>  </a:t>
            </a:r>
            <a:br>
              <a:rPr lang="en-US" dirty="0"/>
            </a:br>
            <a:r>
              <a:rPr lang="en-US" u="sng" dirty="0">
                <a:hlinkClick r:id="rId7"/>
              </a:rPr>
              <a:t>Can't join the meeting?</a:t>
            </a:r>
            <a:r>
              <a:rPr lang="en-US" dirty="0"/>
              <a:t> </a:t>
            </a:r>
            <a:br>
              <a:rPr lang="en-US" dirty="0"/>
            </a:br>
            <a:endParaRPr lang="en-US" dirty="0">
              <a:ea typeface="Times New Roman" panose="02020603050405020304" pitchFamily="18" charset="0"/>
              <a:cs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Ad Hoc?</a:t>
            </a:r>
          </a:p>
        </p:txBody>
      </p:sp>
      <p:sp>
        <p:nvSpPr>
          <p:cNvPr id="17411" name="Content Placeholder 2"/>
          <p:cNvSpPr>
            <a:spLocks noGrp="1"/>
          </p:cNvSpPr>
          <p:nvPr>
            <p:ph idx="1"/>
          </p:nvPr>
        </p:nvSpPr>
        <p:spPr>
          <a:xfrm>
            <a:off x="304800" y="1219200"/>
            <a:ext cx="8229600" cy="4525963"/>
          </a:xfrm>
        </p:spPr>
        <p:txBody>
          <a:bodyPr/>
          <a:lstStyle/>
          <a:p>
            <a:r>
              <a:rPr lang="en-US" dirty="0"/>
              <a:t>Review of 1900.5.1?  </a:t>
            </a:r>
          </a:p>
        </p:txBody>
      </p:sp>
      <p:sp>
        <p:nvSpPr>
          <p:cNvPr id="4" name="Date Placeholder 3"/>
          <p:cNvSpPr>
            <a:spLocks noGrp="1"/>
          </p:cNvSpPr>
          <p:nvPr>
            <p:ph type="dt" sz="quarter" idx="10"/>
          </p:nvPr>
        </p:nvSpPr>
        <p:spPr/>
        <p:txBody>
          <a:bodyPr/>
          <a:lstStyle/>
          <a:p>
            <a:pPr>
              <a:defRPr/>
            </a:pPr>
            <a:fld id="{4DA2BD47-D2F5-40CA-AFC1-5B0DEACF5414}" type="datetime1">
              <a:rPr lang="en-US" smtClean="0"/>
              <a:t>9/29/2018</a:t>
            </a:fld>
            <a:endParaRPr lang="en-US"/>
          </a:p>
        </p:txBody>
      </p:sp>
      <p:sp>
        <p:nvSpPr>
          <p:cNvPr id="5" name="Footer Placeholder 4"/>
          <p:cNvSpPr>
            <a:spLocks noGrp="1"/>
          </p:cNvSpPr>
          <p:nvPr>
            <p:ph type="ftr" sz="quarter" idx="11"/>
          </p:nvPr>
        </p:nvSpPr>
        <p:spPr/>
        <p:txBody>
          <a:bodyPr/>
          <a:lstStyle/>
          <a:p>
            <a:pPr>
              <a:defRPr/>
            </a:pPr>
            <a:r>
              <a:rPr lang="en-US" smtClean="0"/>
              <a:t>Doc #: 5-18-0035-00-agen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20</a:t>
            </a:fld>
            <a:endParaRPr lang="en-US"/>
          </a:p>
        </p:txBody>
      </p:sp>
    </p:spTree>
    <p:extLst>
      <p:ext uri="{BB962C8B-B14F-4D97-AF65-F5344CB8AC3E}">
        <p14:creationId xmlns:p14="http://schemas.microsoft.com/office/powerpoint/2010/main" val="23947369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Meetings</a:t>
            </a:r>
          </a:p>
        </p:txBody>
      </p:sp>
      <p:sp>
        <p:nvSpPr>
          <p:cNvPr id="17411" name="Content Placeholder 2"/>
          <p:cNvSpPr>
            <a:spLocks noGrp="1"/>
          </p:cNvSpPr>
          <p:nvPr>
            <p:ph idx="1"/>
          </p:nvPr>
        </p:nvSpPr>
        <p:spPr>
          <a:xfrm>
            <a:off x="304800" y="1371600"/>
            <a:ext cx="8382000" cy="4525963"/>
          </a:xfrm>
        </p:spPr>
        <p:txBody>
          <a:bodyPr/>
          <a:lstStyle/>
          <a:p>
            <a:r>
              <a:rPr lang="en-US" sz="2800" dirty="0"/>
              <a:t>Next WG meeting 2:30 PM </a:t>
            </a:r>
            <a:r>
              <a:rPr lang="en-US" sz="2800" dirty="0" smtClean="0"/>
              <a:t>ES</a:t>
            </a:r>
            <a:r>
              <a:rPr lang="en-US" sz="2800" dirty="0" smtClean="0"/>
              <a:t>T </a:t>
            </a:r>
            <a:r>
              <a:rPr lang="en-US" sz="2800" dirty="0"/>
              <a:t>(</a:t>
            </a:r>
            <a:r>
              <a:rPr lang="en-US" sz="2800" dirty="0" smtClean="0"/>
              <a:t>UTC-5) </a:t>
            </a:r>
            <a:r>
              <a:rPr lang="en-US" sz="2800" dirty="0"/>
              <a:t>on Tuesday </a:t>
            </a:r>
            <a:r>
              <a:rPr lang="en-US" sz="2800" dirty="0" smtClean="0"/>
              <a:t>06 November </a:t>
            </a:r>
            <a:r>
              <a:rPr lang="en-US" sz="2800" dirty="0"/>
              <a:t>2018</a:t>
            </a:r>
          </a:p>
          <a:p>
            <a:pPr lvl="1"/>
            <a:r>
              <a:rPr lang="en-US" sz="2400" dirty="0"/>
              <a:t>Should we change our time?  </a:t>
            </a:r>
            <a:r>
              <a:rPr lang="en-US" sz="2400" dirty="0">
                <a:solidFill>
                  <a:srgbClr val="FF0000"/>
                </a:solidFill>
              </a:rPr>
              <a:t>Doodle </a:t>
            </a:r>
            <a:r>
              <a:rPr lang="en-US" sz="2400" dirty="0" smtClean="0">
                <a:solidFill>
                  <a:srgbClr val="FF0000"/>
                </a:solidFill>
              </a:rPr>
              <a:t>Poll Pending</a:t>
            </a:r>
            <a:endParaRPr lang="en-US" sz="2400" dirty="0">
              <a:solidFill>
                <a:srgbClr val="FF0000"/>
              </a:solidFill>
            </a:endParaRPr>
          </a:p>
          <a:p>
            <a:r>
              <a:rPr lang="en-US" sz="2800" dirty="0"/>
              <a:t>Face to Face for November?  (1900.5 only)</a:t>
            </a:r>
          </a:p>
          <a:p>
            <a:pPr lvl="1"/>
            <a:r>
              <a:rPr lang="en-US" sz="2400" dirty="0" smtClean="0">
                <a:solidFill>
                  <a:srgbClr val="FF0000"/>
                </a:solidFill>
              </a:rPr>
              <a:t>Doodle Poll Results?</a:t>
            </a:r>
            <a:endParaRPr lang="en-US" sz="2400" dirty="0">
              <a:solidFill>
                <a:srgbClr val="FF0000"/>
              </a:solidFill>
            </a:endParaRPr>
          </a:p>
          <a:p>
            <a:pPr lvl="2"/>
            <a:r>
              <a:rPr lang="en-US" sz="2000" dirty="0"/>
              <a:t>Bedford MA 6-8</a:t>
            </a:r>
          </a:p>
          <a:p>
            <a:pPr lvl="2"/>
            <a:r>
              <a:rPr lang="en-US" sz="2000" dirty="0"/>
              <a:t>Melbourne?  12-13 or 16-17</a:t>
            </a:r>
          </a:p>
          <a:p>
            <a:pPr lvl="3"/>
            <a:r>
              <a:rPr lang="en-US" sz="1600" dirty="0"/>
              <a:t>Harris (14-15 </a:t>
            </a:r>
            <a:r>
              <a:rPr lang="en-US" sz="1600" dirty="0" err="1"/>
              <a:t>WinCom</a:t>
            </a:r>
            <a:r>
              <a:rPr lang="en-US" sz="1600" dirty="0"/>
              <a:t>)</a:t>
            </a:r>
          </a:p>
          <a:p>
            <a:r>
              <a:rPr lang="en-US" sz="2800" dirty="0"/>
              <a:t>Face to Face in March for </a:t>
            </a:r>
            <a:r>
              <a:rPr lang="en-US" sz="2800" dirty="0" err="1"/>
              <a:t>DySPAN</a:t>
            </a:r>
            <a:r>
              <a:rPr lang="en-US" sz="2800" dirty="0"/>
              <a:t>-SC</a:t>
            </a:r>
          </a:p>
          <a:p>
            <a:pPr lvl="1"/>
            <a:r>
              <a:rPr lang="en-US" sz="2400" dirty="0"/>
              <a:t>FL , Cape Canaveral</a:t>
            </a:r>
          </a:p>
          <a:p>
            <a:endParaRPr lang="en-US" sz="2800" dirty="0"/>
          </a:p>
        </p:txBody>
      </p:sp>
      <p:sp>
        <p:nvSpPr>
          <p:cNvPr id="4" name="Date Placeholder 3"/>
          <p:cNvSpPr>
            <a:spLocks noGrp="1"/>
          </p:cNvSpPr>
          <p:nvPr>
            <p:ph type="dt" sz="quarter" idx="10"/>
          </p:nvPr>
        </p:nvSpPr>
        <p:spPr/>
        <p:txBody>
          <a:bodyPr/>
          <a:lstStyle/>
          <a:p>
            <a:pPr>
              <a:defRPr/>
            </a:pPr>
            <a:fld id="{DEFF0EAA-19F1-49FE-9A84-84A2CD7C6172}" type="datetime1">
              <a:rPr lang="en-US" smtClean="0"/>
              <a:t>9/29/2018</a:t>
            </a:fld>
            <a:endParaRPr lang="en-US"/>
          </a:p>
        </p:txBody>
      </p:sp>
      <p:sp>
        <p:nvSpPr>
          <p:cNvPr id="5" name="Footer Placeholder 4"/>
          <p:cNvSpPr>
            <a:spLocks noGrp="1"/>
          </p:cNvSpPr>
          <p:nvPr>
            <p:ph type="ftr" sz="quarter" idx="11"/>
          </p:nvPr>
        </p:nvSpPr>
        <p:spPr/>
        <p:txBody>
          <a:bodyPr/>
          <a:lstStyle/>
          <a:p>
            <a:pPr>
              <a:defRPr/>
            </a:pPr>
            <a:r>
              <a:rPr lang="en-US" smtClean="0"/>
              <a:t>Doc #: 5-18-0035-00-agen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21</a:t>
            </a:fld>
            <a:endParaRPr lang="en-US"/>
          </a:p>
        </p:txBody>
      </p:sp>
    </p:spTree>
    <p:extLst>
      <p:ext uri="{BB962C8B-B14F-4D97-AF65-F5344CB8AC3E}">
        <p14:creationId xmlns:p14="http://schemas.microsoft.com/office/powerpoint/2010/main" val="26525671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IEEE 1900.5 Meeting</a:t>
            </a:r>
            <a:br>
              <a:rPr lang="en-US" dirty="0"/>
            </a:br>
            <a:r>
              <a:rPr lang="en-US" dirty="0" smtClean="0"/>
              <a:t>10/2/18 </a:t>
            </a:r>
            <a:r>
              <a:rPr lang="en-US" dirty="0"/>
              <a:t>@2:30 PM US EDT (UTC-4)</a:t>
            </a:r>
            <a:br>
              <a:rPr lang="en-US" dirty="0"/>
            </a:br>
            <a:endParaRPr lang="en-US" dirty="0"/>
          </a:p>
        </p:txBody>
      </p:sp>
      <p:sp>
        <p:nvSpPr>
          <p:cNvPr id="4" name="Date Placeholder 3"/>
          <p:cNvSpPr>
            <a:spLocks noGrp="1"/>
          </p:cNvSpPr>
          <p:nvPr>
            <p:ph type="dt" sz="half" idx="10"/>
          </p:nvPr>
        </p:nvSpPr>
        <p:spPr/>
        <p:txBody>
          <a:bodyPr/>
          <a:lstStyle/>
          <a:p>
            <a:pPr>
              <a:defRPr/>
            </a:pPr>
            <a:fld id="{6C00982F-2921-41CD-BE7A-6990430F84F1}" type="datetime1">
              <a:rPr lang="en-US" smtClean="0"/>
              <a:t>9/29/2018</a:t>
            </a:fld>
            <a:endParaRPr lang="en-US"/>
          </a:p>
        </p:txBody>
      </p:sp>
      <p:sp>
        <p:nvSpPr>
          <p:cNvPr id="5" name="Footer Placeholder 4"/>
          <p:cNvSpPr>
            <a:spLocks noGrp="1"/>
          </p:cNvSpPr>
          <p:nvPr>
            <p:ph type="ftr" sz="quarter" idx="11"/>
          </p:nvPr>
        </p:nvSpPr>
        <p:spPr/>
        <p:txBody>
          <a:bodyPr/>
          <a:lstStyle/>
          <a:p>
            <a:pPr>
              <a:defRPr/>
            </a:pPr>
            <a:r>
              <a:rPr lang="en-US" smtClean="0"/>
              <a:t>Doc #: 5-18-0035-00-agen</a:t>
            </a:r>
            <a:endParaRPr lang="en-US" dirty="0"/>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22</a:t>
            </a:fld>
            <a:endParaRPr lang="en-US"/>
          </a:p>
        </p:txBody>
      </p:sp>
      <p:sp>
        <p:nvSpPr>
          <p:cNvPr id="7" name="Rectangle 6"/>
          <p:cNvSpPr/>
          <p:nvPr/>
        </p:nvSpPr>
        <p:spPr>
          <a:xfrm>
            <a:off x="864291" y="2133600"/>
            <a:ext cx="7415428" cy="1323439"/>
          </a:xfrm>
          <a:prstGeom prst="rect">
            <a:avLst/>
          </a:prstGeom>
          <a:noFill/>
        </p:spPr>
        <p:txBody>
          <a:bodyPr wrap="none" lIns="91440" tIns="45720" rIns="91440" bIns="45720">
            <a:spAutoFit/>
          </a:bodyPr>
          <a:lstStyle/>
          <a:p>
            <a:pPr algn="ctr"/>
            <a:r>
              <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p>
        </p:txBody>
      </p:sp>
    </p:spTree>
    <p:extLst>
      <p:ext uri="{BB962C8B-B14F-4D97-AF65-F5344CB8AC3E}">
        <p14:creationId xmlns:p14="http://schemas.microsoft.com/office/powerpoint/2010/main" val="1069413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p:txBody>
          <a:bodyPr/>
          <a:lstStyle/>
          <a:p>
            <a:r>
              <a:rPr dirty="0"/>
              <a:t>IEEE </a:t>
            </a:r>
            <a:r>
              <a:rPr dirty="0" err="1"/>
              <a:t>DySPAN</a:t>
            </a:r>
            <a:r>
              <a:rPr dirty="0"/>
              <a:t>-SC rules</a:t>
            </a:r>
          </a:p>
          <a:p>
            <a:pPr lvl="1"/>
            <a:r>
              <a:rPr dirty="0">
                <a:hlinkClick r:id="rId2"/>
              </a:rPr>
              <a:t>http://standards.ieee.org/about/sasb/audcom/pnp/DySPAN_SC.pdf</a:t>
            </a:r>
            <a:endParaRPr dirty="0"/>
          </a:p>
          <a:p>
            <a:r>
              <a:rPr dirty="0"/>
              <a:t>IEEE 1900.5 WG rules</a:t>
            </a:r>
          </a:p>
          <a:p>
            <a:pPr lvl="1"/>
            <a:r>
              <a:rPr dirty="0">
                <a:hlinkClick r:id="rId3"/>
              </a:rPr>
              <a:t>http://grouper.ieee.org/groups/dyspan/files/individual-WG-PnPs.pdf</a:t>
            </a:r>
            <a:endParaRPr dirty="0"/>
          </a:p>
          <a:p>
            <a:r>
              <a:rPr dirty="0"/>
              <a:t>Roberts Rules (latest edition) as needed…</a:t>
            </a:r>
          </a:p>
          <a:p>
            <a:pPr lvl="1"/>
            <a:endParaRPr dirty="0"/>
          </a:p>
        </p:txBody>
      </p:sp>
      <p:sp>
        <p:nvSpPr>
          <p:cNvPr id="2" name="Date Placeholder 1"/>
          <p:cNvSpPr>
            <a:spLocks noGrp="1"/>
          </p:cNvSpPr>
          <p:nvPr>
            <p:ph type="dt" sz="quarter" idx="10"/>
          </p:nvPr>
        </p:nvSpPr>
        <p:spPr/>
        <p:txBody>
          <a:bodyPr/>
          <a:lstStyle/>
          <a:p>
            <a:pPr>
              <a:defRPr/>
            </a:pPr>
            <a:fld id="{DEE52643-9F02-471E-B386-484255DA3B95}" type="datetime1">
              <a:rPr lang="en-US" smtClean="0"/>
              <a:t>9/29/2018</a:t>
            </a:fld>
            <a:endParaRPr lang="en-US"/>
          </a:p>
        </p:txBody>
      </p:sp>
      <p:sp>
        <p:nvSpPr>
          <p:cNvPr id="3" name="Footer Placeholder 2"/>
          <p:cNvSpPr>
            <a:spLocks noGrp="1"/>
          </p:cNvSpPr>
          <p:nvPr>
            <p:ph type="ftr" sz="quarter" idx="11"/>
          </p:nvPr>
        </p:nvSpPr>
        <p:spPr/>
        <p:txBody>
          <a:bodyPr/>
          <a:lstStyle/>
          <a:p>
            <a:pPr>
              <a:defRPr/>
            </a:pPr>
            <a:r>
              <a:rPr lang="en-US" smtClean="0"/>
              <a:t>Doc #: 5-18-0035-00-agen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a:t>Current Membership</a:t>
            </a:r>
          </a:p>
        </p:txBody>
      </p:sp>
      <p:sp>
        <p:nvSpPr>
          <p:cNvPr id="3" name="Date Placeholder 2"/>
          <p:cNvSpPr>
            <a:spLocks noGrp="1"/>
          </p:cNvSpPr>
          <p:nvPr>
            <p:ph type="dt" sz="quarter" idx="10"/>
          </p:nvPr>
        </p:nvSpPr>
        <p:spPr/>
        <p:txBody>
          <a:bodyPr/>
          <a:lstStyle/>
          <a:p>
            <a:pPr>
              <a:defRPr/>
            </a:pPr>
            <a:fld id="{018D0CB6-0931-4EE3-B20E-B09037CAC99F}" type="datetime1">
              <a:rPr lang="en-US" smtClean="0"/>
              <a:t>9/29/2018</a:t>
            </a:fld>
            <a:endParaRPr lang="en-US"/>
          </a:p>
        </p:txBody>
      </p:sp>
      <p:sp>
        <p:nvSpPr>
          <p:cNvPr id="4" name="Footer Placeholder 3"/>
          <p:cNvSpPr>
            <a:spLocks noGrp="1"/>
          </p:cNvSpPr>
          <p:nvPr>
            <p:ph type="ftr" sz="quarter" idx="11"/>
          </p:nvPr>
        </p:nvSpPr>
        <p:spPr/>
        <p:txBody>
          <a:bodyPr/>
          <a:lstStyle/>
          <a:p>
            <a:pPr>
              <a:defRPr/>
            </a:pPr>
            <a:r>
              <a:rPr lang="en-US" smtClean="0"/>
              <a:t>Doc #: 5-18-0035-00-agen</a:t>
            </a:r>
            <a:endParaRPr lang="en-US"/>
          </a:p>
        </p:txBody>
      </p:sp>
      <p:sp>
        <p:nvSpPr>
          <p:cNvPr id="614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1524000" y="5661347"/>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9 members</a:t>
            </a:r>
            <a:r>
              <a:rPr lang="en-US" sz="1600" dirty="0"/>
              <a:t>)</a:t>
            </a:r>
          </a:p>
          <a:p>
            <a:pPr eaLnBrk="1" hangingPunct="1"/>
            <a:r>
              <a:rPr lang="en-US" sz="1600" dirty="0"/>
              <a:t>              2 meetings to get in, 2 meetings to get out</a:t>
            </a:r>
          </a:p>
        </p:txBody>
      </p:sp>
      <p:graphicFrame>
        <p:nvGraphicFramePr>
          <p:cNvPr id="9" name="Table 8"/>
          <p:cNvGraphicFramePr>
            <a:graphicFrameLocks noGrp="1"/>
          </p:cNvGraphicFramePr>
          <p:nvPr>
            <p:extLst>
              <p:ext uri="{D42A27DB-BD31-4B8C-83A1-F6EECF244321}">
                <p14:modId xmlns:p14="http://schemas.microsoft.com/office/powerpoint/2010/main" val="2839520292"/>
              </p:ext>
            </p:extLst>
          </p:nvPr>
        </p:nvGraphicFramePr>
        <p:xfrm>
          <a:off x="838200" y="1028053"/>
          <a:ext cx="6260543" cy="4363143"/>
        </p:xfrm>
        <a:graphic>
          <a:graphicData uri="http://schemas.openxmlformats.org/drawingml/2006/table">
            <a:tbl>
              <a:tblPr>
                <a:tableStyleId>{5C22544A-7EE6-4342-B048-85BDC9FD1C3A}</a:tableStyleId>
              </a:tblPr>
              <a:tblGrid>
                <a:gridCol w="514908">
                  <a:extLst>
                    <a:ext uri="{9D8B030D-6E8A-4147-A177-3AD203B41FA5}">
                      <a16:colId xmlns="" xmlns:a16="http://schemas.microsoft.com/office/drawing/2014/main" val="20000"/>
                    </a:ext>
                  </a:extLst>
                </a:gridCol>
                <a:gridCol w="990629">
                  <a:extLst>
                    <a:ext uri="{9D8B030D-6E8A-4147-A177-3AD203B41FA5}">
                      <a16:colId xmlns="" xmlns:a16="http://schemas.microsoft.com/office/drawing/2014/main" val="20001"/>
                    </a:ext>
                  </a:extLst>
                </a:gridCol>
                <a:gridCol w="813184">
                  <a:extLst>
                    <a:ext uri="{9D8B030D-6E8A-4147-A177-3AD203B41FA5}">
                      <a16:colId xmlns="" xmlns:a16="http://schemas.microsoft.com/office/drawing/2014/main" val="20002"/>
                    </a:ext>
                  </a:extLst>
                </a:gridCol>
                <a:gridCol w="817622">
                  <a:extLst>
                    <a:ext uri="{9D8B030D-6E8A-4147-A177-3AD203B41FA5}">
                      <a16:colId xmlns="" xmlns:a16="http://schemas.microsoft.com/office/drawing/2014/main" val="20003"/>
                    </a:ext>
                  </a:extLst>
                </a:gridCol>
                <a:gridCol w="3124200">
                  <a:extLst>
                    <a:ext uri="{9D8B030D-6E8A-4147-A177-3AD203B41FA5}">
                      <a16:colId xmlns="" xmlns:a16="http://schemas.microsoft.com/office/drawing/2014/main" val="20004"/>
                    </a:ext>
                  </a:extLst>
                </a:gridCol>
              </a:tblGrid>
              <a:tr h="500173">
                <a:tc>
                  <a:txBody>
                    <a:bodyPr/>
                    <a:lstStyle/>
                    <a:p>
                      <a:pPr algn="l" fontAlgn="b"/>
                      <a:r>
                        <a:rPr lang="en-US" sz="1000" b="0" i="0" u="none" strike="noStrike" dirty="0" smtClean="0">
                          <a:solidFill>
                            <a:srgbClr val="000000"/>
                          </a:solidFill>
                          <a:effectLst/>
                          <a:latin typeface="Calibri" panose="020F0502020204030204" pitchFamily="34" charset="0"/>
                        </a:rPr>
                        <a:t>10/2/18</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First Name</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Affiliation</a:t>
                      </a:r>
                      <a:endParaRPr lang="en-US" sz="1000" b="0" i="0" u="none" strike="noStrike" dirty="0">
                        <a:solidFill>
                          <a:srgbClr val="000000"/>
                        </a:solidFill>
                        <a:effectLst/>
                        <a:latin typeface="Calibri" panose="020F0502020204030204" pitchFamily="34" charset="0"/>
                      </a:endParaRPr>
                    </a:p>
                  </a:txBody>
                  <a:tcPr marL="6947" marR="6947" marT="6947" marB="0" anchor="b"/>
                </a:tc>
                <a:extLst>
                  <a:ext uri="{0D108BD9-81ED-4DB2-BD59-A6C34878D82A}">
                    <a16:rowId xmlns="" xmlns:a16="http://schemas.microsoft.com/office/drawing/2014/main" val="10000"/>
                  </a:ext>
                </a:extLst>
              </a:tr>
              <a:tr h="166725">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r>
                        <a:rPr lang="en-US" sz="1000" u="none" strike="noStrike" dirty="0">
                          <a:effectLst/>
                        </a:rPr>
                        <a:t>16</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Total</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extLst>
                  <a:ext uri="{0D108BD9-81ED-4DB2-BD59-A6C34878D82A}">
                    <a16:rowId xmlns="" xmlns:a16="http://schemas.microsoft.com/office/drawing/2014/main" val="10001"/>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Member</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Thor</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Berglie</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SSC</a:t>
                      </a:r>
                    </a:p>
                  </a:txBody>
                  <a:tcPr marL="68580" marR="68580" marT="0" marB="0" anchor="b"/>
                </a:tc>
                <a:extLst>
                  <a:ext uri="{0D108BD9-81ED-4DB2-BD59-A6C34878D82A}">
                    <a16:rowId xmlns="" xmlns:a16="http://schemas.microsoft.com/office/drawing/2014/main" val="10002"/>
                  </a:ext>
                </a:extLst>
              </a:tr>
              <a:tr h="16483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Carlos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0" marR="7620" marT="7620" marB="0" anchor="b"/>
                </a:tc>
                <a:extLst>
                  <a:ext uri="{0D108BD9-81ED-4DB2-BD59-A6C34878D82A}">
                    <a16:rowId xmlns="" xmlns:a16="http://schemas.microsoft.com/office/drawing/2014/main" val="10003"/>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David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Harris</a:t>
                      </a:r>
                    </a:p>
                  </a:txBody>
                  <a:tcPr marL="7620" marR="7620" marT="7620" marB="0" anchor="b"/>
                </a:tc>
                <a:extLst>
                  <a:ext uri="{0D108BD9-81ED-4DB2-BD59-A6C34878D82A}">
                    <a16:rowId xmlns="" xmlns:a16="http://schemas.microsoft.com/office/drawing/2014/main" val="10004"/>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Lynn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Grande</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Self</a:t>
                      </a:r>
                    </a:p>
                  </a:txBody>
                  <a:tcPr marL="7620" marR="7620" marT="7620" marB="0" anchor="b"/>
                </a:tc>
                <a:extLst>
                  <a:ext uri="{0D108BD9-81ED-4DB2-BD59-A6C34878D82A}">
                    <a16:rowId xmlns="" xmlns:a16="http://schemas.microsoft.com/office/drawing/2014/main" val="10005"/>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Colby </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Harper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Pathfinder Wireless Corp</a:t>
                      </a:r>
                    </a:p>
                  </a:txBody>
                  <a:tcPr marL="7620" marR="7620" marT="7620" marB="0" anchor="b"/>
                </a:tc>
                <a:extLst>
                  <a:ext uri="{0D108BD9-81ED-4DB2-BD59-A6C34878D82A}">
                    <a16:rowId xmlns="" xmlns:a16="http://schemas.microsoft.com/office/drawing/2014/main" val="10006"/>
                  </a:ext>
                </a:extLst>
              </a:tr>
              <a:tr h="14959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Khamberkar</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Univ. of Buffalo</a:t>
                      </a:r>
                    </a:p>
                  </a:txBody>
                  <a:tcPr marL="7620" marR="7620" marT="7620" marB="0" anchor="b"/>
                </a:tc>
                <a:extLst>
                  <a:ext uri="{0D108BD9-81ED-4DB2-BD59-A6C34878D82A}">
                    <a16:rowId xmlns="" xmlns:a16="http://schemas.microsoft.com/office/drawing/2014/main" val="10007"/>
                  </a:ext>
                </a:extLst>
              </a:tr>
              <a:tr h="191038">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Kokar</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VIStology</a:t>
                      </a:r>
                      <a:r>
                        <a:rPr lang="en-US" sz="1100" b="0" i="0" u="none" strike="noStrike" dirty="0">
                          <a:solidFill>
                            <a:srgbClr val="000000"/>
                          </a:solidFill>
                          <a:effectLst/>
                          <a:latin typeface="Calibri" panose="020F0502020204030204" pitchFamily="34" charset="0"/>
                        </a:rPr>
                        <a:t> &amp; Northeastern University</a:t>
                      </a:r>
                    </a:p>
                  </a:txBody>
                  <a:tcPr marL="7620" marR="7620" marT="7620" marB="0" anchor="b"/>
                </a:tc>
                <a:extLst>
                  <a:ext uri="{0D108BD9-81ED-4DB2-BD59-A6C34878D82A}">
                    <a16:rowId xmlns="" xmlns:a16="http://schemas.microsoft.com/office/drawing/2014/main" val="10008"/>
                  </a:ext>
                </a:extLst>
              </a:tr>
              <a:tr h="154025">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Alex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Lackpour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Drexel  / NOAA?</a:t>
                      </a:r>
                    </a:p>
                  </a:txBody>
                  <a:tcPr marL="7620" marR="7620" marT="7620" marB="0" anchor="b"/>
                </a:tc>
                <a:extLst>
                  <a:ext uri="{0D108BD9-81ED-4DB2-BD59-A6C34878D82A}">
                    <a16:rowId xmlns="" xmlns:a16="http://schemas.microsoft.com/office/drawing/2014/main" val="10009"/>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Communications Research Centre Canada</a:t>
                      </a:r>
                    </a:p>
                  </a:txBody>
                  <a:tcPr marL="7620" marR="7620" marT="7620" marB="0" anchor="b"/>
                </a:tc>
                <a:extLst>
                  <a:ext uri="{0D108BD9-81ED-4DB2-BD59-A6C34878D82A}">
                    <a16:rowId xmlns="" xmlns:a16="http://schemas.microsoft.com/office/drawing/2014/main" val="10010"/>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V</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Wireless and Mobile Communication, TU Delft</a:t>
                      </a:r>
                    </a:p>
                  </a:txBody>
                  <a:tcPr marL="7620" marR="7620" marT="7620" marB="0" anchor="b"/>
                </a:tc>
                <a:extLst>
                  <a:ext uri="{0D108BD9-81ED-4DB2-BD59-A6C34878D82A}">
                    <a16:rowId xmlns="" xmlns:a16="http://schemas.microsoft.com/office/drawing/2014/main" val="10011"/>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BAE Systems (Chair)</a:t>
                      </a:r>
                    </a:p>
                  </a:txBody>
                  <a:tcPr marL="7620" marR="7620" marT="7620" marB="0" anchor="b"/>
                </a:tc>
                <a:extLst>
                  <a:ext uri="{0D108BD9-81ED-4DB2-BD59-A6C34878D82A}">
                    <a16:rowId xmlns="" xmlns:a16="http://schemas.microsoft.com/office/drawing/2014/main" val="10012"/>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Stine</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Mitre</a:t>
                      </a:r>
                      <a:endParaRPr lang="en-US"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 xmlns:a16="http://schemas.microsoft.com/office/drawing/2014/main" val="10013"/>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Darcy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Mitre</a:t>
                      </a:r>
                      <a:r>
                        <a:rPr lang="en-US" sz="1100" b="0" i="0" u="none" strike="noStrike" dirty="0">
                          <a:solidFill>
                            <a:srgbClr val="000000"/>
                          </a:solidFill>
                          <a:effectLst/>
                          <a:latin typeface="Calibri" panose="020F0502020204030204" pitchFamily="34" charset="0"/>
                        </a:rPr>
                        <a:t> (Vice Chair)</a:t>
                      </a:r>
                    </a:p>
                  </a:txBody>
                  <a:tcPr marL="7620" marR="7620" marT="7620" marB="0" anchor="b"/>
                </a:tc>
                <a:extLst>
                  <a:ext uri="{0D108BD9-81ED-4DB2-BD59-A6C34878D82A}">
                    <a16:rowId xmlns="" xmlns:a16="http://schemas.microsoft.com/office/drawing/2014/main" val="10014"/>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Tony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Foundry Inc</a:t>
                      </a:r>
                    </a:p>
                  </a:txBody>
                  <a:tcPr marL="7620" marR="7620" marT="7620" marB="0" anchor="b"/>
                </a:tc>
                <a:extLst>
                  <a:ext uri="{0D108BD9-81ED-4DB2-BD59-A6C34878D82A}">
                    <a16:rowId xmlns="" xmlns:a16="http://schemas.microsoft.com/office/drawing/2014/main" val="10015"/>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SchrageConsult</a:t>
                      </a:r>
                      <a:endParaRPr lang="en-US"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 xmlns:a16="http://schemas.microsoft.com/office/drawing/2014/main" val="10019"/>
                  </a:ext>
                </a:extLst>
              </a:tr>
              <a:tr h="175261">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Shawn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Kern</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SRI International</a:t>
                      </a:r>
                    </a:p>
                  </a:txBody>
                  <a:tcPr marL="7620" marR="7620" marT="7620" marB="0" anchor="b"/>
                </a:tc>
                <a:extLst>
                  <a:ext uri="{0D108BD9-81ED-4DB2-BD59-A6C34878D82A}">
                    <a16:rowId xmlns="" xmlns:a16="http://schemas.microsoft.com/office/drawing/2014/main" val="10021"/>
                  </a:ext>
                </a:extLst>
              </a:tr>
              <a:tr h="175261">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marL="0" algn="l" defTabSz="914400" rtl="0" eaLnBrk="1" fontAlgn="b" latinLnBrk="0" hangingPunct="1"/>
                      <a:r>
                        <a:rPr lang="en-US" sz="1100" b="0" i="0" u="none" strike="noStrike" kern="1200">
                          <a:solidFill>
                            <a:srgbClr val="000000"/>
                          </a:solidFill>
                          <a:effectLst/>
                          <a:latin typeface="Calibri" panose="020F0502020204030204" pitchFamily="34" charset="0"/>
                          <a:ea typeface="+mn-ea"/>
                          <a:cs typeface="+mn-cs"/>
                        </a:rPr>
                        <a:t>Participant</a:t>
                      </a:r>
                    </a:p>
                  </a:txBody>
                  <a:tcPr marL="4542" marR="4542" marT="4542" marB="0" anchor="b"/>
                </a:tc>
                <a:tc>
                  <a:txBody>
                    <a:bodyPr/>
                    <a:lstStyle/>
                    <a:p>
                      <a:pPr marL="0" algn="l" defTabSz="914400" rtl="0" eaLnBrk="1" fontAlgn="b" latinLnBrk="0" hangingPunct="1"/>
                      <a:r>
                        <a:rPr lang="en-US" sz="1100" b="0" i="0" u="none" strike="noStrike" kern="1200">
                          <a:solidFill>
                            <a:srgbClr val="000000"/>
                          </a:solidFill>
                          <a:effectLst/>
                          <a:latin typeface="Calibri" panose="020F0502020204030204" pitchFamily="34" charset="0"/>
                          <a:ea typeface="+mn-ea"/>
                          <a:cs typeface="+mn-cs"/>
                        </a:rPr>
                        <a:t>Mark</a:t>
                      </a:r>
                    </a:p>
                  </a:txBody>
                  <a:tcPr marL="4542" marR="4542" marT="4542"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McHenry</a:t>
                      </a:r>
                    </a:p>
                  </a:txBody>
                  <a:tcPr marL="4542" marR="4542" marT="4542"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Shared Spectrum Company</a:t>
                      </a:r>
                    </a:p>
                  </a:txBody>
                  <a:tcPr marL="4542" marR="4542" marT="4542" marB="0" anchor="b"/>
                </a:tc>
                <a:extLst>
                  <a:ext uri="{0D108BD9-81ED-4DB2-BD59-A6C34878D82A}">
                    <a16:rowId xmlns="" xmlns:a16="http://schemas.microsoft.com/office/drawing/2014/main" val="10016"/>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Yuriy</a:t>
                      </a:r>
                    </a:p>
                  </a:txBody>
                  <a:tcPr marL="7620" marR="7620" marT="7620" marB="0" anchor="b"/>
                </a:tc>
                <a:tc>
                  <a:txBody>
                    <a:bodyPr/>
                    <a:lstStyle/>
                    <a:p>
                      <a:pPr marL="0" algn="l" defTabSz="914400" rtl="0" eaLnBrk="1" fontAlgn="b" latinLnBrk="0" hangingPunct="1"/>
                      <a:r>
                        <a:rPr lang="en-US" sz="1100" b="0" i="0" u="none" strike="noStrike" kern="1200">
                          <a:solidFill>
                            <a:srgbClr val="000000"/>
                          </a:solidFill>
                          <a:effectLst/>
                          <a:latin typeface="Calibri" panose="020F0502020204030204" pitchFamily="34" charset="0"/>
                          <a:ea typeface="+mn-ea"/>
                          <a:cs typeface="+mn-cs"/>
                        </a:rPr>
                        <a:t>Posherstnik</a:t>
                      </a:r>
                    </a:p>
                  </a:txBody>
                  <a:tcPr marL="7620" marR="7620" marT="7620"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US Army RDECOM CERDEC</a:t>
                      </a:r>
                    </a:p>
                  </a:txBody>
                  <a:tcPr marL="7620" marR="7620" marT="7620" marB="0" anchor="b"/>
                </a:tc>
                <a:extLst>
                  <a:ext uri="{0D108BD9-81ED-4DB2-BD59-A6C34878D82A}">
                    <a16:rowId xmlns="" xmlns:a16="http://schemas.microsoft.com/office/drawing/2014/main" val="10017"/>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Paul</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Falvell</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CGI Group Inc.</a:t>
                      </a:r>
                    </a:p>
                  </a:txBody>
                  <a:tcPr marL="68580" marR="68580" marT="0" marB="0" anchor="b"/>
                </a:tc>
                <a:extLst>
                  <a:ext uri="{0D108BD9-81ED-4DB2-BD59-A6C34878D82A}">
                    <a16:rowId xmlns="" xmlns:a16="http://schemas.microsoft.com/office/drawing/2014/main" val="10018"/>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Nicholas</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Sherman</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BAE Systems</a:t>
                      </a:r>
                    </a:p>
                  </a:txBody>
                  <a:tcPr marL="68580" marR="68580" marT="0" marB="0" anchor="b"/>
                </a:tc>
                <a:extLst>
                  <a:ext uri="{0D108BD9-81ED-4DB2-BD59-A6C34878D82A}">
                    <a16:rowId xmlns="" xmlns:a16="http://schemas.microsoft.com/office/drawing/2014/main" val="10020"/>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Saeedeh</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Parsaeefard</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ITRC</a:t>
                      </a:r>
                    </a:p>
                  </a:txBody>
                  <a:tcPr marL="68580" marR="68580" marT="0" marB="0" anchor="b"/>
                </a:tc>
                <a:extLst>
                  <a:ext uri="{0D108BD9-81ED-4DB2-BD59-A6C34878D82A}">
                    <a16:rowId xmlns="" xmlns:a16="http://schemas.microsoft.com/office/drawing/2014/main" val="1077152715"/>
                  </a:ext>
                </a:extLst>
              </a:tr>
            </a:tbl>
          </a:graphicData>
        </a:graphic>
      </p:graphicFrame>
      <p:sp>
        <p:nvSpPr>
          <p:cNvPr id="2" name="TextBox 1">
            <a:extLst>
              <a:ext uri="{FF2B5EF4-FFF2-40B4-BE49-F238E27FC236}">
                <a16:creationId xmlns="" xmlns:a16="http://schemas.microsoft.com/office/drawing/2014/main" id="{FDDD04C9-9911-4851-8BFD-5E105A025686}"/>
              </a:ext>
            </a:extLst>
          </p:cNvPr>
          <p:cNvSpPr txBox="1"/>
          <p:nvPr/>
        </p:nvSpPr>
        <p:spPr>
          <a:xfrm>
            <a:off x="7391400" y="1524000"/>
            <a:ext cx="1524000" cy="369332"/>
          </a:xfrm>
          <a:prstGeom prst="rect">
            <a:avLst/>
          </a:prstGeom>
          <a:noFill/>
        </p:spPr>
        <p:txBody>
          <a:bodyPr wrap="square" rtlCol="0">
            <a:spAutoFit/>
          </a:bodyPr>
          <a:lstStyle/>
          <a:p>
            <a:r>
              <a:rPr lang="en-US" b="1" i="1" dirty="0">
                <a:solidFill>
                  <a:srgbClr val="FF0000"/>
                </a:solidFill>
              </a:rPr>
              <a:t>Quorum?</a:t>
            </a:r>
          </a:p>
        </p:txBody>
      </p:sp>
    </p:spTree>
    <p:extLst>
      <p:ext uri="{BB962C8B-B14F-4D97-AF65-F5344CB8AC3E}">
        <p14:creationId xmlns:p14="http://schemas.microsoft.com/office/powerpoint/2010/main" val="774471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a:t> Draft Agenda</a:t>
            </a:r>
          </a:p>
        </p:txBody>
      </p:sp>
      <p:sp>
        <p:nvSpPr>
          <p:cNvPr id="6147" name="Text Box 5040"/>
          <p:cNvSpPr txBox="1">
            <a:spLocks noChangeArrowheads="1"/>
          </p:cNvSpPr>
          <p:nvPr/>
        </p:nvSpPr>
        <p:spPr bwMode="auto">
          <a:xfrm>
            <a:off x="457200" y="838200"/>
            <a:ext cx="8382000" cy="535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Call / Quorum Check</a:t>
            </a: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minutes</a:t>
            </a:r>
          </a:p>
          <a:p>
            <a:pPr>
              <a:buFont typeface="Calibri" pitchFamily="34" charset="0"/>
              <a:buAutoNum type="arabicPeriod"/>
            </a:pPr>
            <a:r>
              <a:rPr lang="en-US" dirty="0">
                <a:latin typeface="Times New Roman" pitchFamily="18" charset="0"/>
              </a:rPr>
              <a:t>Status on 1900.5.1</a:t>
            </a:r>
          </a:p>
          <a:p>
            <a:pPr>
              <a:buFont typeface="Calibri" pitchFamily="34" charset="0"/>
              <a:buAutoNum type="arabicPeriod"/>
            </a:pPr>
            <a:r>
              <a:rPr lang="en-US" dirty="0">
                <a:latin typeface="Times New Roman" pitchFamily="18" charset="0"/>
              </a:rPr>
              <a:t>Status on 1900.5.2a</a:t>
            </a:r>
          </a:p>
          <a:p>
            <a:pPr lvl="1">
              <a:buFont typeface="Calibri" pitchFamily="34" charset="0"/>
              <a:buAutoNum type="alphaLcPeriod"/>
            </a:pPr>
            <a:r>
              <a:rPr lang="en-US" dirty="0">
                <a:latin typeface="Times New Roman" pitchFamily="18" charset="0"/>
              </a:rPr>
              <a:t>Contributions?</a:t>
            </a:r>
          </a:p>
          <a:p>
            <a:pPr>
              <a:buFont typeface="Calibri" pitchFamily="34" charset="0"/>
              <a:buAutoNum type="arabicPeriod"/>
            </a:pPr>
            <a:r>
              <a:rPr lang="en-US" dirty="0">
                <a:latin typeface="Times New Roman" pitchFamily="18" charset="0"/>
              </a:rPr>
              <a:t>Status on Architecture / 1900.5 PAR</a:t>
            </a:r>
          </a:p>
          <a:p>
            <a:pPr lvl="1">
              <a:buFont typeface="Calibri" pitchFamily="34" charset="0"/>
              <a:buAutoNum type="alphaLcPeriod"/>
            </a:pPr>
            <a:r>
              <a:rPr lang="en-US" dirty="0">
                <a:latin typeface="Times New Roman" pitchFamily="18" charset="0"/>
              </a:rPr>
              <a:t>Contributions?</a:t>
            </a:r>
          </a:p>
          <a:p>
            <a:pPr>
              <a:buFont typeface="Calibri" pitchFamily="34" charset="0"/>
              <a:buAutoNum type="arabicPeriod"/>
            </a:pPr>
            <a:r>
              <a:rPr lang="en-US" dirty="0">
                <a:latin typeface="Times New Roman" pitchFamily="18" charset="0"/>
              </a:rPr>
              <a:t>Review of other 1900 activities (1900.1, Leadership meeting etc.)</a:t>
            </a: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a:latin typeface="Times New Roman" pitchFamily="18" charset="0"/>
              </a:rPr>
              <a:t>National Spectrum Consortium</a:t>
            </a:r>
          </a:p>
          <a:p>
            <a:pPr lvl="1">
              <a:buFont typeface="Calibri" pitchFamily="34" charset="0"/>
              <a:buAutoNum type="alphaLcPeriod"/>
            </a:pPr>
            <a:r>
              <a:rPr lang="en-US" dirty="0" err="1">
                <a:latin typeface="Times New Roman" pitchFamily="18" charset="0"/>
              </a:rPr>
              <a:t>Comms</a:t>
            </a:r>
            <a:r>
              <a:rPr lang="en-US" dirty="0">
                <a:latin typeface="Times New Roman" pitchFamily="18" charset="0"/>
              </a:rPr>
              <a:t> Standard Magazine </a:t>
            </a:r>
          </a:p>
          <a:p>
            <a:pPr lvl="1">
              <a:buFont typeface="Calibri" pitchFamily="34" charset="0"/>
              <a:buAutoNum type="alphaLcPeriod"/>
            </a:pPr>
            <a:r>
              <a:rPr lang="en-US" dirty="0">
                <a:latin typeface="Times New Roman" pitchFamily="18" charset="0"/>
              </a:rPr>
              <a:t>Others?</a:t>
            </a:r>
          </a:p>
          <a:p>
            <a:pPr>
              <a:buFont typeface="Calibri" pitchFamily="34" charset="0"/>
              <a:buAutoNum type="arabicPeriod"/>
            </a:pPr>
            <a:r>
              <a:rPr lang="en-US" dirty="0">
                <a:latin typeface="Times New Roman" pitchFamily="18" charset="0"/>
              </a:rPr>
              <a:t>1900.5 meeting planning and review</a:t>
            </a:r>
          </a:p>
          <a:p>
            <a:pPr>
              <a:buFont typeface="Calibri" pitchFamily="34" charset="0"/>
              <a:buAutoNum type="arabicPeriod"/>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a:p>
            <a:pPr>
              <a:buFont typeface="Calibri" pitchFamily="34" charset="0"/>
              <a:buAutoNum type="arabicPeriod"/>
            </a:pPr>
            <a:r>
              <a:rPr lang="en-US" dirty="0">
                <a:latin typeface="Times New Roman" pitchFamily="18" charset="0"/>
              </a:rPr>
              <a:t>In Ad Hoc, Review 1900.5.1 </a:t>
            </a:r>
          </a:p>
        </p:txBody>
      </p:sp>
      <p:sp>
        <p:nvSpPr>
          <p:cNvPr id="6148" name="TextBox 1"/>
          <p:cNvSpPr txBox="1">
            <a:spLocks noChangeArrowheads="1"/>
          </p:cNvSpPr>
          <p:nvPr/>
        </p:nvSpPr>
        <p:spPr bwMode="auto">
          <a:xfrm>
            <a:off x="5419436" y="4876800"/>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6082A3B5-56A0-4ED6-AD41-BCB39016FB7E}" type="datetime1">
              <a:rPr lang="en-US" smtClean="0"/>
              <a:t>9/29/2018</a:t>
            </a:fld>
            <a:endParaRPr lang="en-US"/>
          </a:p>
        </p:txBody>
      </p:sp>
      <p:sp>
        <p:nvSpPr>
          <p:cNvPr id="3" name="Footer Placeholder 2"/>
          <p:cNvSpPr>
            <a:spLocks noGrp="1"/>
          </p:cNvSpPr>
          <p:nvPr>
            <p:ph type="ftr" sz="quarter" idx="11"/>
          </p:nvPr>
        </p:nvSpPr>
        <p:spPr/>
        <p:txBody>
          <a:bodyPr/>
          <a:lstStyle/>
          <a:p>
            <a:pPr>
              <a:defRPr/>
            </a:pPr>
            <a:r>
              <a:rPr lang="en-US" smtClean="0"/>
              <a:t>Doc #: 5-18-0035-00-agen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p:txBody>
          <a:bodyPr/>
          <a:lstStyle/>
          <a:p>
            <a:r>
              <a:rPr dirty="0"/>
              <a:t>Motion to approve Agenda contained in </a:t>
            </a:r>
            <a:r>
              <a:rPr dirty="0" smtClean="0"/>
              <a:t>5-18-00xx-0</a:t>
            </a:r>
            <a:r>
              <a:rPr lang="en-US" dirty="0"/>
              <a:t>0</a:t>
            </a:r>
            <a:endParaRPr dirty="0"/>
          </a:p>
          <a:p>
            <a:endParaRPr dirty="0"/>
          </a:p>
          <a:p>
            <a:r>
              <a:rPr dirty="0"/>
              <a:t>Mover: </a:t>
            </a:r>
          </a:p>
          <a:p>
            <a:r>
              <a:rPr dirty="0"/>
              <a:t>Second: </a:t>
            </a:r>
            <a:endParaRPr lang="en-US" dirty="0"/>
          </a:p>
          <a:p>
            <a:r>
              <a:rPr lang="en-US" dirty="0"/>
              <a:t>Vote: </a:t>
            </a:r>
            <a:endParaRPr dirty="0"/>
          </a:p>
        </p:txBody>
      </p:sp>
      <p:sp>
        <p:nvSpPr>
          <p:cNvPr id="4" name="Date Placeholder 3"/>
          <p:cNvSpPr>
            <a:spLocks noGrp="1"/>
          </p:cNvSpPr>
          <p:nvPr>
            <p:ph type="dt" sz="quarter" idx="10"/>
          </p:nvPr>
        </p:nvSpPr>
        <p:spPr/>
        <p:txBody>
          <a:bodyPr/>
          <a:lstStyle/>
          <a:p>
            <a:pPr>
              <a:defRPr/>
            </a:pPr>
            <a:fld id="{60992375-24FD-4202-A379-EDEACAE6CE25}" type="datetime1">
              <a:rPr lang="en-US" smtClean="0"/>
              <a:t>9/29/2018</a:t>
            </a:fld>
            <a:endParaRPr lang="en-US"/>
          </a:p>
        </p:txBody>
      </p:sp>
      <p:sp>
        <p:nvSpPr>
          <p:cNvPr id="5" name="Footer Placeholder 4"/>
          <p:cNvSpPr>
            <a:spLocks noGrp="1"/>
          </p:cNvSpPr>
          <p:nvPr>
            <p:ph type="ftr" sz="quarter" idx="11"/>
          </p:nvPr>
        </p:nvSpPr>
        <p:spPr/>
        <p:txBody>
          <a:bodyPr/>
          <a:lstStyle/>
          <a:p>
            <a:pPr>
              <a:defRPr/>
            </a:pPr>
            <a:r>
              <a:rPr lang="en-US" smtClean="0"/>
              <a:t>Doc #: 5-18-0035-00-agen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a:t>	</a:t>
            </a:r>
            <a:r>
              <a:rPr lang="en-US" altLang="en-US" sz="2000" b="1">
                <a:solidFill>
                  <a:schemeClr val="tx1"/>
                </a:solidFill>
                <a:latin typeface="Calibri" panose="020F0502020204030204" pitchFamily="34" charset="0"/>
                <a:ea typeface="Calibri" panose="020F0502020204030204" pitchFamily="34" charset="0"/>
                <a:cs typeface="Calibri" panose="020F0502020204030204" pitchFamily="34" charset="0"/>
              </a:rPr>
              <a:t>The IEEE-SA strongly recommends that at each WG meeting the chair or a designee:</a:t>
            </a:r>
            <a:endParaRPr lang="en-US" altLang="en-US" sz="200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a:solidFill>
                  <a:schemeClr val="tx1"/>
                </a:solidFill>
                <a:latin typeface="Calibri" panose="020F0502020204030204" pitchFamily="34" charset="0"/>
                <a:ea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a:solidFill>
                  <a:schemeClr val="tx1"/>
                </a:solidFill>
                <a:latin typeface="Calibri" panose="020F0502020204030204" pitchFamily="34" charset="0"/>
                <a:ea typeface="Calibri" panose="020F0502020204030204" pitchFamily="34" charset="0"/>
                <a:cs typeface="Calibri" panose="020F0502020204030204" pitchFamily="34" charset="0"/>
              </a:rPr>
              <a:t>Advise the WG attendees that:</a:t>
            </a:r>
            <a:r>
              <a:rPr lang="en-US" altLang="en-US" sz="160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IEEE’s patent policy is described in Clause 6 of the </a:t>
            </a:r>
            <a:r>
              <a:rPr lang="en-US" altLang="en-US" sz="1400" i="1">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br>
            <a:endParaRPr lang="en-US" altLang="en-US" sz="160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a:solidFill>
                  <a:schemeClr val="tx1"/>
                </a:solidFill>
                <a:latin typeface="Calibri" panose="020F0502020204030204" pitchFamily="34" charset="0"/>
                <a:ea typeface="Calibri" panose="020F0502020204030204" pitchFamily="34" charset="0"/>
                <a:cs typeface="Calibri" panose="020F0502020204030204" pitchFamily="34" charset="0"/>
              </a:rPr>
              <a:t>Instruct the WG Secretary to record in the minutes of the relevant WG meeting:</a:t>
            </a:r>
            <a:r>
              <a:rPr lang="en-US" altLang="en-US" sz="160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It is recommended that the WG Chair review the guidance in </a:t>
            </a:r>
            <a:r>
              <a:rPr lang="en-US" altLang="en-US" sz="1400" i="1">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	Note: </a:t>
            </a:r>
            <a:r>
              <a:rPr lang="en-US" altLang="en-US" sz="1400" b="1">
                <a:solidFill>
                  <a:schemeClr val="tx1"/>
                </a:solidFill>
                <a:latin typeface="Calibri" panose="020F0502020204030204" pitchFamily="34" charset="0"/>
                <a:ea typeface="Calibri" panose="020F0502020204030204" pitchFamily="34" charset="0"/>
                <a:cs typeface="Calibri" panose="020F0502020204030204" pitchFamily="34" charset="0"/>
              </a:rPr>
              <a:t>WG</a:t>
            </a: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Instructions for the WG Chair</a:t>
            </a:r>
            <a:endParaRPr lang="en-US" altLang="en-US" sz="3200" u="sng">
              <a:latin typeface="Calibri" panose="020F0502020204030204" pitchFamily="34" charset="0"/>
              <a:ea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fld id="{E88C141D-A51A-488E-8B2F-437978F5ADC3}" type="datetime1">
              <a:rPr lang="en-US" smtClean="0"/>
              <a:t>9/29/2018</a:t>
            </a:fld>
            <a:endParaRPr lang="en-US"/>
          </a:p>
        </p:txBody>
      </p:sp>
      <p:sp>
        <p:nvSpPr>
          <p:cNvPr id="3" name="Footer Placeholder 2"/>
          <p:cNvSpPr>
            <a:spLocks noGrp="1"/>
          </p:cNvSpPr>
          <p:nvPr>
            <p:ph type="ftr" sz="quarter" idx="11"/>
          </p:nvPr>
        </p:nvSpPr>
        <p:spPr/>
        <p:txBody>
          <a:bodyPr/>
          <a:lstStyle/>
          <a:p>
            <a:pPr>
              <a:defRPr/>
            </a:pPr>
            <a:r>
              <a:rPr lang="en-US" smtClean="0"/>
              <a:t>Doc #: 5-18-0035-00-agen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235909328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p:cNvSpPr>
            <a:spLocks noGrp="1" noChangeArrowheads="1"/>
          </p:cNvSpPr>
          <p:nvPr>
            <p:ph type="body" idx="1"/>
          </p:nvPr>
        </p:nvSpPr>
        <p:spPr>
          <a:xfrm>
            <a:off x="-17463" y="1447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C0B13937-FF29-49E5-A76A-9631DAC49D6D}" type="datetime1">
              <a:rPr lang="en-US" smtClean="0"/>
              <a:t>9/29/2018</a:t>
            </a:fld>
            <a:endParaRPr lang="en-US"/>
          </a:p>
        </p:txBody>
      </p:sp>
      <p:sp>
        <p:nvSpPr>
          <p:cNvPr id="3" name="Footer Placeholder 2"/>
          <p:cNvSpPr>
            <a:spLocks noGrp="1"/>
          </p:cNvSpPr>
          <p:nvPr>
            <p:ph type="ftr" sz="quarter" idx="11"/>
          </p:nvPr>
        </p:nvSpPr>
        <p:spPr/>
        <p:txBody>
          <a:bodyPr/>
          <a:lstStyle/>
          <a:p>
            <a:pPr>
              <a:defRPr/>
            </a:pPr>
            <a:r>
              <a:rPr lang="en-US" smtClean="0"/>
              <a:t>Doc #: 5-18-0035-00-agen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8693873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p:cNvSpPr>
            <a:spLocks noGrp="1" noChangeArrowheads="1"/>
          </p:cNvSpPr>
          <p:nvPr>
            <p:ph type="body" idx="1"/>
          </p:nvPr>
        </p:nvSpPr>
        <p:spPr>
          <a:xfrm>
            <a:off x="228600" y="1603375"/>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4B82503A-E24E-4981-B9E2-31BC3AAAB1B8}" type="datetime1">
              <a:rPr lang="en-US" smtClean="0"/>
              <a:t>9/29/2018</a:t>
            </a:fld>
            <a:endParaRPr lang="en-US" dirty="0"/>
          </a:p>
        </p:txBody>
      </p:sp>
      <p:sp>
        <p:nvSpPr>
          <p:cNvPr id="3" name="Footer Placeholder 2"/>
          <p:cNvSpPr>
            <a:spLocks noGrp="1"/>
          </p:cNvSpPr>
          <p:nvPr>
            <p:ph type="ftr" sz="quarter" idx="11"/>
          </p:nvPr>
        </p:nvSpPr>
        <p:spPr/>
        <p:txBody>
          <a:bodyPr/>
          <a:lstStyle/>
          <a:p>
            <a:pPr>
              <a:defRPr/>
            </a:pPr>
            <a:r>
              <a:rPr lang="en-US" smtClean="0"/>
              <a:t>Doc #: 5-18-0035-00-agen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dirty="0"/>
          </a:p>
        </p:txBody>
      </p:sp>
    </p:spTree>
    <p:extLst>
      <p:ext uri="{BB962C8B-B14F-4D97-AF65-F5344CB8AC3E}">
        <p14:creationId xmlns:p14="http://schemas.microsoft.com/office/powerpoint/2010/main" val="26651972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13875</TotalTime>
  <Words>1507</Words>
  <Application>Microsoft Office PowerPoint</Application>
  <PresentationFormat>On-screen Show (4:3)</PresentationFormat>
  <Paragraphs>367</Paragraphs>
  <Slides>22</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Helvetica</vt:lpstr>
      <vt:lpstr>Monotype Sorts</vt:lpstr>
      <vt:lpstr>Times New Roman</vt:lpstr>
      <vt:lpstr>Office Theme</vt:lpstr>
      <vt:lpstr>PowerPoint Presentation</vt:lpstr>
      <vt:lpstr> Monthly WG Meeting Electronic Meeting Details</vt:lpstr>
      <vt:lpstr>Rules</vt:lpstr>
      <vt:lpstr>Current Membership</vt:lpstr>
      <vt:lpstr> Draft Agenda</vt:lpstr>
      <vt:lpstr>Approval of Agenda</vt:lpstr>
      <vt:lpstr>Instructions for the WG Chair</vt:lpstr>
      <vt:lpstr>Participants have a duty to inform the IEEE</vt:lpstr>
      <vt:lpstr>Ways to inform IEEE</vt:lpstr>
      <vt:lpstr>Other guidelines for IEEE WG meetings</vt:lpstr>
      <vt:lpstr>Patent-related information</vt:lpstr>
      <vt:lpstr>Minutes for approval</vt:lpstr>
      <vt:lpstr>Status on 1900.5.1</vt:lpstr>
      <vt:lpstr>Working Schedule for 1900.5.1</vt:lpstr>
      <vt:lpstr>Current Status for 1900.5.2a</vt:lpstr>
      <vt:lpstr>Current Architecture Status</vt:lpstr>
      <vt:lpstr>Electronic Ballot on Architecture PAR EB2018-01</vt:lpstr>
      <vt:lpstr>Other DySPAN-SC Activities</vt:lpstr>
      <vt:lpstr>Marketing Inputs</vt:lpstr>
      <vt:lpstr>Ad Hoc?</vt:lpstr>
      <vt:lpstr>Meetings</vt:lpstr>
      <vt:lpstr>IEEE 1900.5 Meeting 10/2/18 @2:30 PM US EDT (UTC-4) </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393</cp:revision>
  <dcterms:created xsi:type="dcterms:W3CDTF">2013-08-13T02:52:21Z</dcterms:created>
  <dcterms:modified xsi:type="dcterms:W3CDTF">2018-09-29T13:01:21Z</dcterms:modified>
</cp:coreProperties>
</file>