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 bookmarkIdSeed="4">
  <p:sldMasterIdLst>
    <p:sldMasterId id="214748371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54" r:id="rId3"/>
    <p:sldId id="456" r:id="rId4"/>
    <p:sldId id="455" r:id="rId5"/>
    <p:sldId id="457" r:id="rId6"/>
    <p:sldId id="458" r:id="rId7"/>
    <p:sldId id="459" r:id="rId8"/>
    <p:sldId id="460" r:id="rId9"/>
    <p:sldId id="461" r:id="rId10"/>
    <p:sldId id="453" r:id="rId11"/>
  </p:sldIdLst>
  <p:sldSz cx="9144000" cy="6858000" type="screen4x3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395196-EA91-4A18-A36C-4B5B955D4E83}">
          <p14:sldIdLst>
            <p14:sldId id="256"/>
            <p14:sldId id="454"/>
            <p14:sldId id="456"/>
            <p14:sldId id="455"/>
            <p14:sldId id="457"/>
            <p14:sldId id="458"/>
            <p14:sldId id="459"/>
            <p14:sldId id="460"/>
            <p14:sldId id="461"/>
            <p14:sldId id="4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99"/>
    <a:srgbClr val="FF9999"/>
    <a:srgbClr val="14406B"/>
    <a:srgbClr val="222D72"/>
    <a:srgbClr val="FFFF66"/>
    <a:srgbClr val="0960A5"/>
    <a:srgbClr val="1BA0AF"/>
    <a:srgbClr val="76A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774" autoAdjust="0"/>
    <p:restoredTop sz="92669" autoAdjust="0"/>
  </p:normalViewPr>
  <p:slideViewPr>
    <p:cSldViewPr>
      <p:cViewPr varScale="1">
        <p:scale>
          <a:sx n="82" d="100"/>
          <a:sy n="82" d="100"/>
        </p:scale>
        <p:origin x="1253" y="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72"/>
      </p:cViewPr>
      <p:guideLst>
        <p:guide orient="horz" pos="2880"/>
        <p:guide pos="2160"/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 algn="l" rtl="1"/>
            <a:fld id="{02BD50D9-787B-4A09-AF34-7B5B8EAB66F5}" type="datetimeFigureOut">
              <a:rPr lang="de-DE" smtClean="0">
                <a:cs typeface="+mj-cs"/>
              </a:rPr>
              <a:pPr algn="l" rtl="1"/>
              <a:t>04.09.2018</a:t>
            </a:fld>
            <a:endParaRPr lang="de-DE"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fa-IR" dirty="0">
                <a:solidFill>
                  <a:schemeClr val="accent2"/>
                </a:solidFill>
              </a:rPr>
              <a:t>پژوهشگاه ارتباطات و فناوری اطلاعات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455F64-4579-4568-BCAC-0937B72F98FE}" type="slidenum">
              <a:rPr lang="de-DE" smtClean="0">
                <a:solidFill>
                  <a:schemeClr val="accent2"/>
                </a:solidFill>
              </a:rPr>
              <a:pPr/>
              <a:t>‹#›</a:t>
            </a:fld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173" y="0"/>
            <a:ext cx="2783027" cy="87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74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rtl="1">
              <a:defRPr sz="1300">
                <a:cs typeface="+mj-cs"/>
              </a:defRPr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rtl="1">
              <a:defRPr sz="1300">
                <a:solidFill>
                  <a:schemeClr val="tx2"/>
                </a:solidFill>
                <a:cs typeface="+mj-cs"/>
              </a:defRPr>
            </a:lvl1pPr>
          </a:lstStyle>
          <a:p>
            <a:fld id="{948D60BD-68A0-494E-8A20-0A8AC73E9770}" type="datetimeFigureOut">
              <a:rPr lang="de-DE" smtClean="0"/>
              <a:pPr/>
              <a:t>04.09.2018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rtl="1">
              <a:defRPr sz="1300">
                <a:solidFill>
                  <a:schemeClr val="accent2"/>
                </a:solidFill>
                <a:cs typeface="+mj-cs"/>
              </a:defRPr>
            </a:lvl1pPr>
          </a:lstStyle>
          <a:p>
            <a:r>
              <a:rPr lang="fa-IR"/>
              <a:t>پژوهشگاه ارتباطات و فناوری اطلاعات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rtl="1">
              <a:defRPr sz="1300">
                <a:solidFill>
                  <a:schemeClr val="accent2"/>
                </a:solidFill>
                <a:cs typeface="+mj-cs"/>
              </a:defRPr>
            </a:lvl1pPr>
          </a:lstStyle>
          <a:p>
            <a:fld id="{E533A94D-425A-403B-A630-88127BE9787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65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B7F9-62FA-410C-ACB2-84376298CF9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5A83-745A-4766-8D6F-752BE4BFB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7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B7F9-62FA-410C-ACB2-84376298CF9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Iran Telecom Research Center (ITRC)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1D1A91E3-F640-470E-A3B5-C2A0574DEC17}" type="slidenum">
              <a:rPr lang="en-US" smtClean="0"/>
              <a:pPr rtl="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0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B7F9-62FA-410C-ACB2-84376298CF9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Iran Telecom Research Center (ITRC)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1D1A91E3-F640-470E-A3B5-C2A0574DEC17}" type="slidenum">
              <a:rPr lang="en-US" smtClean="0"/>
              <a:pPr rtl="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631310"/>
            <a:ext cx="5915000" cy="78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1282" y="6356351"/>
            <a:ext cx="87444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smtClean="0">
                <a:solidFill>
                  <a:srgbClr val="1BA0AF"/>
                </a:solidFill>
                <a:cs typeface="B Nazanin" pitchFamily="2" charset="-78"/>
              </a:defRPr>
            </a:lvl1pPr>
          </a:lstStyle>
          <a:p>
            <a:pPr rtl="1"/>
            <a:fld id="{1D1A91E3-F640-470E-A3B5-C2A0574DEC17}" type="slidenum">
              <a:rPr lang="en-US" smtClean="0"/>
              <a:pPr rtl="1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algn="ctr" rtl="1">
              <a:defRPr sz="1200" b="1">
                <a:solidFill>
                  <a:srgbClr val="1BA0AF"/>
                </a:solidFill>
                <a:cs typeface="B Nazanin" pitchFamily="2" charset="-78"/>
              </a:defRPr>
            </a:lvl1pPr>
          </a:lstStyle>
          <a:p>
            <a:r>
              <a:rPr lang="de-DE" dirty="0" smtClean="0"/>
              <a:t>Iran Telecom Research Center (ITRC)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858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r" rtl="1">
              <a:buNone/>
              <a:defRPr sz="2400" b="1">
                <a:cs typeface="B Nazanin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 algn="r" rtl="1">
              <a:defRPr sz="2400">
                <a:cs typeface="B Nazanin" pitchFamily="2" charset="-78"/>
              </a:defRPr>
            </a:lvl1pPr>
            <a:lvl2pPr algn="r" rtl="1">
              <a:defRPr sz="2000">
                <a:cs typeface="B Nazanin" pitchFamily="2" charset="-78"/>
              </a:defRPr>
            </a:lvl2pPr>
            <a:lvl3pPr algn="r" rtl="1">
              <a:defRPr sz="1800">
                <a:cs typeface="B Nazanin" pitchFamily="2" charset="-78"/>
              </a:defRPr>
            </a:lvl3pPr>
            <a:lvl4pPr algn="r" rtl="1">
              <a:defRPr sz="1600">
                <a:cs typeface="B Nazanin" pitchFamily="2" charset="-78"/>
              </a:defRPr>
            </a:lvl4pPr>
            <a:lvl5pPr algn="r" rtl="1">
              <a:defRPr sz="1600">
                <a:cs typeface="B Nazanin" pitchFamily="2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r" rtl="1">
              <a:buNone/>
              <a:defRPr sz="2400" b="1">
                <a:cs typeface="B Nazanin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 algn="r" rtl="1">
              <a:defRPr sz="2400">
                <a:cs typeface="B Nazanin" pitchFamily="2" charset="-78"/>
              </a:defRPr>
            </a:lvl1pPr>
            <a:lvl2pPr algn="r" rtl="1">
              <a:defRPr sz="2000">
                <a:cs typeface="B Nazanin" pitchFamily="2" charset="-78"/>
              </a:defRPr>
            </a:lvl2pPr>
            <a:lvl3pPr algn="r" rtl="1">
              <a:defRPr sz="1800">
                <a:cs typeface="B Nazanin" pitchFamily="2" charset="-78"/>
              </a:defRPr>
            </a:lvl3pPr>
            <a:lvl4pPr algn="r" rtl="1">
              <a:defRPr sz="1600">
                <a:cs typeface="B Nazanin" pitchFamily="2" charset="-78"/>
              </a:defRPr>
            </a:lvl4pPr>
            <a:lvl5pPr algn="r" rtl="1">
              <a:defRPr sz="1600">
                <a:cs typeface="B Nazanin" pitchFamily="2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38306"/>
            <a:ext cx="8229600" cy="779332"/>
          </a:xfrm>
          <a:prstGeom prst="rect">
            <a:avLst/>
          </a:prstGeom>
        </p:spPr>
        <p:txBody>
          <a:bodyPr/>
          <a:lstStyle>
            <a:lvl1pPr rtl="1">
              <a:defRPr>
                <a:solidFill>
                  <a:srgbClr val="0960A5"/>
                </a:solidFill>
                <a:cs typeface="B Nazanin" pitchFamily="2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451282" y="6356351"/>
            <a:ext cx="87444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smtClean="0">
                <a:solidFill>
                  <a:srgbClr val="1BA0AF"/>
                </a:solidFill>
                <a:cs typeface="B Nazanin" pitchFamily="2" charset="-78"/>
              </a:defRPr>
            </a:lvl1pPr>
          </a:lstStyle>
          <a:p>
            <a:pPr rtl="1"/>
            <a:fld id="{1D1A91E3-F640-470E-A3B5-C2A0574DEC17}" type="slidenum">
              <a:rPr lang="en-US" smtClean="0"/>
              <a:pPr rtl="1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algn="ctr" rtl="1">
              <a:defRPr sz="1200" b="1">
                <a:solidFill>
                  <a:srgbClr val="1BA0AF"/>
                </a:solidFill>
                <a:cs typeface="B Nazanin" pitchFamily="2" charset="-78"/>
              </a:defRPr>
            </a:lvl1pPr>
          </a:lstStyle>
          <a:p>
            <a:r>
              <a:rPr lang="de-DE" dirty="0" smtClean="0"/>
              <a:t>Iran Telecom Research Center (ITRC)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8085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38306"/>
            <a:ext cx="8229600" cy="779332"/>
          </a:xfrm>
          <a:prstGeom prst="rect">
            <a:avLst/>
          </a:prstGeom>
        </p:spPr>
        <p:txBody>
          <a:bodyPr/>
          <a:lstStyle>
            <a:lvl1pPr rtl="1">
              <a:defRPr>
                <a:solidFill>
                  <a:srgbClr val="0960A5"/>
                </a:solidFill>
                <a:cs typeface="B Nazanin" pitchFamily="2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1282" y="6356351"/>
            <a:ext cx="87444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smtClean="0">
                <a:solidFill>
                  <a:srgbClr val="1BA0AF"/>
                </a:solidFill>
                <a:cs typeface="B Nazanin" pitchFamily="2" charset="-78"/>
              </a:defRPr>
            </a:lvl1pPr>
          </a:lstStyle>
          <a:p>
            <a:pPr rtl="1"/>
            <a:fld id="{1D1A91E3-F640-470E-A3B5-C2A0574DEC17}" type="slidenum">
              <a:rPr lang="en-US" smtClean="0"/>
              <a:pPr rtl="1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algn="ctr" rtl="1">
              <a:defRPr sz="1200" b="1">
                <a:solidFill>
                  <a:srgbClr val="1BA0AF"/>
                </a:solidFill>
                <a:cs typeface="B Nazanin" pitchFamily="2" charset="-78"/>
              </a:defRPr>
            </a:lvl1pPr>
          </a:lstStyle>
          <a:p>
            <a:r>
              <a:rPr lang="de-DE" dirty="0" smtClean="0"/>
              <a:t>Iran Telecom Research Center (ITRC)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875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1282" y="6356351"/>
            <a:ext cx="87444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smtClean="0">
                <a:solidFill>
                  <a:srgbClr val="1BA0AF"/>
                </a:solidFill>
                <a:cs typeface="B Nazanin" pitchFamily="2" charset="-78"/>
              </a:defRPr>
            </a:lvl1pPr>
          </a:lstStyle>
          <a:p>
            <a:pPr rtl="1"/>
            <a:fld id="{1D1A91E3-F640-470E-A3B5-C2A0574DEC17}" type="slidenum">
              <a:rPr lang="en-US" smtClean="0"/>
              <a:pPr rtl="1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algn="ctr" rtl="1">
              <a:defRPr sz="1200" b="1">
                <a:solidFill>
                  <a:srgbClr val="1BA0AF"/>
                </a:solidFill>
                <a:cs typeface="B Nazanin" pitchFamily="2" charset="-78"/>
              </a:defRPr>
            </a:lvl1pPr>
          </a:lstStyle>
          <a:p>
            <a:r>
              <a:rPr lang="de-DE" dirty="0" smtClean="0"/>
              <a:t>Iran Telecom Research Center (ITRC)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948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B7F9-62FA-410C-ACB2-84376298CF9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Iran Telecom Research Center (ITRC)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1D1A91E3-F640-470E-A3B5-C2A0574DEC17}" type="slidenum">
              <a:rPr lang="en-US" smtClean="0"/>
              <a:pPr rtl="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3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B7F9-62FA-410C-ACB2-84376298CF9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Iran Telecom Research Center (ITRC)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1D1A91E3-F640-470E-A3B5-C2A0574DEC17}" type="slidenum">
              <a:rPr lang="en-US" smtClean="0"/>
              <a:pPr rtl="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5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B7F9-62FA-410C-ACB2-84376298CF9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Iran Telecom Research Center (ITRC)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1D1A91E3-F640-470E-A3B5-C2A0574DEC17}" type="slidenum">
              <a:rPr lang="en-US" smtClean="0"/>
              <a:pPr rtl="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4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B7F9-62FA-410C-ACB2-84376298CF9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Iran Telecom Research Center (ITRC)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1D1A91E3-F640-470E-A3B5-C2A0574DEC17}" type="slidenum">
              <a:rPr lang="en-US" smtClean="0"/>
              <a:pPr rtl="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0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B7F9-62FA-410C-ACB2-84376298CF9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Iran Telecom Research Center (ITRC)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1D1A91E3-F640-470E-A3B5-C2A0574DEC17}" type="slidenum">
              <a:rPr lang="en-US" smtClean="0"/>
              <a:pPr rtl="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4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B7F9-62FA-410C-ACB2-84376298CF9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Iran Telecom Research Center (ITRC)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1D1A91E3-F640-470E-A3B5-C2A0574DEC17}" type="slidenum">
              <a:rPr lang="en-US" smtClean="0"/>
              <a:pPr rtl="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3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B7F9-62FA-410C-ACB2-84376298CF9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Iran Telecom Research Center (ITRC)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1D1A91E3-F640-470E-A3B5-C2A0574DEC17}" type="slidenum">
              <a:rPr lang="en-US" smtClean="0"/>
              <a:pPr algn="ctr" rtl="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9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B7F9-62FA-410C-ACB2-84376298CF9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Iran Telecom Research Center (ITRC)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1D1A91E3-F640-470E-A3B5-C2A0574DEC17}" type="slidenum">
              <a:rPr lang="en-US" smtClean="0"/>
              <a:pPr rtl="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B7F9-62FA-410C-ACB2-84376298CF9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پژوهشگاه ارتباطات و فناوری اطلاعات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D1A91E3-F640-470E-A3B5-C2A0574DEC17}" type="slidenum">
              <a:rPr lang="en-US" smtClean="0"/>
              <a:pPr rtl="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8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650" r:id="rId12"/>
    <p:sldLayoutId id="2147483653" r:id="rId13"/>
    <p:sldLayoutId id="2147483654" r:id="rId14"/>
    <p:sldLayoutId id="2147483655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um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6" y="1484784"/>
            <a:ext cx="8520880" cy="214371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Cloud Sensing Model for Coexistence of Wi-Fi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and  Cellular Wireless Networks </a:t>
            </a:r>
            <a:r>
              <a:rPr lang="fa-IR" sz="3200" b="1" dirty="0">
                <a:solidFill>
                  <a:schemeClr val="tx1"/>
                </a:solidFill>
              </a:rPr>
              <a:t/>
            </a:r>
            <a:br>
              <a:rPr lang="fa-IR" sz="3200" b="1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AutoShape 2" descr="https://encrypted-tbn0.gstatic.com/images?q=tbn:ANd9GcSJNi8YzXD3WNTn-vblZbMnXvtzIu3VHEE62UxLU3UgerBIsXBP"/>
          <p:cNvSpPr>
            <a:spLocks noChangeAspect="1" noChangeArrowheads="1"/>
          </p:cNvSpPr>
          <p:nvPr/>
        </p:nvSpPr>
        <p:spPr bwMode="auto">
          <a:xfrm>
            <a:off x="155576" y="-1874837"/>
            <a:ext cx="275272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27584" y="4581128"/>
            <a:ext cx="2286000" cy="495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Saeedeh Parsaeefard</a:t>
            </a:r>
          </a:p>
          <a:p>
            <a:pPr rtl="1"/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Roghayeh Joda</a:t>
            </a:r>
          </a:p>
          <a:p>
            <a:pPr rtl="1"/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Hossein Safi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29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4"/>
    </mc:Choice>
    <mc:Fallback xmlns="">
      <p:transition spd="slow" advTm="71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encrypted-tbn0.gstatic.com/images?q=tbn:ANd9GcSJNi8YzXD3WNTn-vblZbMnXvtzIu3VHEE62UxLU3UgerBIsXBP"/>
          <p:cNvSpPr>
            <a:spLocks noChangeAspect="1" noChangeArrowheads="1"/>
          </p:cNvSpPr>
          <p:nvPr/>
        </p:nvSpPr>
        <p:spPr bwMode="auto">
          <a:xfrm>
            <a:off x="155576" y="-1874837"/>
            <a:ext cx="275272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Thank 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53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9"/>
    </mc:Choice>
    <mc:Fallback xmlns="">
      <p:transition spd="slow" advTm="35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82" y="470902"/>
            <a:ext cx="8229600" cy="7793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Proposed Model (Cloud Sensing)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1D1A91E3-F640-470E-A3B5-C2A0574DEC17}" type="slidenum">
              <a:rPr lang="en-US" smtClean="0"/>
              <a:pPr rtl="1"/>
              <a:t>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75258" cy="46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5004048" cy="3715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0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System Model (Cloud Sensing)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1D1A91E3-F640-470E-A3B5-C2A0574DEC17}" type="slidenum">
              <a:rPr lang="en-US" smtClean="0"/>
              <a:pPr rtl="1"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16016" y="1511405"/>
            <a:ext cx="4258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503050405090304" pitchFamily="18" charset="0"/>
              </a:rPr>
              <a:t>Regional coverage for </a:t>
            </a:r>
            <a:r>
              <a:rPr lang="en-US" dirty="0" smtClean="0">
                <a:cs typeface="Times New Roman" panose="02020503050405090304" pitchFamily="18" charset="0"/>
              </a:rPr>
              <a:t>Low-priority </a:t>
            </a:r>
            <a:r>
              <a:rPr lang="en-US" dirty="0">
                <a:cs typeface="Times New Roman" panose="02020503050405090304" pitchFamily="18" charset="0"/>
              </a:rPr>
              <a:t>users (</a:t>
            </a:r>
            <a:r>
              <a:rPr lang="en-US" dirty="0" smtClean="0">
                <a:cs typeface="Times New Roman" panose="02020503050405090304" pitchFamily="18" charset="0"/>
              </a:rPr>
              <a:t>LPUs) is provided </a:t>
            </a:r>
            <a:r>
              <a:rPr lang="en-US" dirty="0">
                <a:cs typeface="Times New Roman" panose="02020503050405090304" pitchFamily="18" charset="0"/>
              </a:rPr>
              <a:t>by a C-RAN </a:t>
            </a:r>
            <a:r>
              <a:rPr lang="en-US" dirty="0" smtClean="0">
                <a:cs typeface="Times New Roman" panose="02020503050405090304" pitchFamily="18" charset="0"/>
              </a:rPr>
              <a:t>structure.</a:t>
            </a:r>
            <a:endParaRPr lang="en-US" dirty="0">
              <a:cs typeface="Times New Roman" panose="0202050305040509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cs typeface="Times New Roman" panose="0202050305040509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503050405090304" pitchFamily="18" charset="0"/>
              </a:rPr>
              <a:t>By </a:t>
            </a:r>
            <a:r>
              <a:rPr lang="en-US" dirty="0">
                <a:cs typeface="Times New Roman" panose="02020503050405090304" pitchFamily="18" charset="0"/>
              </a:rPr>
              <a:t>employing spectrum sensing, </a:t>
            </a:r>
            <a:r>
              <a:rPr lang="en-US" dirty="0" smtClean="0">
                <a:cs typeface="Times New Roman" panose="02020503050405090304" pitchFamily="18" charset="0"/>
              </a:rPr>
              <a:t>Wi-Fi and C-RAN are be enabled  </a:t>
            </a:r>
            <a:r>
              <a:rPr lang="en-US" dirty="0">
                <a:cs typeface="Times New Roman" panose="02020503050405090304" pitchFamily="18" charset="0"/>
              </a:rPr>
              <a:t>to </a:t>
            </a:r>
            <a:r>
              <a:rPr lang="en-US" dirty="0" smtClean="0">
                <a:cs typeface="Times New Roman" panose="02020503050405090304" pitchFamily="18" charset="0"/>
              </a:rPr>
              <a:t>share idle </a:t>
            </a:r>
            <a:r>
              <a:rPr lang="en-US" dirty="0">
                <a:cs typeface="Times New Roman" panose="02020503050405090304" pitchFamily="18" charset="0"/>
              </a:rPr>
              <a:t>or temporary underutilized </a:t>
            </a:r>
            <a:r>
              <a:rPr lang="en-US" dirty="0" smtClean="0">
                <a:cs typeface="Times New Roman" panose="02020503050405090304" pitchFamily="18" charset="0"/>
              </a:rPr>
              <a:t>cellular spectrum bands.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503050405090304" pitchFamily="18" charset="0"/>
              </a:rPr>
              <a:t>LPUs have </a:t>
            </a:r>
            <a:r>
              <a:rPr lang="en-US" dirty="0">
                <a:cs typeface="Times New Roman" panose="02020503050405090304" pitchFamily="18" charset="0"/>
              </a:rPr>
              <a:t>to </a:t>
            </a:r>
            <a:r>
              <a:rPr lang="en-US" dirty="0" smtClean="0">
                <a:cs typeface="Times New Roman" panose="02020503050405090304" pitchFamily="18" charset="0"/>
              </a:rPr>
              <a:t>manage their </a:t>
            </a:r>
            <a:r>
              <a:rPr lang="en-US" dirty="0">
                <a:cs typeface="Times New Roman" panose="02020503050405090304" pitchFamily="18" charset="0"/>
              </a:rPr>
              <a:t>transmit powers both to mitigate interference with </a:t>
            </a:r>
            <a:r>
              <a:rPr lang="en-US" dirty="0" smtClean="0">
                <a:cs typeface="Times New Roman" panose="02020503050405090304" pitchFamily="18" charset="0"/>
              </a:rPr>
              <a:t>high priority users (HPUs) </a:t>
            </a:r>
            <a:r>
              <a:rPr lang="en-US" dirty="0">
                <a:cs typeface="Times New Roman" panose="02020503050405090304" pitchFamily="18" charset="0"/>
              </a:rPr>
              <a:t>and attain high throughput. </a:t>
            </a:r>
            <a:endParaRPr lang="en-US" dirty="0" smtClean="0">
              <a:cs typeface="Times New Roman" panose="0202050305040509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503050405090304" pitchFamily="18" charset="0"/>
              </a:rPr>
              <a:t>Cooperative spectrum sensing will be facilitated by using C-RAN </a:t>
            </a:r>
            <a:r>
              <a:rPr lang="en-US" dirty="0" smtClean="0">
                <a:cs typeface="Times New Roman" panose="02020503050405090304" pitchFamily="18" charset="0"/>
              </a:rPr>
              <a:t>architecture (BBU center) and their interaction with </a:t>
            </a:r>
            <a:r>
              <a:rPr lang="en-US" dirty="0" err="1" smtClean="0">
                <a:cs typeface="Times New Roman" panose="02020503050405090304" pitchFamily="18" charset="0"/>
              </a:rPr>
              <a:t>WiFi</a:t>
            </a:r>
            <a:r>
              <a:rPr lang="en-US" dirty="0" smtClean="0">
                <a:cs typeface="Times New Roman" panose="02020503050405090304" pitchFamily="18" charset="0"/>
              </a:rPr>
              <a:t> brokers</a:t>
            </a:r>
            <a:r>
              <a:rPr lang="en-US" dirty="0">
                <a:cs typeface="Times New Roman" panose="02020503050405090304" pitchFamily="18" charset="0"/>
              </a:rPr>
              <a:t/>
            </a:r>
            <a:br>
              <a:rPr lang="en-US" dirty="0">
                <a:cs typeface="Times New Roman" panose="0202050305040509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cs typeface="Times New Roman" panose="02020503050405090304" pitchFamily="18" charset="0"/>
              </a:rPr>
              <a:t> </a:t>
            </a:r>
            <a:r>
              <a:rPr lang="en-US" dirty="0">
                <a:cs typeface="Times New Roman" panose="02020503050405090304" pitchFamily="18" charset="0"/>
              </a:rPr>
              <a:t/>
            </a:r>
            <a:br>
              <a:rPr lang="en-US" dirty="0">
                <a:cs typeface="Times New Roman" panose="02020503050405090304" pitchFamily="18" charset="0"/>
              </a:rPr>
            </a:br>
            <a:endParaRPr lang="en-US" dirty="0">
              <a:cs typeface="Times New Roman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7638"/>
            <a:ext cx="5076056" cy="4103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System Model (Cloud Sensing) </a:t>
            </a:r>
            <a:r>
              <a:rPr lang="en-US" sz="2400" dirty="0" smtClean="0"/>
              <a:t>Cont.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1D1A91E3-F640-470E-A3B5-C2A0574DEC17}" type="slidenum">
              <a:rPr lang="en-US" smtClean="0"/>
              <a:pPr rtl="1"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17408" y="4048027"/>
            <a:ext cx="4355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RRHs </a:t>
            </a:r>
            <a:r>
              <a:rPr lang="en-US" dirty="0"/>
              <a:t>are connected to a set </a:t>
            </a: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BBUs </a:t>
            </a:r>
            <a:r>
              <a:rPr lang="en-US" b="1" i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{1</a:t>
            </a:r>
            <a:r>
              <a:rPr lang="en-US" dirty="0"/>
              <a:t>; ·· · ; </a:t>
            </a:r>
            <a:r>
              <a:rPr lang="en-US" dirty="0" smtClean="0"/>
              <a:t>B}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Spectrum </a:t>
            </a:r>
            <a:r>
              <a:rPr lang="en-US" dirty="0"/>
              <a:t>band is </a:t>
            </a:r>
            <a:r>
              <a:rPr lang="en-US" i="1" dirty="0"/>
              <a:t>cooperatively</a:t>
            </a:r>
            <a:r>
              <a:rPr lang="en-US" dirty="0"/>
              <a:t> sensed by </a:t>
            </a:r>
            <a:r>
              <a:rPr lang="en-US" dirty="0" smtClean="0"/>
              <a:t>Wi-Fi nodes </a:t>
            </a:r>
            <a:r>
              <a:rPr lang="en-US" dirty="0"/>
              <a:t>to </a:t>
            </a:r>
            <a:r>
              <a:rPr lang="en-US" dirty="0" smtClean="0"/>
              <a:t>find idle channels.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spectrum </a:t>
            </a:r>
            <a:r>
              <a:rPr lang="en-US" dirty="0"/>
              <a:t>band </a:t>
            </a:r>
            <a:r>
              <a:rPr lang="en-US" dirty="0" smtClean="0"/>
              <a:t>of HPUs is </a:t>
            </a:r>
            <a:r>
              <a:rPr lang="en-US" dirty="0"/>
              <a:t>divided into a set of sub-carriers </a:t>
            </a:r>
            <a:r>
              <a:rPr lang="en-US" b="1" i="1" dirty="0"/>
              <a:t>K</a:t>
            </a:r>
            <a:r>
              <a:rPr lang="en-US" dirty="0"/>
              <a:t> = </a:t>
            </a:r>
            <a:r>
              <a:rPr lang="en-US" dirty="0" smtClean="0"/>
              <a:t>{1</a:t>
            </a:r>
            <a:r>
              <a:rPr lang="en-US" dirty="0"/>
              <a:t>; · · · ; </a:t>
            </a:r>
            <a:r>
              <a:rPr lang="en-US" dirty="0" smtClean="0"/>
              <a:t>K}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05" y="137204"/>
            <a:ext cx="5562600" cy="7793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Frame Structure (Cloud Sensing)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1D1A91E3-F640-470E-A3B5-C2A0574DEC17}" type="slidenum">
              <a:rPr lang="en-US" smtClean="0"/>
              <a:pPr rtl="1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7504" y="3857940"/>
                <a:ext cx="8928992" cy="2886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Transmission </a:t>
                </a:r>
                <a:r>
                  <a:rPr lang="en-US" dirty="0"/>
                  <a:t>time is divided into </a:t>
                </a:r>
                <a:r>
                  <a:rPr lang="en-US" dirty="0" smtClean="0"/>
                  <a:t>slots with </a:t>
                </a:r>
                <a:r>
                  <a:rPr lang="en-US" dirty="0"/>
                  <a:t>a fixed length </a:t>
                </a:r>
                <a:r>
                  <a:rPr lang="en-US" dirty="0" smtClean="0"/>
                  <a:t>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 each transmission time, there exist three </a:t>
                </a:r>
                <a:r>
                  <a:rPr lang="en-US" dirty="0"/>
                  <a:t>phases </a:t>
                </a:r>
                <a:endParaRPr lang="en-US" dirty="0" smtClean="0"/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i="1" dirty="0"/>
                  <a:t>S</a:t>
                </a:r>
                <a:r>
                  <a:rPr lang="en-US" i="1" dirty="0" smtClean="0"/>
                  <a:t>ensing </a:t>
                </a:r>
                <a:r>
                  <a:rPr lang="en-US" i="1" dirty="0"/>
                  <a:t>phase</a:t>
                </a:r>
                <a:r>
                  <a:rPr lang="en-US" dirty="0"/>
                  <a:t>, </a:t>
                </a:r>
                <a:endParaRPr lang="en-US" dirty="0" smtClean="0"/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i="1" dirty="0" smtClean="0"/>
                  <a:t>Reporting </a:t>
                </a:r>
                <a:r>
                  <a:rPr lang="en-US" i="1" dirty="0"/>
                  <a:t>and decision </a:t>
                </a:r>
                <a:r>
                  <a:rPr lang="en-US" i="1" dirty="0" smtClean="0"/>
                  <a:t>phase</a:t>
                </a:r>
                <a:r>
                  <a:rPr lang="en-US" dirty="0" smtClean="0"/>
                  <a:t>, 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</a:t>
                </a:r>
                <a:r>
                  <a:rPr lang="en-US" i="1" dirty="0" smtClean="0"/>
                  <a:t>ransmission phase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Duration </a:t>
                </a:r>
                <a:r>
                  <a:rPr lang="en-US" dirty="0"/>
                  <a:t>of sensing phase for each sub-carrier and each </a:t>
                </a:r>
                <a:r>
                  <a:rPr lang="en-US" dirty="0" smtClean="0"/>
                  <a:t>Node is </a:t>
                </a:r>
                <a:r>
                  <a:rPr lang="en-US" dirty="0"/>
                  <a:t>denoted </a:t>
                </a:r>
                <a:r>
                  <a:rPr lang="en-US" dirty="0" smtClean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should be </a:t>
                </a:r>
                <a:r>
                  <a:rPr lang="en-US" dirty="0"/>
                  <a:t>optimized </a:t>
                </a:r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To reach LPUs </a:t>
                </a:r>
                <a:r>
                  <a:rPr lang="en-US" dirty="0"/>
                  <a:t>throughput maximization as well as </a:t>
                </a:r>
                <a:r>
                  <a:rPr lang="en-US" dirty="0" smtClean="0"/>
                  <a:t>HPUs </a:t>
                </a:r>
                <a:r>
                  <a:rPr lang="en-US" dirty="0"/>
                  <a:t>protection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the reporting and decision phase </a:t>
                </a:r>
                <a:r>
                  <a:rPr lang="en-US" dirty="0" smtClean="0"/>
                  <a:t>each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Wi-Fi node </a:t>
                </a:r>
                <a:r>
                  <a:rPr lang="en-US" dirty="0"/>
                  <a:t>sends its measurement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to Wi-Fi broker </a:t>
                </a:r>
                <a:r>
                  <a:rPr lang="en-US" dirty="0"/>
                  <a:t>located </a:t>
                </a:r>
                <a:r>
                  <a:rPr lang="en-US" dirty="0" smtClean="0"/>
                  <a:t>in C-RAN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857940"/>
                <a:ext cx="8928992" cy="2886688"/>
              </a:xfrm>
              <a:prstGeom prst="rect">
                <a:avLst/>
              </a:prstGeom>
              <a:blipFill rotWithShape="0">
                <a:blip r:embed="rId2"/>
                <a:stretch>
                  <a:fillRect l="-478" t="-1268" b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00" y="942689"/>
            <a:ext cx="6893768" cy="27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92696"/>
            <a:ext cx="7666378" cy="5506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43" y="0"/>
            <a:ext cx="5562600" cy="7793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Machine Learning?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211960" y="6387714"/>
            <a:ext cx="2719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www.medium.com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795897"/>
            <a:ext cx="33037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/>
              <a:t>Machine learning is required for our setup due to the decentralized and mixed structure of unknown parameters in this network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 smtClean="0"/>
              <a:t>Machine Learning: The most </a:t>
            </a:r>
            <a:r>
              <a:rPr lang="en-US" sz="1600" dirty="0"/>
              <a:t>promising </a:t>
            </a:r>
            <a:r>
              <a:rPr lang="en-US" sz="1600" dirty="0" smtClean="0"/>
              <a:t>artificial intelligence tools</a:t>
            </a:r>
          </a:p>
        </p:txBody>
      </p:sp>
    </p:spTree>
    <p:extLst>
      <p:ext uri="{BB962C8B-B14F-4D97-AF65-F5344CB8AC3E}">
        <p14:creationId xmlns:p14="http://schemas.microsoft.com/office/powerpoint/2010/main" val="32064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04" y="137204"/>
            <a:ext cx="7830851" cy="77933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Machine Learning (Review) for Spectrum Sensing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1D1A91E3-F640-470E-A3B5-C2A0574DEC17}" type="slidenum">
              <a:rPr lang="en-US" smtClean="0"/>
              <a:pPr rtl="1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22006"/>
            <a:ext cx="7825112" cy="27144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1620" y="36193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lassicoURW-Reg"/>
              </a:rPr>
              <a:t>Intelligent radio learning paradigm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5536" y="5872075"/>
            <a:ext cx="8891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Jiang,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Chunxiao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et al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. "Machine learning paradigms for next-generation wireless networks." 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IEEE Wireless Communications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 24.2 (2017): 98-105.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4187057"/>
            <a:ext cx="8665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Future smart 5G mobile terminals are expected to </a:t>
            </a:r>
          </a:p>
          <a:p>
            <a:pPr marL="742950" lvl="1" indent="-285750">
              <a:buFont typeface="Courier New" panose="02070409020205090404" pitchFamily="49" charset="0"/>
              <a:buChar char="o"/>
            </a:pPr>
            <a:r>
              <a:rPr lang="en-US" dirty="0"/>
              <a:t>Autonomously access the most meritorious spectral bands </a:t>
            </a:r>
          </a:p>
          <a:p>
            <a:pPr marL="742950" lvl="1" indent="-285750">
              <a:buFont typeface="Courier New" panose="02070409020205090404" pitchFamily="49" charset="0"/>
              <a:buChar char="o"/>
            </a:pPr>
            <a:r>
              <a:rPr lang="en-US" dirty="0" smtClean="0"/>
              <a:t>Using the </a:t>
            </a:r>
            <a:r>
              <a:rPr lang="en-US" dirty="0"/>
              <a:t>aid of sophisticated spectral </a:t>
            </a:r>
            <a:r>
              <a:rPr lang="en-US" dirty="0" smtClean="0"/>
              <a:t>efficiency </a:t>
            </a:r>
            <a:r>
              <a:rPr lang="en-US" dirty="0"/>
              <a:t>learning and inference</a:t>
            </a:r>
            <a:r>
              <a:rPr lang="en-US" sz="1600" dirty="0"/>
              <a:t> </a:t>
            </a:r>
            <a:endParaRPr lang="en-US" sz="1600" dirty="0" smtClean="0"/>
          </a:p>
          <a:p>
            <a:pPr marL="742950" lvl="1" indent="-285750">
              <a:buFont typeface="Courier New" panose="02070409020205090404" pitchFamily="49" charset="0"/>
              <a:buChar char="o"/>
            </a:pPr>
            <a:r>
              <a:rPr lang="en-US" dirty="0" smtClean="0"/>
              <a:t>Control </a:t>
            </a:r>
            <a:r>
              <a:rPr lang="en-US" dirty="0"/>
              <a:t>the transmission </a:t>
            </a:r>
            <a:r>
              <a:rPr lang="en-US" dirty="0" smtClean="0"/>
              <a:t>power (while </a:t>
            </a:r>
            <a:r>
              <a:rPr lang="en-US" dirty="0"/>
              <a:t>relying</a:t>
            </a:r>
            <a:r>
              <a:rPr lang="en-US" sz="1600" dirty="0"/>
              <a:t> </a:t>
            </a:r>
            <a:r>
              <a:rPr lang="en-US" sz="1600" dirty="0" smtClean="0"/>
              <a:t>)</a:t>
            </a:r>
          </a:p>
          <a:p>
            <a:pPr marL="742950" lvl="1" indent="-285750">
              <a:buFont typeface="Courier New" panose="02070409020205090404" pitchFamily="49" charset="0"/>
              <a:buChar char="o"/>
            </a:pPr>
            <a:r>
              <a:rPr lang="en-US" dirty="0" smtClean="0"/>
              <a:t>Simultaneously adjust </a:t>
            </a:r>
            <a:r>
              <a:rPr lang="en-US" dirty="0"/>
              <a:t>the transmission protocols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QoS</a:t>
            </a:r>
            <a:r>
              <a:rPr lang="en-US" sz="1600" dirty="0" smtClean="0"/>
              <a:t> learning)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04" y="137204"/>
            <a:ext cx="7974868" cy="77933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High Level View of Machine Learning Approaches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1D1A91E3-F640-470E-A3B5-C2A0574DEC17}" type="slidenum">
              <a:rPr lang="en-US" smtClean="0"/>
              <a:pPr rtl="1"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8446" y="554824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family-tree of </a:t>
            </a:r>
            <a:r>
              <a:rPr lang="en-US" dirty="0" smtClean="0"/>
              <a:t>machine learning </a:t>
            </a:r>
            <a:r>
              <a:rPr lang="en-US" dirty="0"/>
              <a:t>techniques and their potential applications in 5G. </a:t>
            </a:r>
            <a:br>
              <a:rPr lang="en-US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7504" y="6002172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Jiang,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Chunxiao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et al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. "Machine learning paradigms for next-generation wireless networks." 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IEEE Wireless Communications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 24.2 (2017): 98-105.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739"/>
            <a:ext cx="9144000" cy="448649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691680" y="3717032"/>
            <a:ext cx="57606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88024" y="3356992"/>
            <a:ext cx="5040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82036" y="3708524"/>
            <a:ext cx="578396" cy="85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95936" y="4869160"/>
            <a:ext cx="136611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9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04" y="137204"/>
            <a:ext cx="7470811" cy="779332"/>
          </a:xfrm>
        </p:spPr>
        <p:txBody>
          <a:bodyPr>
            <a:normAutofit fontScale="90000"/>
          </a:bodyPr>
          <a:lstStyle/>
          <a:p>
            <a:pPr rtl="0"/>
            <a:r>
              <a:rPr lang="en-US" sz="3200" dirty="0" smtClean="0"/>
              <a:t>Spectrum Management via Machine Learning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1D1A91E3-F640-470E-A3B5-C2A0574DEC17}" type="slidenum">
              <a:rPr lang="en-US" smtClean="0"/>
              <a:pPr rtl="1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552" y="1304013"/>
            <a:ext cx="3408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properly configure the transmission </a:t>
            </a:r>
            <a:r>
              <a:rPr lang="en-US" dirty="0" smtClean="0"/>
              <a:t>parameters?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074" y="916536"/>
            <a:ext cx="4380170" cy="5052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0450" y="5956791"/>
            <a:ext cx="8256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Wang, </a:t>
            </a:r>
            <a:r>
              <a:rPr lang="en-US" sz="1400" dirty="0" err="1"/>
              <a:t>Yonghua</a:t>
            </a:r>
            <a:r>
              <a:rPr lang="en-US" sz="1400" dirty="0"/>
              <a:t>, </a:t>
            </a:r>
            <a:r>
              <a:rPr lang="en-US" sz="1400" i="1" dirty="0"/>
              <a:t>et al. </a:t>
            </a:r>
            <a:r>
              <a:rPr lang="en-US" sz="1400" dirty="0"/>
              <a:t>"A survey of dynamic </a:t>
            </a:r>
            <a:r>
              <a:rPr lang="en-US" sz="1400" dirty="0" smtClean="0"/>
              <a:t>spectrum allocation </a:t>
            </a:r>
            <a:r>
              <a:rPr lang="en-US" sz="1400" dirty="0"/>
              <a:t>based on reinforcement learning algorithms </a:t>
            </a:r>
            <a:r>
              <a:rPr lang="en-US" sz="1400" dirty="0" smtClean="0"/>
              <a:t>in cognitive </a:t>
            </a:r>
            <a:r>
              <a:rPr lang="en-US" sz="1400" dirty="0"/>
              <a:t>radio networks." Artificial Intelligence </a:t>
            </a:r>
            <a:r>
              <a:rPr lang="en-US" sz="1400" dirty="0" smtClean="0"/>
              <a:t>Review (2018</a:t>
            </a:r>
            <a:r>
              <a:rPr lang="en-US" sz="1400" dirty="0"/>
              <a:t>): 1-14.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41" y="2208812"/>
            <a:ext cx="4314825" cy="254317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20450" y="3113293"/>
            <a:ext cx="936104" cy="864096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327348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ITRC Dark Blue">
      <a:dk1>
        <a:sysClr val="windowText" lastClr="000000"/>
      </a:dk1>
      <a:lt1>
        <a:sysClr val="window" lastClr="FFFFFF"/>
      </a:lt1>
      <a:dk2>
        <a:srgbClr val="0A5FA5"/>
      </a:dk2>
      <a:lt2>
        <a:srgbClr val="8CC8C8"/>
      </a:lt2>
      <a:accent1>
        <a:srgbClr val="0A5FA5"/>
      </a:accent1>
      <a:accent2>
        <a:srgbClr val="1BA0AF"/>
      </a:accent2>
      <a:accent3>
        <a:srgbClr val="76A84E"/>
      </a:accent3>
      <a:accent4>
        <a:srgbClr val="8CC8C8"/>
      </a:accent4>
      <a:accent5>
        <a:srgbClr val="E36C09"/>
      </a:accent5>
      <a:accent6>
        <a:srgbClr val="F79646"/>
      </a:accent6>
      <a:hlink>
        <a:srgbClr val="0A5FA5"/>
      </a:hlink>
      <a:folHlink>
        <a:srgbClr val="0F5961"/>
      </a:folHlink>
    </a:clrScheme>
    <a:fontScheme name="ITRC Fonts">
      <a:majorFont>
        <a:latin typeface="Calibri"/>
        <a:ea typeface=""/>
        <a:cs typeface="B Nazanin"/>
      </a:majorFont>
      <a:minorFont>
        <a:latin typeface="Calibri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ITRC Dark Blue">
      <a:dk1>
        <a:sysClr val="windowText" lastClr="000000"/>
      </a:dk1>
      <a:lt1>
        <a:sysClr val="window" lastClr="FFFFFF"/>
      </a:lt1>
      <a:dk2>
        <a:srgbClr val="0A5FA5"/>
      </a:dk2>
      <a:lt2>
        <a:srgbClr val="8CC8C8"/>
      </a:lt2>
      <a:accent1>
        <a:srgbClr val="0A5FA5"/>
      </a:accent1>
      <a:accent2>
        <a:srgbClr val="1BA0AF"/>
      </a:accent2>
      <a:accent3>
        <a:srgbClr val="76A84E"/>
      </a:accent3>
      <a:accent4>
        <a:srgbClr val="8CC8C8"/>
      </a:accent4>
      <a:accent5>
        <a:srgbClr val="E36C09"/>
      </a:accent5>
      <a:accent6>
        <a:srgbClr val="F79646"/>
      </a:accent6>
      <a:hlink>
        <a:srgbClr val="0A5FA5"/>
      </a:hlink>
      <a:folHlink>
        <a:srgbClr val="0F5961"/>
      </a:folHlink>
    </a:clrScheme>
    <a:fontScheme name="ITRC Fonts">
      <a:majorFont>
        <a:latin typeface="Calibri"/>
        <a:ea typeface=""/>
        <a:cs typeface="B Nazanin"/>
      </a:majorFont>
      <a:minorFont>
        <a:latin typeface="Calibri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16670</TotalTime>
  <Words>365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B Nazanin</vt:lpstr>
      <vt:lpstr>Calibri</vt:lpstr>
      <vt:lpstr>Calibri Light</vt:lpstr>
      <vt:lpstr>Cambria Math</vt:lpstr>
      <vt:lpstr>ClassicoURW-Reg</vt:lpstr>
      <vt:lpstr>Courier New</vt:lpstr>
      <vt:lpstr>Times New Roman</vt:lpstr>
      <vt:lpstr>Wingdings</vt:lpstr>
      <vt:lpstr>Office Theme</vt:lpstr>
      <vt:lpstr>Cloud Sensing Model for Coexistence of Wi-Fi  and  Cellular Wireless Networks  </vt:lpstr>
      <vt:lpstr>Proposed Model (Cloud Sensing)</vt:lpstr>
      <vt:lpstr>System Model (Cloud Sensing)</vt:lpstr>
      <vt:lpstr>System Model (Cloud Sensing) Cont.</vt:lpstr>
      <vt:lpstr>Frame Structure (Cloud Sensing)</vt:lpstr>
      <vt:lpstr>Why Machine Learning?</vt:lpstr>
      <vt:lpstr>Machine Learning (Review) for Spectrum Sensing </vt:lpstr>
      <vt:lpstr>High Level View of Machine Learning Approaches</vt:lpstr>
      <vt:lpstr>Spectrum Management via Machine Learning</vt:lpstr>
      <vt:lpstr>Thank You</vt:lpstr>
    </vt:vector>
  </TitlesOfParts>
  <Company>ITRC</Company>
  <LinksUpToDate>false</LinksUpToDate>
  <SharedDoc>false</SharedDoc>
  <HyperlinkBase>www.itrc.ac.ir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اسلاید - پژوهشگاه ارتباطات و فناوری اطلاعات</dc:title>
  <dc:creator>پوژن ضیایی</dc:creator>
  <cp:keywords>گزارش‌ها - مستندات</cp:keywords>
  <cp:lastModifiedBy>SAEEDEH PARSAEE</cp:lastModifiedBy>
  <cp:revision>1409</cp:revision>
  <cp:lastPrinted>2015-01-14T04:37:07Z</cp:lastPrinted>
  <dcterms:created xsi:type="dcterms:W3CDTF">2014-04-10T06:50:32Z</dcterms:created>
  <dcterms:modified xsi:type="dcterms:W3CDTF">2018-09-04T13:48:11Z</dcterms:modified>
  <cp:category>گزارش‌ها - مستندات</cp:category>
</cp:coreProperties>
</file>