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60" r:id="rId14"/>
    <p:sldId id="384" r:id="rId15"/>
    <p:sldId id="335" r:id="rId16"/>
    <p:sldId id="393" r:id="rId17"/>
    <p:sldId id="385" r:id="rId18"/>
    <p:sldId id="344" r:id="rId19"/>
    <p:sldId id="346" r:id="rId20"/>
    <p:sldId id="381" r:id="rId21"/>
    <p:sldId id="386"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90" d="100"/>
          <a:sy n="90" d="100"/>
        </p:scale>
        <p:origin x="764" y="-7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1657432-B4EF-4312-9E3A-DCA3B1843CAB}" type="datetime1">
              <a:rPr lang="en-US" smtClean="0"/>
              <a:t>9/4/2018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5-18-0031-00-agen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7C1D360-956F-44BC-A779-A723C19F7700}" type="datetime1">
              <a:rPr lang="en-US" smtClean="0"/>
              <a:t>9/4/2018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32D6CA-3A6B-4C43-AF89-2A04925490B5}" type="datetime1">
              <a:rPr lang="en-US" smtClean="0"/>
              <a:t>9/4/2018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5B7DB3B-5D9D-471D-B04A-9D7E531007E5}" type="datetime1">
              <a:rPr lang="en-US" smtClean="0"/>
              <a:t>9/4/2018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5-18-0031-00-agen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370CB7B-1D85-4EBC-8B17-20716545212D}" type="datetime1">
              <a:rPr lang="en-US" smtClean="0"/>
              <a:t>9/4/2018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5-18-0031-00-agen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3A732C0-03E7-4E1E-AA46-206592B410FD}" type="datetime1">
              <a:rPr lang="en-US" smtClean="0"/>
              <a:t>9/4/2018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5-18-0031-00-agen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91A197-F93D-47D9-9747-08BA27FED081}" type="datetime1">
              <a:rPr lang="en-US" smtClean="0"/>
              <a:t>9/4/2018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5-18-0031-00-agen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1EDB145-4D68-4884-9603-E7EC5B6671DA}" type="datetime1">
              <a:rPr lang="en-US" smtClean="0"/>
              <a:t>9/4/2018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5-18-0031-00-agen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E0B53E-4140-48A2-AA06-FE3C532D1CD7}" type="datetime1">
              <a:rPr lang="en-US" smtClean="0"/>
              <a:t>9/4/2018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5-18-0031-00-agen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A6116D3-9509-4B18-B4AE-BAE2E7668A0B}" type="datetime1">
              <a:rPr lang="en-US" smtClean="0"/>
              <a:t>9/4/2018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5-18-0031-00-agen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7F45AE-B959-4D3C-B48A-9031F69E63AE}" type="datetime1">
              <a:rPr lang="en-US" smtClean="0"/>
              <a:t>9/4/2018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5-18-0031-00-agen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3BD2937-B504-45C3-BAB0-FA99C168B018}" type="datetime1">
              <a:rPr lang="en-US" smtClean="0"/>
              <a:t>9/4/2018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5-18-0031-00-agen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AB828F8-57DF-43EC-A7A6-3F0789A2AA25}" type="datetime1">
              <a:rPr lang="en-US" smtClean="0">
                <a:solidFill>
                  <a:srgbClr val="000099"/>
                </a:solidFill>
              </a:rPr>
              <a:t>9/4/2018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122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04 September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03 September  2018</a:t>
            </a:r>
          </a:p>
          <a:p>
            <a:pPr eaLnBrk="0" hangingPunct="0"/>
            <a:r>
              <a:rPr lang="en-US" sz="1200" b="1" dirty="0">
                <a:latin typeface="Arial" pitchFamily="34" charset="0"/>
                <a:cs typeface="Times New Roman" pitchFamily="18" charset="0"/>
              </a:rPr>
              <a:t>Document No: 5-18-0031-00-agen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5-18-0031-00-agen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5B0F56D3-00AD-4196-A027-5000F62C7F83}" type="datetime1">
              <a:rPr lang="en-US" smtClean="0"/>
              <a:t>9/4/2018</a:t>
            </a:fld>
            <a:endParaRPr lang="en-US" dirty="0"/>
          </a:p>
        </p:txBody>
      </p:sp>
      <p:sp>
        <p:nvSpPr>
          <p:cNvPr id="3" name="Footer Placeholder 2"/>
          <p:cNvSpPr>
            <a:spLocks noGrp="1"/>
          </p:cNvSpPr>
          <p:nvPr>
            <p:ph type="ftr" sz="quarter" idx="11"/>
          </p:nvPr>
        </p:nvSpPr>
        <p:spPr/>
        <p:txBody>
          <a:bodyPr/>
          <a:lstStyle/>
          <a:p>
            <a:pPr>
              <a:defRPr/>
            </a:pPr>
            <a:r>
              <a:rPr lang="en-US" dirty="0"/>
              <a:t>Doc #: 5-18-0031-00-agen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
        <p:nvSpPr>
          <p:cNvPr id="8" name="TextBox 7">
            <a:extLst>
              <a:ext uri="{FF2B5EF4-FFF2-40B4-BE49-F238E27FC236}">
                <a16:creationId xmlns:a16="http://schemas.microsoft.com/office/drawing/2014/main" id="{FDDD04C9-9911-4851-8BFD-5E105A025686}"/>
              </a:ext>
            </a:extLst>
          </p:cNvPr>
          <p:cNvSpPr txBox="1"/>
          <p:nvPr/>
        </p:nvSpPr>
        <p:spPr>
          <a:xfrm>
            <a:off x="7467600" y="799382"/>
            <a:ext cx="1524000" cy="584775"/>
          </a:xfrm>
          <a:prstGeom prst="rect">
            <a:avLst/>
          </a:prstGeom>
          <a:noFill/>
        </p:spPr>
        <p:txBody>
          <a:bodyPr wrap="square" rtlCol="0">
            <a:spAutoFit/>
          </a:bodyPr>
          <a:lstStyle/>
          <a:p>
            <a:r>
              <a:rPr lang="en-US" sz="3200" b="1" i="1" dirty="0">
                <a:solidFill>
                  <a:srgbClr val="FF0000"/>
                </a:solidFill>
              </a:rPr>
              <a:t>NEW!!!</a:t>
            </a:r>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18636A7-E8FC-4189-BED4-155D40E2E137}" type="datetime1">
              <a:rPr lang="en-US" smtClean="0"/>
              <a:t>9/4/2018</a:t>
            </a:fld>
            <a:endParaRPr lang="en-US" dirty="0"/>
          </a:p>
        </p:txBody>
      </p:sp>
      <p:sp>
        <p:nvSpPr>
          <p:cNvPr id="3" name="Footer Placeholder 2"/>
          <p:cNvSpPr>
            <a:spLocks noGrp="1"/>
          </p:cNvSpPr>
          <p:nvPr>
            <p:ph type="ftr" sz="quarter" idx="11"/>
          </p:nvPr>
        </p:nvSpPr>
        <p:spPr/>
        <p:txBody>
          <a:bodyPr/>
          <a:lstStyle/>
          <a:p>
            <a:pPr>
              <a:defRPr/>
            </a:pPr>
            <a:r>
              <a:rPr lang="en-US" dirty="0"/>
              <a:t>Doc #: 5-18-0031-00-agen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
        <p:nvSpPr>
          <p:cNvPr id="9" name="TextBox 8">
            <a:extLst>
              <a:ext uri="{FF2B5EF4-FFF2-40B4-BE49-F238E27FC236}">
                <a16:creationId xmlns:a16="http://schemas.microsoft.com/office/drawing/2014/main"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a:solidFill>
                  <a:srgbClr val="FF0000"/>
                </a:solidFill>
              </a:rPr>
              <a:t>NEW!!!</a:t>
            </a:r>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5-18-0030-00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Carlos</a:t>
            </a:r>
          </a:p>
          <a:p>
            <a:r>
              <a:rPr dirty="0"/>
              <a:t>Second:</a:t>
            </a:r>
            <a:r>
              <a:rPr lang="en-US" dirty="0"/>
              <a:t>  Lynn</a:t>
            </a:r>
            <a:endParaRPr dirty="0"/>
          </a:p>
          <a:p>
            <a:r>
              <a:rPr lang="en-US" dirty="0"/>
              <a:t>Vote: UC</a:t>
            </a:r>
          </a:p>
          <a:p>
            <a:endParaRPr lang="en-US" dirty="0"/>
          </a:p>
          <a:p>
            <a:endParaRPr dirty="0"/>
          </a:p>
        </p:txBody>
      </p:sp>
      <p:sp>
        <p:nvSpPr>
          <p:cNvPr id="4" name="Date Placeholder 3"/>
          <p:cNvSpPr>
            <a:spLocks noGrp="1"/>
          </p:cNvSpPr>
          <p:nvPr>
            <p:ph type="dt" sz="quarter" idx="10"/>
          </p:nvPr>
        </p:nvSpPr>
        <p:spPr/>
        <p:txBody>
          <a:bodyPr/>
          <a:lstStyle/>
          <a:p>
            <a:pPr>
              <a:defRPr/>
            </a:pPr>
            <a:fld id="{250AAF21-AEA3-47C7-8452-4804EE28FAF8}" type="datetime1">
              <a:rPr lang="en-US" smtClean="0"/>
              <a:t>9/4/2018</a:t>
            </a:fld>
            <a:endParaRPr lang="en-US" dirty="0"/>
          </a:p>
        </p:txBody>
      </p:sp>
      <p:sp>
        <p:nvSpPr>
          <p:cNvPr id="5" name="Footer Placeholder 4"/>
          <p:cNvSpPr>
            <a:spLocks noGrp="1"/>
          </p:cNvSpPr>
          <p:nvPr>
            <p:ph type="ftr" sz="quarter" idx="11"/>
          </p:nvPr>
        </p:nvSpPr>
        <p:spPr/>
        <p:txBody>
          <a:bodyPr/>
          <a:lstStyle/>
          <a:p>
            <a:pPr>
              <a:defRPr/>
            </a:pPr>
            <a:r>
              <a:rPr lang="en-US" dirty="0"/>
              <a:t>Doc #: 5-18-0031-00-agen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a:t>Tentative ad hoc today</a:t>
            </a:r>
          </a:p>
          <a:p>
            <a:pPr lvl="1"/>
            <a:endParaRPr lang="en-US" sz="2400" dirty="0"/>
          </a:p>
          <a:p>
            <a:r>
              <a:rPr lang="en-US" sz="2800" dirty="0">
                <a:solidFill>
                  <a:srgbClr val="FF0000"/>
                </a:solidFill>
              </a:rPr>
              <a:t>Chair:  Deferred Ad Hoc till October when draft complete.  May conduct Ad </a:t>
            </a:r>
            <a:r>
              <a:rPr lang="en-US" sz="2800" dirty="0" err="1">
                <a:solidFill>
                  <a:srgbClr val="FF0000"/>
                </a:solidFill>
              </a:rPr>
              <a:t>Hocs</a:t>
            </a:r>
            <a:r>
              <a:rPr lang="en-US" sz="2800" dirty="0">
                <a:solidFill>
                  <a:srgbClr val="FF0000"/>
                </a:solidFill>
              </a:rPr>
              <a:t> during WG ballot process</a:t>
            </a:r>
          </a:p>
        </p:txBody>
      </p:sp>
      <p:sp>
        <p:nvSpPr>
          <p:cNvPr id="4" name="Date Placeholder 3"/>
          <p:cNvSpPr>
            <a:spLocks noGrp="1"/>
          </p:cNvSpPr>
          <p:nvPr>
            <p:ph type="dt" sz="half" idx="10"/>
          </p:nvPr>
        </p:nvSpPr>
        <p:spPr/>
        <p:txBody>
          <a:bodyPr/>
          <a:lstStyle/>
          <a:p>
            <a:pPr>
              <a:defRPr/>
            </a:pPr>
            <a:fld id="{244AA9E9-1BF5-488F-8141-EE8BD826060E}" type="datetime1">
              <a:rPr lang="en-US" smtClean="0"/>
              <a:t>9/4/2018</a:t>
            </a:fld>
            <a:endParaRPr lang="en-US" dirty="0"/>
          </a:p>
        </p:txBody>
      </p:sp>
      <p:sp>
        <p:nvSpPr>
          <p:cNvPr id="5" name="Footer Placeholder 4"/>
          <p:cNvSpPr>
            <a:spLocks noGrp="1"/>
          </p:cNvSpPr>
          <p:nvPr>
            <p:ph type="ftr" sz="quarter" idx="11"/>
          </p:nvPr>
        </p:nvSpPr>
        <p:spPr/>
        <p:txBody>
          <a:bodyPr/>
          <a:lstStyle/>
          <a:p>
            <a:pPr>
              <a:defRPr/>
            </a:pPr>
            <a:r>
              <a:rPr lang="en-US" dirty="0"/>
              <a:t>Doc #: 5-18-0031-00-agen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E2ACDACE-B3D2-4D61-914A-250C2B62E3E1}"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PAR Approved</a:t>
            </a:r>
          </a:p>
          <a:p>
            <a:r>
              <a:rPr lang="en-US" sz="2800" dirty="0"/>
              <a:t>Editor:  Carlos</a:t>
            </a:r>
          </a:p>
          <a:p>
            <a:r>
              <a:rPr lang="en-US" sz="2800" dirty="0"/>
              <a:t>Contributions?  See 5-18-0033-00</a:t>
            </a:r>
          </a:p>
          <a:p>
            <a:r>
              <a:rPr lang="en-US" sz="2800" dirty="0"/>
              <a:t>Call for Contributions?  Not addressed.</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4BB5522F-40B3-4358-9E26-773EB5EBC4A2}"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Proposed 1900.5 Revision PAR approved by WG</a:t>
            </a:r>
          </a:p>
          <a:p>
            <a:pPr lvl="1"/>
            <a:r>
              <a:rPr lang="en-US" sz="2400" dirty="0"/>
              <a:t>Should conduct some comment resolution</a:t>
            </a:r>
          </a:p>
          <a:p>
            <a:r>
              <a:rPr lang="en-US" sz="2800" dirty="0"/>
              <a:t>Motion to adopt changes suggested by comments in EB2018-01?</a:t>
            </a:r>
          </a:p>
          <a:p>
            <a:r>
              <a:rPr lang="en-US" sz="2800" dirty="0"/>
              <a:t>Otherwise, Chair will bring PAR forward to </a:t>
            </a:r>
            <a:r>
              <a:rPr lang="en-US" sz="2800" dirty="0" err="1"/>
              <a:t>DySPAN</a:t>
            </a:r>
            <a:r>
              <a:rPr lang="en-US" sz="2800" dirty="0"/>
              <a:t> for approval and submission</a:t>
            </a:r>
          </a:p>
          <a:p>
            <a:r>
              <a:rPr lang="en-US" sz="2800" dirty="0"/>
              <a:t>Other architecture discussion or contributions?</a:t>
            </a:r>
          </a:p>
          <a:p>
            <a:endParaRPr lang="en-US" sz="2800" dirty="0"/>
          </a:p>
          <a:p>
            <a:r>
              <a:rPr lang="en-US" sz="2800" dirty="0">
                <a:solidFill>
                  <a:srgbClr val="FF0000"/>
                </a:solidFill>
              </a:rPr>
              <a:t>Chair: Will hold off submitting till language in PAR updated  May have Ad Hoc</a:t>
            </a:r>
          </a:p>
        </p:txBody>
      </p:sp>
      <p:sp>
        <p:nvSpPr>
          <p:cNvPr id="4" name="Date Placeholder 3"/>
          <p:cNvSpPr>
            <a:spLocks noGrp="1"/>
          </p:cNvSpPr>
          <p:nvPr>
            <p:ph type="dt" sz="quarter" idx="10"/>
          </p:nvPr>
        </p:nvSpPr>
        <p:spPr/>
        <p:txBody>
          <a:bodyPr/>
          <a:lstStyle/>
          <a:p>
            <a:pPr>
              <a:defRPr/>
            </a:pPr>
            <a:fld id="{B4F4794B-FE8F-465F-8A6A-F63ECAED4525}"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89552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altLang="en-US" dirty="0"/>
              <a:t>Electronic Ballot on Architecture PAR</a:t>
            </a:r>
            <a:br>
              <a:rPr lang="en-US" altLang="en-US" dirty="0"/>
            </a:br>
            <a:r>
              <a:rPr lang="en-US" altLang="en-US" dirty="0"/>
              <a:t>EB2018-01</a:t>
            </a:r>
            <a:endParaRPr dirty="0"/>
          </a:p>
        </p:txBody>
      </p:sp>
      <p:sp>
        <p:nvSpPr>
          <p:cNvPr id="14339" name="Content Placeholder 2"/>
          <p:cNvSpPr>
            <a:spLocks noGrp="1"/>
          </p:cNvSpPr>
          <p:nvPr>
            <p:ph idx="1"/>
          </p:nvPr>
        </p:nvSpPr>
        <p:spPr>
          <a:xfrm>
            <a:off x="381000" y="1247178"/>
            <a:ext cx="8229600" cy="4525963"/>
          </a:xfrm>
        </p:spPr>
        <p:txBody>
          <a:bodyPr/>
          <a:lstStyle/>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a:t>
            </a:r>
            <a:r>
              <a:rPr lang="en-US" sz="2000" dirty="0">
                <a:ea typeface="Calibri" panose="020F0502020204030204" pitchFamily="34" charset="0"/>
                <a:cs typeface="Times New Roman" panose="02020603050405020304" pitchFamily="18" charset="0"/>
              </a:rPr>
              <a:t>For the 1900.5 WG Chair to make any editorial changes as required and forward the draft PAR in document 5-18-0027-00 to the </a:t>
            </a:r>
            <a:r>
              <a:rPr lang="en-US" sz="2000" dirty="0" err="1">
                <a:ea typeface="Calibri" panose="020F0502020204030204" pitchFamily="34" charset="0"/>
                <a:cs typeface="Times New Roman" panose="02020603050405020304" pitchFamily="18" charset="0"/>
              </a:rPr>
              <a:t>DySPAN</a:t>
            </a:r>
            <a:r>
              <a:rPr lang="en-US" sz="2000" dirty="0">
                <a:ea typeface="Calibri" panose="020F0502020204030204" pitchFamily="34" charset="0"/>
                <a:cs typeface="Times New Roman" panose="02020603050405020304" pitchFamily="18" charset="0"/>
              </a:rPr>
              <a:t>-SC Sponsor for approval to submit the PAR for consideration by IEEE SASB.</a:t>
            </a:r>
          </a:p>
          <a:p>
            <a:pPr marL="0" marR="0" indent="0">
              <a:spcBef>
                <a:spcPts val="0"/>
              </a:spcBef>
              <a:spcAft>
                <a:spcPts val="0"/>
              </a:spcAft>
              <a:buNone/>
            </a:pPr>
            <a:r>
              <a:rPr lang="en-US" sz="2000" dirty="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Mover:  </a:t>
            </a:r>
            <a:r>
              <a:rPr lang="en-US" sz="2000" dirty="0">
                <a:ea typeface="Calibri" panose="020F0502020204030204" pitchFamily="34" charset="0"/>
                <a:cs typeface="Times New Roman" panose="02020603050405020304" pitchFamily="18" charset="0"/>
              </a:rPr>
              <a:t>Lynn Grande</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Second: </a:t>
            </a:r>
            <a:r>
              <a:rPr lang="en-US" sz="2000" dirty="0">
                <a:ea typeface="Calibri" panose="020F0502020204030204" pitchFamily="34" charset="0"/>
                <a:cs typeface="Times New Roman" panose="02020603050405020304" pitchFamily="18" charset="0"/>
              </a:rPr>
              <a:t>Darcy Swain Walsh</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Vote:  </a:t>
            </a:r>
            <a:r>
              <a:rPr lang="en-US" sz="2000" dirty="0">
                <a:ea typeface="Calibri" panose="020F0502020204030204" pitchFamily="34" charset="0"/>
                <a:cs typeface="Times New Roman" panose="02020603050405020304" pitchFamily="18" charset="0"/>
              </a:rPr>
              <a:t>Approve:  11   Disapprove:  1   Abstain  1  DNV:  3</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PASSES…</a:t>
            </a:r>
          </a:p>
          <a:p>
            <a:pPr marL="0" marR="0" indent="0">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Comments:  “</a:t>
            </a:r>
            <a:r>
              <a:rPr lang="en-US" sz="2000" dirty="0">
                <a:ea typeface="Calibri" panose="020F0502020204030204" pitchFamily="34" charset="0"/>
                <a:cs typeface="Times New Roman" panose="02020603050405020304" pitchFamily="18" charset="0"/>
              </a:rPr>
              <a:t>Unfortunately I have to vote disapprove because given the PAR wording focuses on the antiquated concepts of cognitive radio, software defined radio, and dynamic spectrum allocation as the singular objective. I believe that the wording should replace cognitive radio with cognitive wireless networks, software defined radio with self-configuring wireless networks and call out dynamic spectrum allocation as a required but not singularly sufficient enabling technology for cognitive wireless networks.”</a:t>
            </a:r>
          </a:p>
        </p:txBody>
      </p:sp>
      <p:sp>
        <p:nvSpPr>
          <p:cNvPr id="4" name="Date Placeholder 3"/>
          <p:cNvSpPr>
            <a:spLocks noGrp="1"/>
          </p:cNvSpPr>
          <p:nvPr>
            <p:ph type="dt" sz="quarter" idx="10"/>
          </p:nvPr>
        </p:nvSpPr>
        <p:spPr/>
        <p:txBody>
          <a:bodyPr/>
          <a:lstStyle/>
          <a:p>
            <a:pPr>
              <a:defRPr/>
            </a:pPr>
            <a:fld id="{B4F4794B-FE8F-465F-8A6A-F63ECAED4525}"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83689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Last meeting in July (Skipped August meeting)</a:t>
            </a:r>
          </a:p>
          <a:p>
            <a:pPr lvl="1"/>
            <a:r>
              <a:rPr lang="en-US" sz="2000" dirty="0"/>
              <a:t>WG P&amp;P and </a:t>
            </a:r>
            <a:r>
              <a:rPr lang="en-US" sz="2000" dirty="0" err="1"/>
              <a:t>DySPAN</a:t>
            </a:r>
            <a:r>
              <a:rPr lang="en-US" sz="2000" dirty="0"/>
              <a:t>-SC P&amp;P updates pending</a:t>
            </a:r>
          </a:p>
          <a:p>
            <a:pPr lvl="1"/>
            <a:r>
              <a:rPr lang="en-US" sz="2000" dirty="0"/>
              <a:t>Working on Get </a:t>
            </a:r>
            <a:r>
              <a:rPr lang="en-US" sz="2000" dirty="0" err="1"/>
              <a:t>DySPAN</a:t>
            </a:r>
            <a:r>
              <a:rPr lang="en-US" sz="2000" dirty="0"/>
              <a:t>-SC program</a:t>
            </a:r>
          </a:p>
          <a:p>
            <a:pPr lvl="1"/>
            <a:r>
              <a:rPr lang="en-US" sz="2000" dirty="0"/>
              <a:t>Bringing back 1900.2  (our most popular standard!)</a:t>
            </a:r>
          </a:p>
          <a:p>
            <a:r>
              <a:rPr lang="en-US" sz="2400" dirty="0"/>
              <a:t>Architecture / API Study Group</a:t>
            </a:r>
          </a:p>
          <a:p>
            <a:pPr lvl="1"/>
            <a:r>
              <a:rPr lang="en-US" sz="2000" dirty="0"/>
              <a:t>Update?</a:t>
            </a:r>
          </a:p>
          <a:p>
            <a:r>
              <a:rPr lang="en-US" sz="2400" dirty="0"/>
              <a:t>Machine Learning Study Group</a:t>
            </a:r>
          </a:p>
          <a:p>
            <a:pPr lvl="1"/>
            <a:r>
              <a:rPr lang="en-US" sz="2000" dirty="0"/>
              <a:t>Update?</a:t>
            </a:r>
          </a:p>
          <a:p>
            <a:pPr lvl="1"/>
            <a:endParaRPr lang="en-US" sz="2000" dirty="0"/>
          </a:p>
          <a:p>
            <a:r>
              <a:rPr lang="en-US" sz="2400" dirty="0">
                <a:solidFill>
                  <a:srgbClr val="FF0000"/>
                </a:solidFill>
              </a:rPr>
              <a:t>Chair:  No specific comments noted</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0C382527-68E2-464D-8315-E7ABBBF9ADF1}"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a:t>NEWS FLASH:  Free download of 1900.5.2 standard for WG Members (at time of 1900.5.2 approval)</a:t>
            </a:r>
          </a:p>
          <a:p>
            <a:r>
              <a:rPr lang="en-US" sz="2000" dirty="0"/>
              <a:t>Working on “Get </a:t>
            </a:r>
            <a:r>
              <a:rPr lang="en-US" sz="2000" dirty="0" err="1"/>
              <a:t>DySPAN</a:t>
            </a:r>
            <a:r>
              <a:rPr lang="en-US" sz="2000" dirty="0"/>
              <a:t>-SC” Program</a:t>
            </a:r>
          </a:p>
          <a:p>
            <a:r>
              <a:rPr lang="en-US" sz="2000" dirty="0"/>
              <a:t>NSC – Status</a:t>
            </a:r>
          </a:p>
          <a:p>
            <a:pPr lvl="1"/>
            <a:r>
              <a:rPr lang="en-US" sz="1800" dirty="0"/>
              <a:t>Working towards release of project list</a:t>
            </a:r>
          </a:p>
          <a:p>
            <a:r>
              <a:rPr lang="en-US" sz="2000" dirty="0"/>
              <a:t>Standards paper in process</a:t>
            </a:r>
          </a:p>
          <a:p>
            <a:pPr lvl="1"/>
            <a:r>
              <a:rPr lang="en-US" sz="1800" dirty="0"/>
              <a:t>Communications Magazine</a:t>
            </a:r>
          </a:p>
          <a:p>
            <a:pPr lvl="2"/>
            <a:r>
              <a:rPr lang="en-US" sz="1600" dirty="0"/>
              <a:t>1900.5.1 tutorial in works</a:t>
            </a:r>
          </a:p>
          <a:p>
            <a:pPr lvl="2"/>
            <a:r>
              <a:rPr lang="en-US" sz="1600" dirty="0"/>
              <a:t>1900.5.2 paper accepted (Publication date September?)</a:t>
            </a:r>
          </a:p>
          <a:p>
            <a:pPr lvl="1"/>
            <a:r>
              <a:rPr lang="en-US" sz="1800" dirty="0"/>
              <a:t>Paper on 1900.5.2 over VITA 49 Accepted (Publication date?)</a:t>
            </a:r>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r>
              <a:rPr lang="en-US" sz="2000" dirty="0">
                <a:solidFill>
                  <a:srgbClr val="FF0000"/>
                </a:solidFill>
              </a:rPr>
              <a:t>Chair:  Sounds like Communications Standard pubs are stalled.  Hoping for Dec 2018</a:t>
            </a:r>
          </a:p>
        </p:txBody>
      </p:sp>
      <p:sp>
        <p:nvSpPr>
          <p:cNvPr id="4" name="Date Placeholder 3"/>
          <p:cNvSpPr>
            <a:spLocks noGrp="1"/>
          </p:cNvSpPr>
          <p:nvPr>
            <p:ph type="dt" sz="quarter" idx="10"/>
          </p:nvPr>
        </p:nvSpPr>
        <p:spPr/>
        <p:txBody>
          <a:bodyPr/>
          <a:lstStyle/>
          <a:p>
            <a:pPr>
              <a:defRPr/>
            </a:pPr>
            <a:fld id="{E43C924A-4991-45C4-8620-557AEC9A19CD}"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944FA80A-58EA-47BE-8117-77078BB3866E}" type="datetime1">
              <a:rPr lang="en-US" smtClean="0"/>
              <a:t>9/4/2018</a:t>
            </a:fld>
            <a:endParaRPr lang="en-US"/>
          </a:p>
        </p:txBody>
      </p:sp>
      <p:sp>
        <p:nvSpPr>
          <p:cNvPr id="3" name="Footer Placeholder 2"/>
          <p:cNvSpPr>
            <a:spLocks noGrp="1"/>
          </p:cNvSpPr>
          <p:nvPr>
            <p:ph type="ftr" sz="quarter" idx="11"/>
          </p:nvPr>
        </p:nvSpPr>
        <p:spPr/>
        <p:txBody>
          <a:bodyPr/>
          <a:lstStyle/>
          <a:p>
            <a:pPr>
              <a:defRPr/>
            </a:pPr>
            <a:r>
              <a:rPr lang="en-US"/>
              <a:t>Doc #: 5-18-0031-00-agen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DDD04C9-9911-4851-8BFD-5E105A025686}"/>
              </a:ext>
            </a:extLst>
          </p:cNvPr>
          <p:cNvSpPr txBox="1"/>
          <p:nvPr/>
        </p:nvSpPr>
        <p:spPr>
          <a:xfrm>
            <a:off x="5867400" y="2209800"/>
            <a:ext cx="1524000" cy="584775"/>
          </a:xfrm>
          <a:prstGeom prst="rect">
            <a:avLst/>
          </a:prstGeom>
          <a:noFill/>
        </p:spPr>
        <p:txBody>
          <a:bodyPr wrap="square" rtlCol="0">
            <a:spAutoFit/>
          </a:bodyPr>
          <a:lstStyle/>
          <a:p>
            <a:r>
              <a:rPr lang="en-US" sz="3200" b="1" i="1" dirty="0">
                <a:solidFill>
                  <a:srgbClr val="FF0000"/>
                </a:solidFill>
              </a:rPr>
              <a:t>NEW!!!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Deferred to October</a:t>
            </a:r>
          </a:p>
          <a:p>
            <a:endParaRPr lang="en-US" dirty="0"/>
          </a:p>
        </p:txBody>
      </p:sp>
      <p:sp>
        <p:nvSpPr>
          <p:cNvPr id="4" name="Date Placeholder 3"/>
          <p:cNvSpPr>
            <a:spLocks noGrp="1"/>
          </p:cNvSpPr>
          <p:nvPr>
            <p:ph type="dt" sz="quarter" idx="10"/>
          </p:nvPr>
        </p:nvSpPr>
        <p:spPr/>
        <p:txBody>
          <a:bodyPr/>
          <a:lstStyle/>
          <a:p>
            <a:pPr>
              <a:defRPr/>
            </a:pPr>
            <a:fld id="{216FD6A7-0714-4EB0-A203-1566FACDEE80}"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1371600"/>
            <a:ext cx="8382000" cy="4525963"/>
          </a:xfrm>
        </p:spPr>
        <p:txBody>
          <a:bodyPr/>
          <a:lstStyle/>
          <a:p>
            <a:r>
              <a:rPr lang="en-US" sz="2800" dirty="0"/>
              <a:t>Next WG meeting 2:30 PM EDT (UTC-4) on Tuesday 02 October 2018</a:t>
            </a:r>
          </a:p>
          <a:p>
            <a:pPr lvl="1"/>
            <a:r>
              <a:rPr lang="en-US" sz="2400" dirty="0"/>
              <a:t>Should we change our time?  </a:t>
            </a:r>
            <a:r>
              <a:rPr lang="en-US" sz="2400" dirty="0">
                <a:solidFill>
                  <a:srgbClr val="FF0000"/>
                </a:solidFill>
              </a:rPr>
              <a:t>Doodle Poll</a:t>
            </a:r>
          </a:p>
          <a:p>
            <a:r>
              <a:rPr lang="en-US" sz="2800" dirty="0"/>
              <a:t>Face to Face for November?  (1900.5 only)</a:t>
            </a:r>
          </a:p>
          <a:p>
            <a:pPr lvl="1"/>
            <a:r>
              <a:rPr lang="en-US" sz="2400" dirty="0">
                <a:solidFill>
                  <a:srgbClr val="FF0000"/>
                </a:solidFill>
              </a:rPr>
              <a:t>Will Doodle Poll</a:t>
            </a:r>
          </a:p>
          <a:p>
            <a:pPr lvl="1"/>
            <a:r>
              <a:rPr lang="en-US" sz="2400" dirty="0"/>
              <a:t>Bedford MA 6-8</a:t>
            </a:r>
          </a:p>
          <a:p>
            <a:pPr lvl="1"/>
            <a:r>
              <a:rPr lang="en-US" sz="2400" dirty="0"/>
              <a:t>Melbourne?  12-13 or 16-17</a:t>
            </a:r>
          </a:p>
          <a:p>
            <a:pPr lvl="2"/>
            <a:r>
              <a:rPr lang="en-US" sz="2000" dirty="0"/>
              <a:t>Harris (14-15 </a:t>
            </a:r>
            <a:r>
              <a:rPr lang="en-US" sz="2000" dirty="0" err="1"/>
              <a:t>WinCom</a:t>
            </a:r>
            <a:r>
              <a:rPr lang="en-US" sz="2000" dirty="0"/>
              <a:t>)</a:t>
            </a:r>
          </a:p>
          <a:p>
            <a:r>
              <a:rPr lang="en-US" sz="2800" dirty="0"/>
              <a:t>Face to Face in March for </a:t>
            </a:r>
            <a:r>
              <a:rPr lang="en-US" sz="2800" dirty="0" err="1"/>
              <a:t>DySPAN</a:t>
            </a:r>
            <a:r>
              <a:rPr lang="en-US" sz="2800" dirty="0"/>
              <a:t>-SC</a:t>
            </a:r>
          </a:p>
          <a:p>
            <a:pPr lvl="1"/>
            <a:r>
              <a:rPr lang="en-US" sz="2400" dirty="0"/>
              <a:t>FL , Cape Canaveral</a:t>
            </a:r>
          </a:p>
          <a:p>
            <a:endParaRPr lang="en-US" sz="2800" dirty="0"/>
          </a:p>
        </p:txBody>
      </p:sp>
      <p:sp>
        <p:nvSpPr>
          <p:cNvPr id="4" name="Date Placeholder 3"/>
          <p:cNvSpPr>
            <a:spLocks noGrp="1"/>
          </p:cNvSpPr>
          <p:nvPr>
            <p:ph type="dt" sz="quarter" idx="10"/>
          </p:nvPr>
        </p:nvSpPr>
        <p:spPr/>
        <p:txBody>
          <a:bodyPr/>
          <a:lstStyle/>
          <a:p>
            <a:pPr>
              <a:defRPr/>
            </a:pPr>
            <a:fld id="{8BF94190-B40A-45C0-BA7C-2D95EAE12484}"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9/4/18 @2:30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85157F84-EC81-4540-AEE5-768D58E43D90}"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0E6C7A06-9090-460D-8879-1EFCAB56B1AA}" type="datetime1">
              <a:rPr lang="en-US" smtClean="0"/>
              <a:t>9/4/2018</a:t>
            </a:fld>
            <a:endParaRPr lang="en-US"/>
          </a:p>
        </p:txBody>
      </p:sp>
      <p:sp>
        <p:nvSpPr>
          <p:cNvPr id="3" name="Footer Placeholder 2"/>
          <p:cNvSpPr>
            <a:spLocks noGrp="1"/>
          </p:cNvSpPr>
          <p:nvPr>
            <p:ph type="ftr" sz="quarter" idx="11"/>
          </p:nvPr>
        </p:nvSpPr>
        <p:spPr/>
        <p:txBody>
          <a:bodyPr/>
          <a:lstStyle/>
          <a:p>
            <a:pPr>
              <a:defRPr/>
            </a:pPr>
            <a:r>
              <a:rPr lang="en-US"/>
              <a:t>Doc #: 5-18-0031-00-agen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CFDBC396-87CE-4B9F-A57C-B66E1DF57191}" type="datetime1">
              <a:rPr lang="en-US" smtClean="0"/>
              <a:t>9/4/2018</a:t>
            </a:fld>
            <a:endParaRPr lang="en-US"/>
          </a:p>
        </p:txBody>
      </p:sp>
      <p:sp>
        <p:nvSpPr>
          <p:cNvPr id="4" name="Footer Placeholder 3"/>
          <p:cNvSpPr>
            <a:spLocks noGrp="1"/>
          </p:cNvSpPr>
          <p:nvPr>
            <p:ph type="ftr" sz="quarter" idx="11"/>
          </p:nvPr>
        </p:nvSpPr>
        <p:spPr/>
        <p:txBody>
          <a:bodyPr/>
          <a:lstStyle/>
          <a:p>
            <a:pPr>
              <a:defRPr/>
            </a:pPr>
            <a:r>
              <a:rPr lang="en-US"/>
              <a:t>Doc #: 5-18-0031-00-agen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7763073"/>
              </p:ext>
            </p:extLst>
          </p:nvPr>
        </p:nvGraphicFramePr>
        <p:xfrm>
          <a:off x="838200" y="1028053"/>
          <a:ext cx="6260543" cy="4363143"/>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val="20000"/>
                    </a:ext>
                  </a:extLst>
                </a:gridCol>
                <a:gridCol w="990629">
                  <a:extLst>
                    <a:ext uri="{9D8B030D-6E8A-4147-A177-3AD203B41FA5}">
                      <a16:colId xmlns:a16="http://schemas.microsoft.com/office/drawing/2014/main" val="20001"/>
                    </a:ext>
                  </a:extLst>
                </a:gridCol>
                <a:gridCol w="813184">
                  <a:extLst>
                    <a:ext uri="{9D8B030D-6E8A-4147-A177-3AD203B41FA5}">
                      <a16:colId xmlns:a16="http://schemas.microsoft.com/office/drawing/2014/main" val="20002"/>
                    </a:ext>
                  </a:extLst>
                </a:gridCol>
                <a:gridCol w="817622">
                  <a:extLst>
                    <a:ext uri="{9D8B030D-6E8A-4147-A177-3AD203B41FA5}">
                      <a16:colId xmlns:a16="http://schemas.microsoft.com/office/drawing/2014/main" val="20003"/>
                    </a:ext>
                  </a:extLst>
                </a:gridCol>
                <a:gridCol w="3124200">
                  <a:extLst>
                    <a:ext uri="{9D8B030D-6E8A-4147-A177-3AD203B41FA5}">
                      <a16:colId xmlns:a16="http://schemas.microsoft.com/office/drawing/2014/main" val="20004"/>
                    </a:ext>
                  </a:extLst>
                </a:gridCol>
              </a:tblGrid>
              <a:tr h="500173">
                <a:tc>
                  <a:txBody>
                    <a:bodyPr/>
                    <a:lstStyle/>
                    <a:p>
                      <a:pPr algn="l" fontAlgn="b"/>
                      <a:r>
                        <a:rPr lang="en-US" sz="1000" b="0" i="0" u="none" strike="noStrike" dirty="0">
                          <a:solidFill>
                            <a:srgbClr val="000000"/>
                          </a:solidFill>
                          <a:effectLst/>
                          <a:latin typeface="Calibri" panose="020F0502020204030204" pitchFamily="34" charset="0"/>
                        </a:rPr>
                        <a:t>9/4/18</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val="1000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val="10002"/>
                  </a:ext>
                </a:extLst>
              </a:tr>
              <a:tr h="16483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7"/>
                  </a:ext>
                </a:extLst>
              </a:tr>
              <a:tr h="191038">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val="10008"/>
                  </a:ext>
                </a:extLst>
              </a:tr>
              <a:tr h="154025">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val="10009"/>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11"/>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3"/>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val="10014"/>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5"/>
                  </a:ext>
                </a:extLst>
              </a:tr>
              <a:tr h="175260">
                <a:tc>
                  <a:txBody>
                    <a:bodyPr/>
                    <a:lstStyle/>
                    <a:p>
                      <a:pPr algn="l" fontAlgn="b"/>
                      <a:r>
                        <a:rPr lang="en-US" sz="1100" b="0" i="0" u="none" strike="noStrike" dirty="0">
                          <a:solidFill>
                            <a:srgbClr val="000000"/>
                          </a:solidFill>
                          <a:effectLst/>
                          <a:latin typeface="Calibri" panose="020F0502020204030204" pitchFamily="34" charset="0"/>
                        </a:rPr>
                        <a:t>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19"/>
                  </a:ext>
                </a:extLst>
              </a:tr>
              <a:tr h="175261">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val="10020"/>
                  </a:ext>
                </a:extLst>
              </a:tr>
              <a:tr h="175261">
                <a:tc>
                  <a:txBody>
                    <a:bodyPr/>
                    <a:lstStyle/>
                    <a:p>
                      <a:pPr algn="l" fontAlgn="b"/>
                      <a:r>
                        <a:rPr lang="en-US" sz="1100" b="0" i="0" u="none" strike="noStrike" dirty="0">
                          <a:solidFill>
                            <a:srgbClr val="000000"/>
                          </a:solidFill>
                          <a:effectLst/>
                          <a:latin typeface="Calibri" panose="020F0502020204030204" pitchFamily="34" charset="0"/>
                        </a:rPr>
                        <a:t>x</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val="1077152715"/>
                  </a:ext>
                </a:extLst>
              </a:tr>
            </a:tbl>
          </a:graphicData>
        </a:graphic>
      </p:graphicFrame>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
        <p:nvSpPr>
          <p:cNvPr id="10" name="TextBox 9">
            <a:extLst>
              <a:ext uri="{FF2B5EF4-FFF2-40B4-BE49-F238E27FC236}">
                <a16:creationId xmlns:a16="http://schemas.microsoft.com/office/drawing/2014/main"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a:solidFill>
                  <a:srgbClr val="FF0000"/>
                </a:solidFill>
              </a:rPr>
              <a:t>NEW!!!</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Architecture / 1900.5 PAR</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5CC4984-C62A-4E24-90E0-C16E127AABE2}" type="datetime1">
              <a:rPr lang="en-US" smtClean="0"/>
              <a:t>9/4/2018</a:t>
            </a:fld>
            <a:endParaRPr lang="en-US"/>
          </a:p>
        </p:txBody>
      </p:sp>
      <p:sp>
        <p:nvSpPr>
          <p:cNvPr id="3" name="Footer Placeholder 2"/>
          <p:cNvSpPr>
            <a:spLocks noGrp="1"/>
          </p:cNvSpPr>
          <p:nvPr>
            <p:ph type="ftr" sz="quarter" idx="11"/>
          </p:nvPr>
        </p:nvSpPr>
        <p:spPr/>
        <p:txBody>
          <a:bodyPr/>
          <a:lstStyle/>
          <a:p>
            <a:pPr>
              <a:defRPr/>
            </a:pPr>
            <a:r>
              <a:rPr lang="en-US"/>
              <a:t>Doc #: 5-18-0031-00-agen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5-18-0031-0</a:t>
            </a:r>
            <a:r>
              <a:rPr lang="en-US" dirty="0"/>
              <a:t>0</a:t>
            </a:r>
            <a:endParaRPr dirty="0"/>
          </a:p>
          <a:p>
            <a:endParaRPr dirty="0"/>
          </a:p>
          <a:p>
            <a:r>
              <a:rPr dirty="0"/>
              <a:t>Mover: </a:t>
            </a:r>
            <a:r>
              <a:rPr lang="en-US" dirty="0"/>
              <a:t>Dave</a:t>
            </a:r>
            <a:endParaRPr dirty="0"/>
          </a:p>
          <a:p>
            <a:r>
              <a:rPr dirty="0"/>
              <a:t>Second: </a:t>
            </a:r>
            <a:r>
              <a:rPr lang="en-US" dirty="0"/>
              <a:t>Mitch</a:t>
            </a:r>
          </a:p>
          <a:p>
            <a:r>
              <a:rPr lang="en-US" dirty="0"/>
              <a:t>Vote:  UC</a:t>
            </a:r>
            <a:endParaRPr dirty="0"/>
          </a:p>
        </p:txBody>
      </p:sp>
      <p:sp>
        <p:nvSpPr>
          <p:cNvPr id="4" name="Date Placeholder 3"/>
          <p:cNvSpPr>
            <a:spLocks noGrp="1"/>
          </p:cNvSpPr>
          <p:nvPr>
            <p:ph type="dt" sz="quarter" idx="10"/>
          </p:nvPr>
        </p:nvSpPr>
        <p:spPr/>
        <p:txBody>
          <a:bodyPr/>
          <a:lstStyle/>
          <a:p>
            <a:pPr>
              <a:defRPr/>
            </a:pPr>
            <a:fld id="{F94B5B6C-798D-4325-80F0-A3AE640A4CD3}" type="datetime1">
              <a:rPr lang="en-US" smtClean="0"/>
              <a:t>9/4/2018</a:t>
            </a:fld>
            <a:endParaRPr lang="en-US"/>
          </a:p>
        </p:txBody>
      </p:sp>
      <p:sp>
        <p:nvSpPr>
          <p:cNvPr id="5" name="Footer Placeholder 4"/>
          <p:cNvSpPr>
            <a:spLocks noGrp="1"/>
          </p:cNvSpPr>
          <p:nvPr>
            <p:ph type="ftr" sz="quarter" idx="11"/>
          </p:nvPr>
        </p:nvSpPr>
        <p:spPr/>
        <p:txBody>
          <a:bodyPr/>
          <a:lstStyle/>
          <a:p>
            <a:pPr>
              <a:defRPr/>
            </a:pPr>
            <a:r>
              <a:rPr lang="en-US"/>
              <a:t>Doc #: 5-18-0031-00-agen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7E92DEAA-E2F1-4ED0-8987-065C92108EA4}" type="datetime1">
              <a:rPr lang="en-US" smtClean="0"/>
              <a:t>9/4/2018</a:t>
            </a:fld>
            <a:endParaRPr lang="en-US"/>
          </a:p>
        </p:txBody>
      </p:sp>
      <p:sp>
        <p:nvSpPr>
          <p:cNvPr id="3" name="Footer Placeholder 2"/>
          <p:cNvSpPr>
            <a:spLocks noGrp="1"/>
          </p:cNvSpPr>
          <p:nvPr>
            <p:ph type="ftr" sz="quarter" idx="11"/>
          </p:nvPr>
        </p:nvSpPr>
        <p:spPr/>
        <p:txBody>
          <a:bodyPr/>
          <a:lstStyle/>
          <a:p>
            <a:pPr>
              <a:defRPr/>
            </a:pPr>
            <a:r>
              <a:rPr lang="en-US"/>
              <a:t>Doc #: 5-18-0031-00-agen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
        <p:nvSpPr>
          <p:cNvPr id="10" name="TextBox 9">
            <a:extLst>
              <a:ext uri="{FF2B5EF4-FFF2-40B4-BE49-F238E27FC236}">
                <a16:creationId xmlns:a16="http://schemas.microsoft.com/office/drawing/2014/main"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a:solidFill>
                  <a:srgbClr val="FF0000"/>
                </a:solidFill>
              </a:rPr>
              <a:t>NEW!!!</a:t>
            </a:r>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5003A028-1E3D-40D1-B19C-4A479B6B8BCE}" type="datetime1">
              <a:rPr lang="en-US" smtClean="0"/>
              <a:t>9/4/2018</a:t>
            </a:fld>
            <a:endParaRPr lang="en-US"/>
          </a:p>
        </p:txBody>
      </p:sp>
      <p:sp>
        <p:nvSpPr>
          <p:cNvPr id="3" name="Footer Placeholder 2"/>
          <p:cNvSpPr>
            <a:spLocks noGrp="1"/>
          </p:cNvSpPr>
          <p:nvPr>
            <p:ph type="ftr" sz="quarter" idx="11"/>
          </p:nvPr>
        </p:nvSpPr>
        <p:spPr/>
        <p:txBody>
          <a:bodyPr/>
          <a:lstStyle/>
          <a:p>
            <a:pPr>
              <a:defRPr/>
            </a:pPr>
            <a:r>
              <a:rPr lang="en-US"/>
              <a:t>Doc #: 5-18-0031-00-agen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
        <p:nvSpPr>
          <p:cNvPr id="8" name="TextBox 7">
            <a:extLst>
              <a:ext uri="{FF2B5EF4-FFF2-40B4-BE49-F238E27FC236}">
                <a16:creationId xmlns:a16="http://schemas.microsoft.com/office/drawing/2014/main"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a:solidFill>
                  <a:srgbClr val="FF0000"/>
                </a:solidFill>
              </a:rPr>
              <a:t>NEW!!!</a:t>
            </a:r>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03DD8E9-19CF-4181-BE0C-39BA8366DBE0}" type="datetime1">
              <a:rPr lang="en-US" smtClean="0"/>
              <a:t>9/4/2018</a:t>
            </a:fld>
            <a:endParaRPr lang="en-US" dirty="0"/>
          </a:p>
        </p:txBody>
      </p:sp>
      <p:sp>
        <p:nvSpPr>
          <p:cNvPr id="3" name="Footer Placeholder 2"/>
          <p:cNvSpPr>
            <a:spLocks noGrp="1"/>
          </p:cNvSpPr>
          <p:nvPr>
            <p:ph type="ftr" sz="quarter" idx="11"/>
          </p:nvPr>
        </p:nvSpPr>
        <p:spPr/>
        <p:txBody>
          <a:bodyPr/>
          <a:lstStyle/>
          <a:p>
            <a:pPr>
              <a:defRPr/>
            </a:pPr>
            <a:r>
              <a:rPr lang="en-US" dirty="0"/>
              <a:t>Doc #: 5-18-0031-00-agen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
        <p:nvSpPr>
          <p:cNvPr id="8" name="TextBox 7">
            <a:extLst>
              <a:ext uri="{FF2B5EF4-FFF2-40B4-BE49-F238E27FC236}">
                <a16:creationId xmlns:a16="http://schemas.microsoft.com/office/drawing/2014/main"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a:solidFill>
                  <a:srgbClr val="FF0000"/>
                </a:solidFill>
              </a:rPr>
              <a:t>NEW!!!</a:t>
            </a:r>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13489</TotalTime>
  <Words>1670</Words>
  <Application>Microsoft Office PowerPoint</Application>
  <PresentationFormat>On-screen Show (4:3)</PresentationFormat>
  <Paragraphs>391</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Status on 1900.5.1</vt:lpstr>
      <vt:lpstr>Working Schedule for 1900.5.1</vt:lpstr>
      <vt:lpstr>Current Status for 1900.5.2a</vt:lpstr>
      <vt:lpstr>Current Architecture Status</vt:lpstr>
      <vt:lpstr>Electronic Ballot on Architecture PAR EB2018-01</vt:lpstr>
      <vt:lpstr>Other DySPAN-SC Activities</vt:lpstr>
      <vt:lpstr>Marketing Inputs</vt:lpstr>
      <vt:lpstr>Ad Hoc?</vt:lpstr>
      <vt:lpstr>Meetings</vt:lpstr>
      <vt:lpstr>IEEE 1900.5 Meeting 9/4/18 @2:30 PM US EDT (UTC-4) </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388</cp:revision>
  <dcterms:created xsi:type="dcterms:W3CDTF">2013-08-13T02:52:21Z</dcterms:created>
  <dcterms:modified xsi:type="dcterms:W3CDTF">2018-09-04T20:28:04Z</dcterms:modified>
</cp:coreProperties>
</file>