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15" r:id="rId3"/>
    <p:sldId id="337" r:id="rId4"/>
    <p:sldId id="370" r:id="rId5"/>
    <p:sldId id="332" r:id="rId6"/>
    <p:sldId id="317" r:id="rId7"/>
    <p:sldId id="387" r:id="rId8"/>
    <p:sldId id="388" r:id="rId9"/>
    <p:sldId id="389" r:id="rId10"/>
    <p:sldId id="390" r:id="rId11"/>
    <p:sldId id="391" r:id="rId12"/>
    <p:sldId id="307" r:id="rId13"/>
    <p:sldId id="360" r:id="rId14"/>
    <p:sldId id="384" r:id="rId15"/>
    <p:sldId id="335" r:id="rId16"/>
    <p:sldId id="393" r:id="rId17"/>
    <p:sldId id="385" r:id="rId18"/>
    <p:sldId id="344" r:id="rId19"/>
    <p:sldId id="346" r:id="rId20"/>
    <p:sldId id="381" r:id="rId21"/>
    <p:sldId id="386" r:id="rId22"/>
    <p:sldId id="364"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28" autoAdjust="0"/>
    <p:restoredTop sz="94660"/>
  </p:normalViewPr>
  <p:slideViewPr>
    <p:cSldViewPr>
      <p:cViewPr varScale="1">
        <p:scale>
          <a:sx n="114" d="100"/>
          <a:sy n="114" d="100"/>
        </p:scale>
        <p:origin x="179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9/3/2018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9059CE-066A-49B5-B9E9-8B3613540F17}" type="slidenum">
              <a:rPr lang="en-US" altLang="en-US" sz="1300"/>
              <a:pPr>
                <a:spcBef>
                  <a:spcPct val="0"/>
                </a:spcBef>
              </a:pPr>
              <a:t>7</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7995284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11</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extLst>
      <p:ext uri="{BB962C8B-B14F-4D97-AF65-F5344CB8AC3E}">
        <p14:creationId xmlns:p14="http://schemas.microsoft.com/office/powerpoint/2010/main" val="3129616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81657432-B4EF-4312-9E3A-DCA3B1843CAB}" type="datetime1">
              <a:rPr lang="en-US" smtClean="0"/>
              <a:t>9/3/2018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5-18-0031-00-agen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7C1D360-956F-44BC-A779-A723C19F7700}" type="datetime1">
              <a:rPr lang="en-US" smtClean="0"/>
              <a:t>9/3/2018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5-18-0031-00-agen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32D6CA-3A6B-4C43-AF89-2A04925490B5}" type="datetime1">
              <a:rPr lang="en-US" smtClean="0"/>
              <a:t>9/3/2018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5-18-0031-00-agen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5B7DB3B-5D9D-471D-B04A-9D7E531007E5}" type="datetime1">
              <a:rPr lang="en-US" smtClean="0"/>
              <a:t>9/3/2018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5-18-0031-00-agen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370CB7B-1D85-4EBC-8B17-20716545212D}" type="datetime1">
              <a:rPr lang="en-US" smtClean="0"/>
              <a:t>9/3/2018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5-18-0031-00-agen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3A732C0-03E7-4E1E-AA46-206592B410FD}" type="datetime1">
              <a:rPr lang="en-US" smtClean="0"/>
              <a:t>9/3/2018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5-18-0031-00-agen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091A197-F93D-47D9-9747-08BA27FED081}" type="datetime1">
              <a:rPr lang="en-US" smtClean="0"/>
              <a:t>9/3/2018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5-18-0031-00-agen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61EDB145-4D68-4884-9603-E7EC5B6671DA}" type="datetime1">
              <a:rPr lang="en-US" smtClean="0"/>
              <a:t>9/3/2018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5-18-0031-00-agen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CE0B53E-4140-48A2-AA06-FE3C532D1CD7}" type="datetime1">
              <a:rPr lang="en-US" smtClean="0"/>
              <a:t>9/3/2018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5-18-0031-00-agen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A6116D3-9509-4B18-B4AE-BAE2E7668A0B}" type="datetime1">
              <a:rPr lang="en-US" smtClean="0"/>
              <a:t>9/3/2018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5-18-0031-00-agen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A7F45AE-B959-4D3C-B48A-9031F69E63AE}" type="datetime1">
              <a:rPr lang="en-US" smtClean="0"/>
              <a:t>9/3/2018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5-18-0031-00-agen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13BD2937-B504-45C3-BAB0-FA99C168B018}" type="datetime1">
              <a:rPr lang="en-US" smtClean="0"/>
              <a:t>9/3/2018</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5-18-0031-00-agen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baefed.webex.com/baefed/j.php?MTID=mba2fd75e236a5d78fb5dea31ea33ea27" TargetMode="External"/><Relationship Id="rId7" Type="http://schemas.openxmlformats.org/officeDocument/2006/relationships/hyperlink" Target="https://help.webex.com/docs/DOC-5412"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s://www.webex.com/pdf/tollfree_restrictions.pdf" TargetMode="External"/><Relationship Id="rId5" Type="http://schemas.openxmlformats.org/officeDocument/2006/relationships/hyperlink" Target="https://baefed.webex.com/baefed/globalcallin.php?serviceType=MC&amp;ED=6959602&amp;tollFree=1" TargetMode="External"/><Relationship Id="rId4" Type="http://schemas.openxmlformats.org/officeDocument/2006/relationships/hyperlink" Target="sip:909315836@baefed.webex.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FAB828F8-57DF-43EC-A7A6-3F0789A2AA25}" type="datetime1">
              <a:rPr lang="en-US" smtClean="0">
                <a:solidFill>
                  <a:srgbClr val="000099"/>
                </a:solidFill>
              </a:rPr>
              <a:t>9/3/2018</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51224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a:t>
            </a:r>
            <a:r>
              <a:rPr lang="en-US" sz="1200" b="1" dirty="0" smtClean="0">
                <a:latin typeface="Arial" pitchFamily="34" charset="0"/>
                <a:cs typeface="Times New Roman" pitchFamily="18" charset="0"/>
              </a:rPr>
              <a:t>04 September </a:t>
            </a:r>
            <a:r>
              <a:rPr lang="en-US" sz="1200" b="1" dirty="0">
                <a:latin typeface="Arial" pitchFamily="34" charset="0"/>
                <a:cs typeface="Times New Roman" pitchFamily="18" charset="0"/>
              </a:rPr>
              <a:t>2018</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03 September  </a:t>
            </a:r>
            <a:r>
              <a:rPr lang="en-US" sz="1200" b="1" dirty="0">
                <a:latin typeface="Arial" pitchFamily="34" charset="0"/>
                <a:cs typeface="Times New Roman" pitchFamily="18" charset="0"/>
              </a:rPr>
              <a:t>2018</a:t>
            </a: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5-18-0031-00-agen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xmlns="" val="20000"/>
                    </a:ext>
                  </a:extLst>
                </a:gridCol>
                <a:gridCol w="1289973">
                  <a:extLst>
                    <a:ext uri="{9D8B030D-6E8A-4147-A177-3AD203B41FA5}">
                      <a16:colId xmlns:a16="http://schemas.microsoft.com/office/drawing/2014/main" xmlns="" val="20001"/>
                    </a:ext>
                  </a:extLst>
                </a:gridCol>
                <a:gridCol w="1219200">
                  <a:extLst>
                    <a:ext uri="{9D8B030D-6E8A-4147-A177-3AD203B41FA5}">
                      <a16:colId xmlns:a16="http://schemas.microsoft.com/office/drawing/2014/main" xmlns="" val="20002"/>
                    </a:ext>
                  </a:extLst>
                </a:gridCol>
                <a:gridCol w="1143000">
                  <a:extLst>
                    <a:ext uri="{9D8B030D-6E8A-4147-A177-3AD203B41FA5}">
                      <a16:colId xmlns:a16="http://schemas.microsoft.com/office/drawing/2014/main" xmlns="" val="20003"/>
                    </a:ext>
                  </a:extLst>
                </a:gridCol>
                <a:gridCol w="2666999">
                  <a:extLst>
                    <a:ext uri="{9D8B030D-6E8A-4147-A177-3AD203B41FA5}">
                      <a16:colId xmlns:a16="http://schemas.microsoft.com/office/drawing/2014/main" xmlns=""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5-18-0031-00-agen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5B0F56D3-00AD-4196-A027-5000F62C7F83}" type="datetime1">
              <a:rPr lang="en-US" smtClean="0"/>
              <a:t>9/3/2018</a:t>
            </a:fld>
            <a:endParaRPr lang="en-US" dirty="0"/>
          </a:p>
        </p:txBody>
      </p:sp>
      <p:sp>
        <p:nvSpPr>
          <p:cNvPr id="3" name="Footer Placeholder 2"/>
          <p:cNvSpPr>
            <a:spLocks noGrp="1"/>
          </p:cNvSpPr>
          <p:nvPr>
            <p:ph type="ftr" sz="quarter" idx="11"/>
          </p:nvPr>
        </p:nvSpPr>
        <p:spPr/>
        <p:txBody>
          <a:bodyPr/>
          <a:lstStyle/>
          <a:p>
            <a:pPr>
              <a:defRPr/>
            </a:pPr>
            <a:r>
              <a:rPr lang="en-US" dirty="0" smtClean="0"/>
              <a:t>Doc #: 5-18-0031-00-agen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dirty="0"/>
          </a:p>
        </p:txBody>
      </p:sp>
      <p:sp>
        <p:nvSpPr>
          <p:cNvPr id="8" name="TextBox 7">
            <a:extLst>
              <a:ext uri="{FF2B5EF4-FFF2-40B4-BE49-F238E27FC236}">
                <a16:creationId xmlns:a16="http://schemas.microsoft.com/office/drawing/2014/main" xmlns="" id="{FDDD04C9-9911-4851-8BFD-5E105A025686}"/>
              </a:ext>
            </a:extLst>
          </p:cNvPr>
          <p:cNvSpPr txBox="1"/>
          <p:nvPr/>
        </p:nvSpPr>
        <p:spPr>
          <a:xfrm>
            <a:off x="7467600" y="799382"/>
            <a:ext cx="1524000" cy="584775"/>
          </a:xfrm>
          <a:prstGeom prst="rect">
            <a:avLst/>
          </a:prstGeom>
          <a:noFill/>
        </p:spPr>
        <p:txBody>
          <a:bodyPr wrap="square" rtlCol="0">
            <a:spAutoFit/>
          </a:bodyPr>
          <a:lstStyle/>
          <a:p>
            <a:r>
              <a:rPr lang="en-US" sz="3200" b="1" i="1" dirty="0" smtClean="0">
                <a:solidFill>
                  <a:srgbClr val="FF0000"/>
                </a:solidFill>
              </a:rPr>
              <a:t>NEW!!!</a:t>
            </a:r>
            <a:endParaRPr lang="en-US" sz="3200" b="1" i="1" dirty="0">
              <a:solidFill>
                <a:srgbClr val="FF0000"/>
              </a:solidFill>
            </a:endParaRPr>
          </a:p>
        </p:txBody>
      </p:sp>
    </p:spTree>
    <p:extLst>
      <p:ext uri="{BB962C8B-B14F-4D97-AF65-F5344CB8AC3E}">
        <p14:creationId xmlns:p14="http://schemas.microsoft.com/office/powerpoint/2010/main" val="30080787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D18636A7-E8FC-4189-BED4-155D40E2E137}" type="datetime1">
              <a:rPr lang="en-US" smtClean="0"/>
              <a:t>9/3/2018</a:t>
            </a:fld>
            <a:endParaRPr lang="en-US" dirty="0"/>
          </a:p>
        </p:txBody>
      </p:sp>
      <p:sp>
        <p:nvSpPr>
          <p:cNvPr id="3" name="Footer Placeholder 2"/>
          <p:cNvSpPr>
            <a:spLocks noGrp="1"/>
          </p:cNvSpPr>
          <p:nvPr>
            <p:ph type="ftr" sz="quarter" idx="11"/>
          </p:nvPr>
        </p:nvSpPr>
        <p:spPr/>
        <p:txBody>
          <a:bodyPr/>
          <a:lstStyle/>
          <a:p>
            <a:pPr>
              <a:defRPr/>
            </a:pPr>
            <a:r>
              <a:rPr lang="en-US" dirty="0" smtClean="0"/>
              <a:t>Doc #: 5-18-0031-00-agen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dirty="0"/>
          </a:p>
        </p:txBody>
      </p:sp>
      <p:sp>
        <p:nvSpPr>
          <p:cNvPr id="9" name="TextBox 8">
            <a:extLst>
              <a:ext uri="{FF2B5EF4-FFF2-40B4-BE49-F238E27FC236}">
                <a16:creationId xmlns:a16="http://schemas.microsoft.com/office/drawing/2014/main" xmlns="" id="{FDDD04C9-9911-4851-8BFD-5E105A025686}"/>
              </a:ext>
            </a:extLst>
          </p:cNvPr>
          <p:cNvSpPr txBox="1"/>
          <p:nvPr/>
        </p:nvSpPr>
        <p:spPr>
          <a:xfrm>
            <a:off x="7315200" y="1018600"/>
            <a:ext cx="1524000" cy="584775"/>
          </a:xfrm>
          <a:prstGeom prst="rect">
            <a:avLst/>
          </a:prstGeom>
          <a:noFill/>
        </p:spPr>
        <p:txBody>
          <a:bodyPr wrap="square" rtlCol="0">
            <a:spAutoFit/>
          </a:bodyPr>
          <a:lstStyle/>
          <a:p>
            <a:r>
              <a:rPr lang="en-US" sz="3200" b="1" i="1" dirty="0" smtClean="0">
                <a:solidFill>
                  <a:srgbClr val="FF0000"/>
                </a:solidFill>
              </a:rPr>
              <a:t>NEW!!!</a:t>
            </a:r>
            <a:endParaRPr lang="en-US" sz="3200" b="1" i="1" dirty="0">
              <a:solidFill>
                <a:srgbClr val="FF0000"/>
              </a:solidFill>
            </a:endParaRPr>
          </a:p>
        </p:txBody>
      </p:sp>
    </p:spTree>
    <p:extLst>
      <p:ext uri="{BB962C8B-B14F-4D97-AF65-F5344CB8AC3E}">
        <p14:creationId xmlns:p14="http://schemas.microsoft.com/office/powerpoint/2010/main" val="350479403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WG minutes contained in </a:t>
            </a:r>
            <a:r>
              <a:rPr lang="en-US" dirty="0" smtClean="0"/>
              <a:t>5-18-0030-00</a:t>
            </a:r>
            <a:endParaRPr dirty="0"/>
          </a:p>
          <a:p>
            <a:pPr marL="0" indent="0" eaLnBrk="1" fontAlgn="auto" hangingPunct="1">
              <a:lnSpc>
                <a:spcPct val="115000"/>
              </a:lnSpc>
              <a:spcBef>
                <a:spcPts val="0"/>
              </a:spcBef>
              <a:spcAft>
                <a:spcPts val="0"/>
              </a:spcAft>
              <a:buNone/>
              <a:defRPr/>
            </a:pPr>
            <a:r>
              <a:rPr lang="en-US" dirty="0"/>
              <a:t>.</a:t>
            </a:r>
          </a:p>
          <a:p>
            <a:pPr>
              <a:lnSpc>
                <a:spcPct val="115000"/>
              </a:lnSpc>
              <a:defRPr/>
            </a:pPr>
            <a:r>
              <a:rPr lang="en-US" dirty="0"/>
              <a:t>Mover:  </a:t>
            </a:r>
          </a:p>
          <a:p>
            <a:r>
              <a:rPr dirty="0"/>
              <a:t>Second:</a:t>
            </a:r>
          </a:p>
          <a:p>
            <a:r>
              <a:rPr lang="en-US" dirty="0"/>
              <a:t>Vote</a:t>
            </a:r>
            <a:r>
              <a:rPr lang="en-US" dirty="0" smtClean="0"/>
              <a:t>: </a:t>
            </a:r>
            <a:endParaRPr lang="en-US" dirty="0"/>
          </a:p>
          <a:p>
            <a:endParaRPr lang="en-US" dirty="0"/>
          </a:p>
          <a:p>
            <a:endParaRPr dirty="0"/>
          </a:p>
        </p:txBody>
      </p:sp>
      <p:sp>
        <p:nvSpPr>
          <p:cNvPr id="4" name="Date Placeholder 3"/>
          <p:cNvSpPr>
            <a:spLocks noGrp="1"/>
          </p:cNvSpPr>
          <p:nvPr>
            <p:ph type="dt" sz="quarter" idx="10"/>
          </p:nvPr>
        </p:nvSpPr>
        <p:spPr/>
        <p:txBody>
          <a:bodyPr/>
          <a:lstStyle/>
          <a:p>
            <a:pPr>
              <a:defRPr/>
            </a:pPr>
            <a:fld id="{250AAF21-AEA3-47C7-8452-4804EE28FAF8}" type="datetime1">
              <a:rPr lang="en-US" smtClean="0"/>
              <a:t>9/3/2018</a:t>
            </a:fld>
            <a:endParaRPr lang="en-US" dirty="0"/>
          </a:p>
        </p:txBody>
      </p:sp>
      <p:sp>
        <p:nvSpPr>
          <p:cNvPr id="5" name="Footer Placeholder 4"/>
          <p:cNvSpPr>
            <a:spLocks noGrp="1"/>
          </p:cNvSpPr>
          <p:nvPr>
            <p:ph type="ftr" sz="quarter" idx="11"/>
          </p:nvPr>
        </p:nvSpPr>
        <p:spPr/>
        <p:txBody>
          <a:bodyPr/>
          <a:lstStyle/>
          <a:p>
            <a:pPr>
              <a:defRPr/>
            </a:pPr>
            <a:r>
              <a:rPr lang="en-US" dirty="0" smtClean="0"/>
              <a:t>Doc #: 5-18-0031-00-agen</a:t>
            </a:r>
            <a:endParaRPr lang="en-US" dirty="0"/>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12</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Status</a:t>
            </a:r>
          </a:p>
          <a:p>
            <a:pPr lvl="1"/>
            <a:r>
              <a:rPr lang="en-US" sz="2400" dirty="0" smtClean="0"/>
              <a:t>Tentative ad </a:t>
            </a:r>
            <a:r>
              <a:rPr lang="en-US" sz="2400" dirty="0"/>
              <a:t>hoc today</a:t>
            </a:r>
          </a:p>
        </p:txBody>
      </p:sp>
      <p:sp>
        <p:nvSpPr>
          <p:cNvPr id="4" name="Date Placeholder 3"/>
          <p:cNvSpPr>
            <a:spLocks noGrp="1"/>
          </p:cNvSpPr>
          <p:nvPr>
            <p:ph type="dt" sz="half" idx="10"/>
          </p:nvPr>
        </p:nvSpPr>
        <p:spPr/>
        <p:txBody>
          <a:bodyPr/>
          <a:lstStyle/>
          <a:p>
            <a:pPr>
              <a:defRPr/>
            </a:pPr>
            <a:fld id="{244AA9E9-1BF5-488F-8141-EE8BD826060E}" type="datetime1">
              <a:rPr lang="en-US" smtClean="0"/>
              <a:t>9/3/2018</a:t>
            </a:fld>
            <a:endParaRPr lang="en-US" dirty="0"/>
          </a:p>
        </p:txBody>
      </p:sp>
      <p:sp>
        <p:nvSpPr>
          <p:cNvPr id="5" name="Footer Placeholder 4"/>
          <p:cNvSpPr>
            <a:spLocks noGrp="1"/>
          </p:cNvSpPr>
          <p:nvPr>
            <p:ph type="ftr" sz="quarter" idx="11"/>
          </p:nvPr>
        </p:nvSpPr>
        <p:spPr/>
        <p:txBody>
          <a:bodyPr/>
          <a:lstStyle/>
          <a:p>
            <a:pPr>
              <a:defRPr/>
            </a:pPr>
            <a:r>
              <a:rPr lang="en-US" dirty="0" smtClean="0"/>
              <a:t>Doc #: 5-18-0031-00-agen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13</a:t>
            </a:fld>
            <a:endParaRPr lang="en-US" dirty="0"/>
          </a:p>
        </p:txBody>
      </p:sp>
    </p:spTree>
    <p:extLst>
      <p:ext uri="{BB962C8B-B14F-4D97-AF65-F5344CB8AC3E}">
        <p14:creationId xmlns:p14="http://schemas.microsoft.com/office/powerpoint/2010/main" val="1514460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0"/>
            <a:ext cx="7772400" cy="228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14" name="Title 1"/>
          <p:cNvSpPr>
            <a:spLocks noGrp="1"/>
          </p:cNvSpPr>
          <p:nvPr>
            <p:ph type="title"/>
          </p:nvPr>
        </p:nvSpPr>
        <p:spPr>
          <a:xfrm>
            <a:off x="457200" y="17463"/>
            <a:ext cx="8229600" cy="1143000"/>
          </a:xfrm>
        </p:spPr>
        <p:txBody>
          <a:bodyPr/>
          <a:lstStyle/>
          <a:p>
            <a:r>
              <a:rPr altLang="en-US" dirty="0"/>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2/18</a:t>
            </a:r>
          </a:p>
          <a:p>
            <a:r>
              <a:rPr altLang="en-US" sz="1400" dirty="0"/>
              <a:t>WG </a:t>
            </a:r>
            <a:r>
              <a:rPr altLang="en-US" sz="1400" dirty="0" err="1"/>
              <a:t>Recirc</a:t>
            </a:r>
            <a:r>
              <a:rPr altLang="en-US" sz="1400" dirty="0"/>
              <a:t>						</a:t>
            </a:r>
            <a:r>
              <a:rPr lang="en-US" altLang="en-US" sz="1400" dirty="0"/>
              <a:t>8</a:t>
            </a:r>
            <a:r>
              <a:rPr altLang="en-US" sz="1400" dirty="0"/>
              <a:t>/17  </a:t>
            </a:r>
            <a:r>
              <a:rPr lang="en-US" altLang="en-US" sz="1400" dirty="0"/>
              <a:t>       </a:t>
            </a:r>
            <a:r>
              <a:rPr lang="en-US" altLang="en-US" sz="1400" b="1" dirty="0">
                <a:solidFill>
                  <a:srgbClr val="FF0000"/>
                </a:solidFill>
              </a:rPr>
              <a:t>4/18</a:t>
            </a:r>
            <a:endParaRPr altLang="en-US" sz="1400" dirty="0"/>
          </a:p>
          <a:p>
            <a:r>
              <a:rPr altLang="en-US" sz="1400" dirty="0"/>
              <a:t>Sponsor Ballot						</a:t>
            </a:r>
            <a:r>
              <a:rPr lang="en-US" altLang="en-US" sz="1400" dirty="0"/>
              <a:t>10</a:t>
            </a:r>
            <a:r>
              <a:rPr altLang="en-US" sz="1400" dirty="0"/>
              <a:t>/17</a:t>
            </a:r>
            <a:r>
              <a:rPr lang="en-US" altLang="en-US" sz="1400" dirty="0"/>
              <a:t>       </a:t>
            </a:r>
            <a:r>
              <a:rPr lang="en-US" altLang="en-US" sz="1400" b="1" dirty="0">
                <a:solidFill>
                  <a:srgbClr val="FF0000"/>
                </a:solidFill>
              </a:rPr>
              <a:t>6/18</a:t>
            </a:r>
            <a:endParaRPr altLang="en-US" sz="1400" dirty="0"/>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         </a:t>
            </a:r>
            <a:r>
              <a:rPr lang="en-US" altLang="en-US" sz="1400" b="1" dirty="0">
                <a:solidFill>
                  <a:srgbClr val="FF0000"/>
                </a:solidFill>
              </a:rPr>
              <a:t>9/18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         </a:t>
            </a:r>
            <a:r>
              <a:rPr lang="en-US" altLang="en-US" sz="1400" b="1" dirty="0">
                <a:solidFill>
                  <a:srgbClr val="FF0000"/>
                </a:solidFill>
              </a:rPr>
              <a:t>12/18</a:t>
            </a:r>
            <a:endParaRPr altLang="en-US" sz="1400" dirty="0"/>
          </a:p>
          <a:p>
            <a:r>
              <a:rPr altLang="en-US" sz="1400" dirty="0"/>
              <a:t>Submit to REVCOM						11/17       </a:t>
            </a:r>
            <a:r>
              <a:rPr lang="en-US" altLang="en-US" sz="1400" b="1" dirty="0">
                <a:solidFill>
                  <a:srgbClr val="FF0000"/>
                </a:solidFill>
              </a:rPr>
              <a:t>3/19!!</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E2ACDACE-B3D2-4D61-914A-250C2B62E3E1}" type="datetime1">
              <a:rPr lang="en-US" smtClean="0"/>
              <a:t>9/3/2018</a:t>
            </a:fld>
            <a:endParaRPr lang="en-US"/>
          </a:p>
        </p:txBody>
      </p:sp>
      <p:sp>
        <p:nvSpPr>
          <p:cNvPr id="5" name="Footer Placeholder 4"/>
          <p:cNvSpPr>
            <a:spLocks noGrp="1"/>
          </p:cNvSpPr>
          <p:nvPr>
            <p:ph type="ftr" sz="quarter" idx="11"/>
          </p:nvPr>
        </p:nvSpPr>
        <p:spPr/>
        <p:txBody>
          <a:bodyPr/>
          <a:lstStyle/>
          <a:p>
            <a:pPr>
              <a:defRPr/>
            </a:pPr>
            <a:r>
              <a:rPr lang="en-US" smtClean="0"/>
              <a:t>Doc #: 5-18-0031-00-agen</a:t>
            </a:r>
            <a:endParaRPr lang="en-US"/>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14</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21199" y="338281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21199" y="3657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21199" y="3886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21199" y="41910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958245" y="3358350"/>
            <a:ext cx="2770310" cy="646331"/>
          </a:xfrm>
          <a:prstGeom prst="rect">
            <a:avLst/>
          </a:prstGeom>
          <a:noFill/>
        </p:spPr>
        <p:txBody>
          <a:bodyPr wrap="none" rtlCol="0">
            <a:spAutoFit/>
          </a:bodyPr>
          <a:lstStyle/>
          <a:p>
            <a:r>
              <a:rPr lang="en-US" dirty="0"/>
              <a:t>Need updated </a:t>
            </a:r>
            <a:r>
              <a:rPr lang="en-US" dirty="0" smtClean="0"/>
              <a:t>schedule</a:t>
            </a:r>
          </a:p>
          <a:p>
            <a:r>
              <a:rPr lang="en-US" dirty="0" smtClean="0"/>
              <a:t>Won’t update till first ballot</a:t>
            </a:r>
            <a:endParaRPr lang="en-US" dirty="0"/>
          </a:p>
        </p:txBody>
      </p:sp>
    </p:spTree>
    <p:extLst>
      <p:ext uri="{BB962C8B-B14F-4D97-AF65-F5344CB8AC3E}">
        <p14:creationId xmlns:p14="http://schemas.microsoft.com/office/powerpoint/2010/main" val="3306607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a:t>
            </a:r>
            <a:r>
              <a:rPr dirty="0" smtClean="0"/>
              <a:t>1900.5.2a</a:t>
            </a:r>
            <a:endParaRPr dirty="0"/>
          </a:p>
        </p:txBody>
      </p:sp>
      <p:sp>
        <p:nvSpPr>
          <p:cNvPr id="14339" name="Content Placeholder 2"/>
          <p:cNvSpPr>
            <a:spLocks noGrp="1"/>
          </p:cNvSpPr>
          <p:nvPr>
            <p:ph idx="1"/>
          </p:nvPr>
        </p:nvSpPr>
        <p:spPr>
          <a:xfrm>
            <a:off x="445655" y="1166018"/>
            <a:ext cx="8229600" cy="4525963"/>
          </a:xfrm>
        </p:spPr>
        <p:txBody>
          <a:bodyPr/>
          <a:lstStyle/>
          <a:p>
            <a:r>
              <a:rPr lang="en-US" sz="2800" dirty="0" smtClean="0"/>
              <a:t>PAR Approved</a:t>
            </a:r>
          </a:p>
          <a:p>
            <a:r>
              <a:rPr lang="en-US" sz="2800" dirty="0" smtClean="0"/>
              <a:t>Contributions?</a:t>
            </a:r>
          </a:p>
          <a:p>
            <a:r>
              <a:rPr lang="en-US" sz="2800" dirty="0" smtClean="0"/>
              <a:t>Call for Contributions?</a:t>
            </a:r>
            <a:endParaRPr lang="en-US" sz="2800" dirty="0"/>
          </a:p>
          <a:p>
            <a:endParaRPr lang="en-US" sz="2800" dirty="0"/>
          </a:p>
          <a:p>
            <a:pPr lvl="1"/>
            <a:endParaRPr lang="en-US" sz="2400" dirty="0"/>
          </a:p>
        </p:txBody>
      </p:sp>
      <p:sp>
        <p:nvSpPr>
          <p:cNvPr id="4" name="Date Placeholder 3"/>
          <p:cNvSpPr>
            <a:spLocks noGrp="1"/>
          </p:cNvSpPr>
          <p:nvPr>
            <p:ph type="dt" sz="quarter" idx="10"/>
          </p:nvPr>
        </p:nvSpPr>
        <p:spPr/>
        <p:txBody>
          <a:bodyPr/>
          <a:lstStyle/>
          <a:p>
            <a:pPr>
              <a:defRPr/>
            </a:pPr>
            <a:fld id="{4BB5522F-40B3-4358-9E26-773EB5EBC4A2}" type="datetime1">
              <a:rPr lang="en-US" smtClean="0"/>
              <a:t>9/3/2018</a:t>
            </a:fld>
            <a:endParaRPr lang="en-US"/>
          </a:p>
        </p:txBody>
      </p:sp>
      <p:sp>
        <p:nvSpPr>
          <p:cNvPr id="5" name="Footer Placeholder 4"/>
          <p:cNvSpPr>
            <a:spLocks noGrp="1"/>
          </p:cNvSpPr>
          <p:nvPr>
            <p:ph type="ftr" sz="quarter" idx="11"/>
          </p:nvPr>
        </p:nvSpPr>
        <p:spPr/>
        <p:txBody>
          <a:bodyPr/>
          <a:lstStyle/>
          <a:p>
            <a:pPr>
              <a:defRPr/>
            </a:pPr>
            <a:r>
              <a:rPr lang="en-US" smtClean="0"/>
              <a:t>Doc #: 5-18-0031-00-agen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Architecture Status</a:t>
            </a:r>
          </a:p>
        </p:txBody>
      </p:sp>
      <p:sp>
        <p:nvSpPr>
          <p:cNvPr id="14339" name="Content Placeholder 2"/>
          <p:cNvSpPr>
            <a:spLocks noGrp="1"/>
          </p:cNvSpPr>
          <p:nvPr>
            <p:ph idx="1"/>
          </p:nvPr>
        </p:nvSpPr>
        <p:spPr>
          <a:xfrm>
            <a:off x="422564" y="1298720"/>
            <a:ext cx="8416636" cy="4525963"/>
          </a:xfrm>
        </p:spPr>
        <p:txBody>
          <a:bodyPr/>
          <a:lstStyle/>
          <a:p>
            <a:r>
              <a:rPr lang="en-US" dirty="0" smtClean="0"/>
              <a:t>Proposed </a:t>
            </a:r>
            <a:r>
              <a:rPr lang="en-US" dirty="0" smtClean="0"/>
              <a:t>1900.5 Revision PAR approved by WG</a:t>
            </a:r>
            <a:endParaRPr lang="en-US" dirty="0" smtClean="0"/>
          </a:p>
          <a:p>
            <a:pPr lvl="1"/>
            <a:r>
              <a:rPr lang="en-US" dirty="0" smtClean="0"/>
              <a:t>Should conduct some comment resolution</a:t>
            </a:r>
          </a:p>
          <a:p>
            <a:r>
              <a:rPr lang="en-US" dirty="0" smtClean="0"/>
              <a:t>Motion to adopt changes suggested by comments in EB2018-01?</a:t>
            </a:r>
          </a:p>
          <a:p>
            <a:r>
              <a:rPr lang="en-US" dirty="0" smtClean="0"/>
              <a:t>Otherwise, Chair will bring PAR forward to </a:t>
            </a:r>
            <a:r>
              <a:rPr lang="en-US" dirty="0" err="1" smtClean="0"/>
              <a:t>DySPAN</a:t>
            </a:r>
            <a:r>
              <a:rPr lang="en-US" dirty="0" smtClean="0"/>
              <a:t> for approval and submission</a:t>
            </a:r>
          </a:p>
          <a:p>
            <a:r>
              <a:rPr lang="en-US" dirty="0" smtClean="0"/>
              <a:t>Other architecture discussion or contributions?</a:t>
            </a:r>
            <a:endParaRPr lang="en-US" dirty="0"/>
          </a:p>
        </p:txBody>
      </p:sp>
      <p:sp>
        <p:nvSpPr>
          <p:cNvPr id="4" name="Date Placeholder 3"/>
          <p:cNvSpPr>
            <a:spLocks noGrp="1"/>
          </p:cNvSpPr>
          <p:nvPr>
            <p:ph type="dt" sz="quarter" idx="10"/>
          </p:nvPr>
        </p:nvSpPr>
        <p:spPr/>
        <p:txBody>
          <a:bodyPr/>
          <a:lstStyle/>
          <a:p>
            <a:pPr>
              <a:defRPr/>
            </a:pPr>
            <a:fld id="{B4F4794B-FE8F-465F-8A6A-F63ECAED4525}" type="datetime1">
              <a:rPr lang="en-US" smtClean="0"/>
              <a:t>9/3/2018</a:t>
            </a:fld>
            <a:endParaRPr lang="en-US"/>
          </a:p>
        </p:txBody>
      </p:sp>
      <p:sp>
        <p:nvSpPr>
          <p:cNvPr id="5" name="Footer Placeholder 4"/>
          <p:cNvSpPr>
            <a:spLocks noGrp="1"/>
          </p:cNvSpPr>
          <p:nvPr>
            <p:ph type="ftr" sz="quarter" idx="11"/>
          </p:nvPr>
        </p:nvSpPr>
        <p:spPr/>
        <p:txBody>
          <a:bodyPr/>
          <a:lstStyle/>
          <a:p>
            <a:pPr>
              <a:defRPr/>
            </a:pPr>
            <a:r>
              <a:rPr lang="en-US" smtClean="0"/>
              <a:t>Doc #: 5-18-0031-00-agen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4895525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lang="en-US" altLang="en-US" dirty="0"/>
              <a:t>Electronic Ballot on Architecture </a:t>
            </a:r>
            <a:r>
              <a:rPr lang="en-US" altLang="en-US" dirty="0" smtClean="0"/>
              <a:t>PAR</a:t>
            </a:r>
            <a:br>
              <a:rPr lang="en-US" altLang="en-US" dirty="0" smtClean="0"/>
            </a:br>
            <a:r>
              <a:rPr lang="en-US" altLang="en-US" dirty="0" smtClean="0"/>
              <a:t>EB2018-01</a:t>
            </a:r>
            <a:endParaRPr dirty="0"/>
          </a:p>
        </p:txBody>
      </p:sp>
      <p:sp>
        <p:nvSpPr>
          <p:cNvPr id="14339" name="Content Placeholder 2"/>
          <p:cNvSpPr>
            <a:spLocks noGrp="1"/>
          </p:cNvSpPr>
          <p:nvPr>
            <p:ph idx="1"/>
          </p:nvPr>
        </p:nvSpPr>
        <p:spPr>
          <a:xfrm>
            <a:off x="381000" y="1247178"/>
            <a:ext cx="8229600" cy="4525963"/>
          </a:xfrm>
        </p:spPr>
        <p:txBody>
          <a:bodyPr/>
          <a:lstStyle/>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Motion:  </a:t>
            </a:r>
            <a:r>
              <a:rPr lang="en-US" sz="2000" dirty="0">
                <a:ea typeface="Calibri" panose="020F0502020204030204" pitchFamily="34" charset="0"/>
                <a:cs typeface="Times New Roman" panose="02020603050405020304" pitchFamily="18" charset="0"/>
              </a:rPr>
              <a:t>For the 1900.5 WG Chair to make any editorial changes as required and forward the draft PAR in document 5-18-0027-00 to the </a:t>
            </a:r>
            <a:r>
              <a:rPr lang="en-US" sz="2000" dirty="0" err="1">
                <a:ea typeface="Calibri" panose="020F0502020204030204" pitchFamily="34" charset="0"/>
                <a:cs typeface="Times New Roman" panose="02020603050405020304" pitchFamily="18" charset="0"/>
              </a:rPr>
              <a:t>DySPAN</a:t>
            </a:r>
            <a:r>
              <a:rPr lang="en-US" sz="2000" dirty="0">
                <a:ea typeface="Calibri" panose="020F0502020204030204" pitchFamily="34" charset="0"/>
                <a:cs typeface="Times New Roman" panose="02020603050405020304" pitchFamily="18" charset="0"/>
              </a:rPr>
              <a:t>-SC Sponsor for approval to submit the PAR for consideration by IEEE SASB.</a:t>
            </a:r>
          </a:p>
          <a:p>
            <a:pPr marL="0" marR="0" indent="0">
              <a:spcBef>
                <a:spcPts val="0"/>
              </a:spcBef>
              <a:spcAft>
                <a:spcPts val="0"/>
              </a:spcAft>
              <a:buNone/>
            </a:pPr>
            <a:r>
              <a:rPr lang="en-US" sz="2000" dirty="0">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Mover:  </a:t>
            </a:r>
            <a:r>
              <a:rPr lang="en-US" sz="2000" dirty="0">
                <a:ea typeface="Calibri" panose="020F0502020204030204" pitchFamily="34" charset="0"/>
                <a:cs typeface="Times New Roman" panose="02020603050405020304" pitchFamily="18" charset="0"/>
              </a:rPr>
              <a:t>Lynn Grande</a:t>
            </a:r>
          </a:p>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Second: </a:t>
            </a:r>
            <a:r>
              <a:rPr lang="en-US" sz="2000" dirty="0" smtClean="0">
                <a:ea typeface="Calibri" panose="020F0502020204030204" pitchFamily="34" charset="0"/>
                <a:cs typeface="Times New Roman" panose="02020603050405020304" pitchFamily="18" charset="0"/>
              </a:rPr>
              <a:t>Darcy </a:t>
            </a:r>
            <a:r>
              <a:rPr lang="en-US" sz="2000" dirty="0">
                <a:ea typeface="Calibri" panose="020F0502020204030204" pitchFamily="34" charset="0"/>
                <a:cs typeface="Times New Roman" panose="02020603050405020304" pitchFamily="18" charset="0"/>
              </a:rPr>
              <a:t>Swain Walsh</a:t>
            </a:r>
          </a:p>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Vote:  </a:t>
            </a:r>
            <a:r>
              <a:rPr lang="en-US" sz="2000" dirty="0">
                <a:ea typeface="Calibri" panose="020F0502020204030204" pitchFamily="34" charset="0"/>
                <a:cs typeface="Times New Roman" panose="02020603050405020304" pitchFamily="18" charset="0"/>
              </a:rPr>
              <a:t>Approve:  11   Disapprove:  1   Abstain  1  DNV:  </a:t>
            </a:r>
            <a:r>
              <a:rPr lang="en-US" sz="2000" dirty="0" smtClean="0">
                <a:ea typeface="Calibri" panose="020F0502020204030204" pitchFamily="34" charset="0"/>
                <a:cs typeface="Times New Roman" panose="02020603050405020304" pitchFamily="18" charset="0"/>
              </a:rPr>
              <a:t>3</a:t>
            </a:r>
          </a:p>
          <a:p>
            <a:pPr marL="0" marR="0" indent="0">
              <a:spcBef>
                <a:spcPts val="0"/>
              </a:spcBef>
              <a:spcAft>
                <a:spcPts val="0"/>
              </a:spcAft>
              <a:buNone/>
            </a:pPr>
            <a:r>
              <a:rPr lang="en-US" sz="2000" b="1" dirty="0" smtClean="0">
                <a:ea typeface="Calibri" panose="020F0502020204030204" pitchFamily="34" charset="0"/>
                <a:cs typeface="Times New Roman" panose="02020603050405020304" pitchFamily="18" charset="0"/>
              </a:rPr>
              <a:t>MOTION PASSES…</a:t>
            </a:r>
          </a:p>
          <a:p>
            <a:pPr marL="0" marR="0" indent="0">
              <a:spcBef>
                <a:spcPts val="0"/>
              </a:spcBef>
              <a:spcAft>
                <a:spcPts val="0"/>
              </a:spcAft>
              <a:buNone/>
            </a:pPr>
            <a:endParaRPr lang="en-US" sz="2000" dirty="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Comments:  </a:t>
            </a:r>
            <a:r>
              <a:rPr lang="en-US" sz="2000" b="1" dirty="0" smtClean="0">
                <a:ea typeface="Calibri" panose="020F0502020204030204" pitchFamily="34" charset="0"/>
                <a:cs typeface="Times New Roman" panose="02020603050405020304" pitchFamily="18" charset="0"/>
              </a:rPr>
              <a:t>“</a:t>
            </a:r>
            <a:r>
              <a:rPr lang="en-US" sz="2000" dirty="0" smtClean="0">
                <a:ea typeface="Calibri" panose="020F0502020204030204" pitchFamily="34" charset="0"/>
                <a:cs typeface="Times New Roman" panose="02020603050405020304" pitchFamily="18" charset="0"/>
              </a:rPr>
              <a:t>Unfortunately </a:t>
            </a:r>
            <a:r>
              <a:rPr lang="en-US" sz="2000" dirty="0">
                <a:ea typeface="Calibri" panose="020F0502020204030204" pitchFamily="34" charset="0"/>
                <a:cs typeface="Times New Roman" panose="02020603050405020304" pitchFamily="18" charset="0"/>
              </a:rPr>
              <a:t>I have to vote disapprove because given the PAR wording focuses on the antiquated concepts of cognitive radio, software defined radio, and dynamic spectrum allocation as the singular objective. I believe that the wording should replace cognitive radio with cognitive wireless networks, software defined radio with self-configuring wireless networks and call out dynamic spectrum allocation as a required but not singularly sufficient enabling technology for cognitive wireless networks</a:t>
            </a:r>
            <a:r>
              <a:rPr lang="en-US" sz="2000" dirty="0" smtClean="0">
                <a:ea typeface="Calibri" panose="020F0502020204030204" pitchFamily="34" charset="0"/>
                <a:cs typeface="Times New Roman" panose="02020603050405020304" pitchFamily="18" charset="0"/>
              </a:rPr>
              <a:t>.”</a:t>
            </a:r>
            <a:endParaRPr lang="en-US" sz="2000" dirty="0">
              <a:ea typeface="Calibri" panose="020F0502020204030204" pitchFamily="34" charset="0"/>
              <a:cs typeface="Times New Roman" panose="02020603050405020304" pitchFamily="18" charset="0"/>
            </a:endParaRPr>
          </a:p>
        </p:txBody>
      </p:sp>
      <p:sp>
        <p:nvSpPr>
          <p:cNvPr id="4" name="Date Placeholder 3"/>
          <p:cNvSpPr>
            <a:spLocks noGrp="1"/>
          </p:cNvSpPr>
          <p:nvPr>
            <p:ph type="dt" sz="quarter" idx="10"/>
          </p:nvPr>
        </p:nvSpPr>
        <p:spPr/>
        <p:txBody>
          <a:bodyPr/>
          <a:lstStyle/>
          <a:p>
            <a:pPr>
              <a:defRPr/>
            </a:pPr>
            <a:fld id="{B4F4794B-FE8F-465F-8A6A-F63ECAED4525}" type="datetime1">
              <a:rPr lang="en-US" smtClean="0"/>
              <a:t>9/3/2018</a:t>
            </a:fld>
            <a:endParaRPr lang="en-US"/>
          </a:p>
        </p:txBody>
      </p:sp>
      <p:sp>
        <p:nvSpPr>
          <p:cNvPr id="5" name="Footer Placeholder 4"/>
          <p:cNvSpPr>
            <a:spLocks noGrp="1"/>
          </p:cNvSpPr>
          <p:nvPr>
            <p:ph type="ftr" sz="quarter" idx="11"/>
          </p:nvPr>
        </p:nvSpPr>
        <p:spPr/>
        <p:txBody>
          <a:bodyPr/>
          <a:lstStyle/>
          <a:p>
            <a:pPr>
              <a:defRPr/>
            </a:pPr>
            <a:r>
              <a:rPr lang="en-US" smtClean="0"/>
              <a:t>Doc #: 5-18-0031-00-agen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1836893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48235" y="1219200"/>
            <a:ext cx="8229600" cy="4525963"/>
          </a:xfrm>
        </p:spPr>
        <p:txBody>
          <a:bodyPr/>
          <a:lstStyle/>
          <a:p>
            <a:r>
              <a:rPr sz="2400" dirty="0"/>
              <a:t>Leadership meetings</a:t>
            </a:r>
          </a:p>
          <a:p>
            <a:pPr lvl="1"/>
            <a:r>
              <a:rPr lang="en-US" sz="2000" dirty="0" smtClean="0"/>
              <a:t>Last meeting in July (Skipped August meeting)</a:t>
            </a:r>
            <a:endParaRPr lang="en-US" sz="2000" dirty="0"/>
          </a:p>
          <a:p>
            <a:pPr lvl="1"/>
            <a:r>
              <a:rPr lang="en-US" sz="2000" dirty="0"/>
              <a:t>WG P&amp;P and </a:t>
            </a:r>
            <a:r>
              <a:rPr lang="en-US" sz="2000" dirty="0" err="1"/>
              <a:t>DySPAN</a:t>
            </a:r>
            <a:r>
              <a:rPr lang="en-US" sz="2000" dirty="0"/>
              <a:t>-SC P&amp;P updates </a:t>
            </a:r>
            <a:r>
              <a:rPr lang="en-US" sz="2000" dirty="0" smtClean="0"/>
              <a:t>pending</a:t>
            </a:r>
          </a:p>
          <a:p>
            <a:pPr lvl="1"/>
            <a:r>
              <a:rPr lang="en-US" sz="2000" dirty="0" smtClean="0"/>
              <a:t>Working on Get </a:t>
            </a:r>
            <a:r>
              <a:rPr lang="en-US" sz="2000" dirty="0" err="1" smtClean="0"/>
              <a:t>DySPAN</a:t>
            </a:r>
            <a:r>
              <a:rPr lang="en-US" sz="2000" dirty="0" smtClean="0"/>
              <a:t>-SC program</a:t>
            </a:r>
          </a:p>
          <a:p>
            <a:pPr lvl="1"/>
            <a:r>
              <a:rPr lang="en-US" sz="2000" dirty="0" smtClean="0"/>
              <a:t>Bringing back 1900.2  (our most popular standard!)</a:t>
            </a:r>
          </a:p>
          <a:p>
            <a:r>
              <a:rPr lang="en-US" sz="2400" dirty="0" smtClean="0"/>
              <a:t>Architecture </a:t>
            </a:r>
            <a:r>
              <a:rPr lang="en-US" sz="2400" dirty="0"/>
              <a:t>/ API Study Group</a:t>
            </a:r>
          </a:p>
          <a:p>
            <a:pPr lvl="1"/>
            <a:r>
              <a:rPr lang="en-US" sz="2000" dirty="0" smtClean="0"/>
              <a:t>Update?</a:t>
            </a:r>
            <a:endParaRPr lang="en-US" sz="2000" dirty="0"/>
          </a:p>
          <a:p>
            <a:r>
              <a:rPr lang="en-US" sz="2400" dirty="0"/>
              <a:t>Machine Learning Study Group</a:t>
            </a:r>
          </a:p>
          <a:p>
            <a:pPr lvl="1"/>
            <a:r>
              <a:rPr lang="en-US" sz="2000" dirty="0" smtClean="0"/>
              <a:t>Update?</a:t>
            </a:r>
            <a:endParaRPr lang="en-US" sz="2000" dirty="0"/>
          </a:p>
          <a:p>
            <a:endParaRPr lang="en-US" sz="2800" dirty="0"/>
          </a:p>
          <a:p>
            <a:pPr lvl="1"/>
            <a:endParaRPr lang="en-US" sz="1800" dirty="0"/>
          </a:p>
          <a:p>
            <a:endParaRPr lang="en-US" sz="2800" dirty="0"/>
          </a:p>
          <a:p>
            <a:pPr lvl="1"/>
            <a:endParaRPr lang="en-US" sz="2400" dirty="0"/>
          </a:p>
        </p:txBody>
      </p:sp>
      <p:sp>
        <p:nvSpPr>
          <p:cNvPr id="4" name="Date Placeholder 3"/>
          <p:cNvSpPr>
            <a:spLocks noGrp="1"/>
          </p:cNvSpPr>
          <p:nvPr>
            <p:ph type="dt" sz="quarter" idx="10"/>
          </p:nvPr>
        </p:nvSpPr>
        <p:spPr/>
        <p:txBody>
          <a:bodyPr/>
          <a:lstStyle/>
          <a:p>
            <a:pPr>
              <a:defRPr/>
            </a:pPr>
            <a:fld id="{0C382527-68E2-464D-8315-E7ABBBF9ADF1}" type="datetime1">
              <a:rPr lang="en-US" smtClean="0"/>
              <a:t>9/3/2018</a:t>
            </a:fld>
            <a:endParaRPr lang="en-US"/>
          </a:p>
        </p:txBody>
      </p:sp>
      <p:sp>
        <p:nvSpPr>
          <p:cNvPr id="5" name="Footer Placeholder 4"/>
          <p:cNvSpPr>
            <a:spLocks noGrp="1"/>
          </p:cNvSpPr>
          <p:nvPr>
            <p:ph type="ftr" sz="quarter" idx="11"/>
          </p:nvPr>
        </p:nvSpPr>
        <p:spPr/>
        <p:txBody>
          <a:bodyPr/>
          <a:lstStyle/>
          <a:p>
            <a:pPr>
              <a:defRPr/>
            </a:pPr>
            <a:r>
              <a:rPr lang="en-US" smtClean="0"/>
              <a:t>Doc #: 5-18-0031-00-agen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457200" y="1447800"/>
            <a:ext cx="7924800" cy="4525963"/>
          </a:xfrm>
        </p:spPr>
        <p:txBody>
          <a:bodyPr/>
          <a:lstStyle/>
          <a:p>
            <a:r>
              <a:rPr lang="en-US" sz="2000" dirty="0" smtClean="0"/>
              <a:t>NEWS FLASH:  </a:t>
            </a:r>
            <a:r>
              <a:rPr lang="en-US" sz="2000" dirty="0"/>
              <a:t>F</a:t>
            </a:r>
            <a:r>
              <a:rPr lang="en-US" sz="2000" dirty="0" smtClean="0"/>
              <a:t>ree download of 1900.5.2 standard for WG Members (at time of 1900.5.2 approval)</a:t>
            </a:r>
          </a:p>
          <a:p>
            <a:r>
              <a:rPr lang="en-US" sz="2000" dirty="0" smtClean="0"/>
              <a:t>Working on “Get </a:t>
            </a:r>
            <a:r>
              <a:rPr lang="en-US" sz="2000" dirty="0" err="1" smtClean="0"/>
              <a:t>DySPAN</a:t>
            </a:r>
            <a:r>
              <a:rPr lang="en-US" sz="2000" dirty="0" smtClean="0"/>
              <a:t>-SC” Program</a:t>
            </a:r>
          </a:p>
          <a:p>
            <a:r>
              <a:rPr lang="en-US" sz="2000" dirty="0"/>
              <a:t>Chair STILL needs to update website</a:t>
            </a:r>
          </a:p>
          <a:p>
            <a:r>
              <a:rPr lang="en-US" sz="2000" dirty="0" smtClean="0"/>
              <a:t>NSC </a:t>
            </a:r>
            <a:r>
              <a:rPr lang="en-US" sz="2000" dirty="0"/>
              <a:t>– Status</a:t>
            </a:r>
          </a:p>
          <a:p>
            <a:pPr lvl="1"/>
            <a:r>
              <a:rPr lang="en-US" sz="1800" dirty="0"/>
              <a:t>Working towards release of project list</a:t>
            </a:r>
          </a:p>
          <a:p>
            <a:r>
              <a:rPr lang="en-US" sz="2000" dirty="0"/>
              <a:t>Standards paper in process</a:t>
            </a:r>
          </a:p>
          <a:p>
            <a:pPr lvl="1"/>
            <a:r>
              <a:rPr lang="en-US" sz="1800" dirty="0"/>
              <a:t>Communications Magazine</a:t>
            </a:r>
          </a:p>
          <a:p>
            <a:pPr lvl="2"/>
            <a:r>
              <a:rPr lang="en-US" sz="1600" dirty="0"/>
              <a:t>1900.5.1 tutorial in works</a:t>
            </a:r>
          </a:p>
          <a:p>
            <a:pPr lvl="2"/>
            <a:r>
              <a:rPr lang="en-US" sz="1600" dirty="0"/>
              <a:t>1900.5.2 paper accepted (Publication date September?)</a:t>
            </a:r>
          </a:p>
          <a:p>
            <a:pPr lvl="1"/>
            <a:r>
              <a:rPr lang="en-US" sz="1800" dirty="0"/>
              <a:t>Paper on 1900.5.2 over VITA 49 Accepted (Publication date?)</a:t>
            </a:r>
          </a:p>
          <a:p>
            <a:r>
              <a:rPr lang="en-US" sz="2000" dirty="0" smtClean="0"/>
              <a:t>General set of </a:t>
            </a:r>
            <a:r>
              <a:rPr lang="en-US" sz="2000" dirty="0" err="1" smtClean="0"/>
              <a:t>DySPAN</a:t>
            </a:r>
            <a:r>
              <a:rPr lang="en-US" sz="2000" dirty="0" smtClean="0"/>
              <a:t>-SC papers for Pub</a:t>
            </a:r>
          </a:p>
          <a:p>
            <a:pPr lvl="1"/>
            <a:r>
              <a:rPr lang="en-US" sz="1800" dirty="0" smtClean="0"/>
              <a:t>Issue in communications standards magazine </a:t>
            </a:r>
          </a:p>
          <a:p>
            <a:pPr lvl="2"/>
            <a:r>
              <a:rPr lang="en-US" sz="1600" dirty="0" smtClean="0"/>
              <a:t>Spectrum related standards</a:t>
            </a:r>
          </a:p>
        </p:txBody>
      </p:sp>
      <p:sp>
        <p:nvSpPr>
          <p:cNvPr id="4" name="Date Placeholder 3"/>
          <p:cNvSpPr>
            <a:spLocks noGrp="1"/>
          </p:cNvSpPr>
          <p:nvPr>
            <p:ph type="dt" sz="quarter" idx="10"/>
          </p:nvPr>
        </p:nvSpPr>
        <p:spPr/>
        <p:txBody>
          <a:bodyPr/>
          <a:lstStyle/>
          <a:p>
            <a:pPr>
              <a:defRPr/>
            </a:pPr>
            <a:fld id="{E43C924A-4991-45C4-8620-557AEC9A19CD}" type="datetime1">
              <a:rPr lang="en-US" smtClean="0"/>
              <a:t>9/3/2018</a:t>
            </a:fld>
            <a:endParaRPr lang="en-US"/>
          </a:p>
        </p:txBody>
      </p:sp>
      <p:sp>
        <p:nvSpPr>
          <p:cNvPr id="5" name="Footer Placeholder 4"/>
          <p:cNvSpPr>
            <a:spLocks noGrp="1"/>
          </p:cNvSpPr>
          <p:nvPr>
            <p:ph type="ftr" sz="quarter" idx="11"/>
          </p:nvPr>
        </p:nvSpPr>
        <p:spPr/>
        <p:txBody>
          <a:bodyPr/>
          <a:lstStyle/>
          <a:p>
            <a:pPr>
              <a:defRPr/>
            </a:pPr>
            <a:r>
              <a:rPr lang="en-US" smtClean="0"/>
              <a:t>Doc #: 5-18-0031-00-agen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Monthly WG Meeting</a:t>
            </a:r>
            <a:br>
              <a:rPr dirty="0"/>
            </a:br>
            <a:r>
              <a:rPr dirty="0"/>
              <a:t>Electronic Meeting Details</a:t>
            </a:r>
          </a:p>
        </p:txBody>
      </p:sp>
      <p:sp>
        <p:nvSpPr>
          <p:cNvPr id="2" name="Date Placeholder 1"/>
          <p:cNvSpPr>
            <a:spLocks noGrp="1"/>
          </p:cNvSpPr>
          <p:nvPr>
            <p:ph type="dt" sz="quarter" idx="10"/>
          </p:nvPr>
        </p:nvSpPr>
        <p:spPr/>
        <p:txBody>
          <a:bodyPr/>
          <a:lstStyle/>
          <a:p>
            <a:pPr>
              <a:defRPr/>
            </a:pPr>
            <a:fld id="{944FA80A-58EA-47BE-8117-77078BB3866E}" type="datetime1">
              <a:rPr lang="en-US" smtClean="0"/>
              <a:t>9/3/2018</a:t>
            </a:fld>
            <a:endParaRPr lang="en-US"/>
          </a:p>
        </p:txBody>
      </p:sp>
      <p:sp>
        <p:nvSpPr>
          <p:cNvPr id="3" name="Footer Placeholder 2"/>
          <p:cNvSpPr>
            <a:spLocks noGrp="1"/>
          </p:cNvSpPr>
          <p:nvPr>
            <p:ph type="ftr" sz="quarter" idx="11"/>
          </p:nvPr>
        </p:nvSpPr>
        <p:spPr/>
        <p:txBody>
          <a:bodyPr/>
          <a:lstStyle/>
          <a:p>
            <a:pPr>
              <a:defRPr/>
            </a:pPr>
            <a:r>
              <a:rPr lang="en-US" smtClean="0"/>
              <a:t>Doc #: 5-18-0031-00-agen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533400" y="1434526"/>
            <a:ext cx="7924800" cy="4801314"/>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WebEx:</a:t>
            </a:r>
          </a:p>
          <a:p>
            <a:pPr marL="0" marR="0">
              <a:spcBef>
                <a:spcPts val="0"/>
              </a:spcBef>
              <a:spcAft>
                <a:spcPts val="0"/>
              </a:spcAft>
            </a:pPr>
            <a:r>
              <a:rPr lang="en-US" u="sng" dirty="0">
                <a:hlinkClick r:id="rId3"/>
              </a:rPr>
              <a:t>Join WebEx meeting</a:t>
            </a:r>
            <a:r>
              <a:rPr lang="en-US" dirty="0"/>
              <a:t>   </a:t>
            </a:r>
            <a:br>
              <a:rPr lang="en-US" dirty="0"/>
            </a:br>
            <a:r>
              <a:rPr lang="en-US" dirty="0" err="1"/>
              <a:t>Meeting</a:t>
            </a:r>
            <a:r>
              <a:rPr lang="en-US" dirty="0"/>
              <a:t> number (access code): 909 315 836 </a:t>
            </a:r>
            <a:br>
              <a:rPr lang="en-US" dirty="0"/>
            </a:br>
            <a:r>
              <a:rPr lang="en-US" dirty="0"/>
              <a:t>Meeting password: </a:t>
            </a:r>
            <a:r>
              <a:rPr lang="en-US" dirty="0" err="1"/>
              <a:t>pPGdAhiZ</a:t>
            </a:r>
            <a:r>
              <a:rPr lang="en-US" dirty="0"/>
              <a:t>  </a:t>
            </a:r>
            <a:br>
              <a:rPr lang="en-US" dirty="0"/>
            </a:br>
            <a:r>
              <a:rPr lang="en-US" dirty="0"/>
              <a:t>  </a:t>
            </a:r>
            <a:br>
              <a:rPr lang="en-US" dirty="0"/>
            </a:br>
            <a:r>
              <a:rPr lang="en-US" dirty="0"/>
              <a:t/>
            </a:r>
            <a:br>
              <a:rPr lang="en-US" dirty="0"/>
            </a:br>
            <a:r>
              <a:rPr lang="en-US" dirty="0"/>
              <a:t>Join from a video system or application</a:t>
            </a:r>
            <a:br>
              <a:rPr lang="en-US" dirty="0"/>
            </a:br>
            <a:r>
              <a:rPr lang="en-US" dirty="0"/>
              <a:t>Dial </a:t>
            </a:r>
            <a:r>
              <a:rPr lang="en-US" u="sng" dirty="0">
                <a:hlinkClick r:id="rId4"/>
              </a:rPr>
              <a:t>909315836@baefed.webex.com</a:t>
            </a:r>
            <a:r>
              <a:rPr lang="en-US" dirty="0"/>
              <a:t>  </a:t>
            </a:r>
            <a:br>
              <a:rPr lang="en-US" dirty="0"/>
            </a:br>
            <a:r>
              <a:rPr lang="en-US" dirty="0"/>
              <a:t>  </a:t>
            </a:r>
            <a:br>
              <a:rPr lang="en-US" dirty="0"/>
            </a:br>
            <a:r>
              <a:rPr lang="en-US" dirty="0"/>
              <a:t>Join by phone  </a:t>
            </a:r>
            <a:br>
              <a:rPr lang="en-US" dirty="0"/>
            </a:br>
            <a:r>
              <a:rPr lang="en-US" b="1" dirty="0"/>
              <a:t>1-844-800-2712</a:t>
            </a:r>
            <a:r>
              <a:rPr lang="en-US" dirty="0"/>
              <a:t> Call-in toll-free number (US/Canada)  </a:t>
            </a:r>
            <a:br>
              <a:rPr lang="en-US" dirty="0"/>
            </a:br>
            <a:r>
              <a:rPr lang="en-US" b="1" dirty="0"/>
              <a:t>1-669-234-1181</a:t>
            </a:r>
            <a:r>
              <a:rPr lang="en-US" dirty="0"/>
              <a:t> Call-in toll number (US/Canada)  </a:t>
            </a:r>
            <a:br>
              <a:rPr lang="en-US" dirty="0"/>
            </a:br>
            <a:r>
              <a:rPr lang="en-US" u="sng" dirty="0">
                <a:hlinkClick r:id="rId5"/>
              </a:rPr>
              <a:t>Global call-in numbers</a:t>
            </a:r>
            <a:r>
              <a:rPr lang="en-US" dirty="0"/>
              <a:t>  |  </a:t>
            </a:r>
            <a:r>
              <a:rPr lang="en-US" u="sng" dirty="0">
                <a:hlinkClick r:id="rId6"/>
              </a:rPr>
              <a:t>Toll-free calling restrictions</a:t>
            </a:r>
            <a:r>
              <a:rPr lang="en-US" dirty="0"/>
              <a:t>   </a:t>
            </a:r>
            <a:br>
              <a:rPr lang="en-US" dirty="0"/>
            </a:br>
            <a:r>
              <a:rPr lang="en-US" dirty="0"/>
              <a:t>  </a:t>
            </a:r>
            <a:br>
              <a:rPr lang="en-US" dirty="0"/>
            </a:br>
            <a:r>
              <a:rPr lang="en-US" u="sng" dirty="0">
                <a:hlinkClick r:id="rId7"/>
              </a:rPr>
              <a:t>Can't join the meeting?</a:t>
            </a:r>
            <a:r>
              <a:rPr lang="en-US" dirty="0"/>
              <a:t> </a:t>
            </a:r>
            <a:br>
              <a:rPr lang="en-US" dirty="0"/>
            </a:br>
            <a:endParaRPr lang="en-US" dirty="0">
              <a:ea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xmlns="" id="{FDDD04C9-9911-4851-8BFD-5E105A025686}"/>
              </a:ext>
            </a:extLst>
          </p:cNvPr>
          <p:cNvSpPr txBox="1"/>
          <p:nvPr/>
        </p:nvSpPr>
        <p:spPr>
          <a:xfrm>
            <a:off x="5867400" y="2209800"/>
            <a:ext cx="1524000" cy="584775"/>
          </a:xfrm>
          <a:prstGeom prst="rect">
            <a:avLst/>
          </a:prstGeom>
          <a:noFill/>
        </p:spPr>
        <p:txBody>
          <a:bodyPr wrap="square" rtlCol="0">
            <a:spAutoFit/>
          </a:bodyPr>
          <a:lstStyle/>
          <a:p>
            <a:r>
              <a:rPr lang="en-US" sz="3200" b="1" i="1" dirty="0" smtClean="0">
                <a:solidFill>
                  <a:srgbClr val="FF0000"/>
                </a:solidFill>
              </a:rPr>
              <a:t>NEW!!!</a:t>
            </a:r>
            <a:endParaRPr lang="en-US" sz="3200" b="1" i="1" dirty="0">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Ad Hoc?</a:t>
            </a:r>
          </a:p>
        </p:txBody>
      </p:sp>
      <p:sp>
        <p:nvSpPr>
          <p:cNvPr id="17411" name="Content Placeholder 2"/>
          <p:cNvSpPr>
            <a:spLocks noGrp="1"/>
          </p:cNvSpPr>
          <p:nvPr>
            <p:ph idx="1"/>
          </p:nvPr>
        </p:nvSpPr>
        <p:spPr>
          <a:xfrm>
            <a:off x="304800" y="1219200"/>
            <a:ext cx="8229600" cy="4525963"/>
          </a:xfrm>
        </p:spPr>
        <p:txBody>
          <a:bodyPr/>
          <a:lstStyle/>
          <a:p>
            <a:r>
              <a:rPr lang="en-US" dirty="0"/>
              <a:t>Review of </a:t>
            </a:r>
            <a:r>
              <a:rPr lang="en-US" dirty="0" smtClean="0"/>
              <a:t>1900.5.1?</a:t>
            </a:r>
          </a:p>
          <a:p>
            <a:endParaRPr lang="en-US" dirty="0"/>
          </a:p>
        </p:txBody>
      </p:sp>
      <p:sp>
        <p:nvSpPr>
          <p:cNvPr id="4" name="Date Placeholder 3"/>
          <p:cNvSpPr>
            <a:spLocks noGrp="1"/>
          </p:cNvSpPr>
          <p:nvPr>
            <p:ph type="dt" sz="quarter" idx="10"/>
          </p:nvPr>
        </p:nvSpPr>
        <p:spPr/>
        <p:txBody>
          <a:bodyPr/>
          <a:lstStyle/>
          <a:p>
            <a:pPr>
              <a:defRPr/>
            </a:pPr>
            <a:fld id="{216FD6A7-0714-4EB0-A203-1566FACDEE80}" type="datetime1">
              <a:rPr lang="en-US" smtClean="0"/>
              <a:t>9/3/2018</a:t>
            </a:fld>
            <a:endParaRPr lang="en-US"/>
          </a:p>
        </p:txBody>
      </p:sp>
      <p:sp>
        <p:nvSpPr>
          <p:cNvPr id="5" name="Footer Placeholder 4"/>
          <p:cNvSpPr>
            <a:spLocks noGrp="1"/>
          </p:cNvSpPr>
          <p:nvPr>
            <p:ph type="ftr" sz="quarter" idx="11"/>
          </p:nvPr>
        </p:nvSpPr>
        <p:spPr/>
        <p:txBody>
          <a:bodyPr/>
          <a:lstStyle/>
          <a:p>
            <a:pPr>
              <a:defRPr/>
            </a:pPr>
            <a:r>
              <a:rPr lang="en-US" smtClean="0"/>
              <a:t>Doc #: 5-18-0031-00-agen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20</a:t>
            </a:fld>
            <a:endParaRPr lang="en-US"/>
          </a:p>
        </p:txBody>
      </p:sp>
    </p:spTree>
    <p:extLst>
      <p:ext uri="{BB962C8B-B14F-4D97-AF65-F5344CB8AC3E}">
        <p14:creationId xmlns:p14="http://schemas.microsoft.com/office/powerpoint/2010/main" val="23947369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Meetings</a:t>
            </a:r>
          </a:p>
        </p:txBody>
      </p:sp>
      <p:sp>
        <p:nvSpPr>
          <p:cNvPr id="17411" name="Content Placeholder 2"/>
          <p:cNvSpPr>
            <a:spLocks noGrp="1"/>
          </p:cNvSpPr>
          <p:nvPr>
            <p:ph idx="1"/>
          </p:nvPr>
        </p:nvSpPr>
        <p:spPr>
          <a:xfrm>
            <a:off x="304800" y="1371600"/>
            <a:ext cx="8382000" cy="4525963"/>
          </a:xfrm>
        </p:spPr>
        <p:txBody>
          <a:bodyPr/>
          <a:lstStyle/>
          <a:p>
            <a:r>
              <a:rPr lang="en-US" dirty="0"/>
              <a:t>Next WG meeting </a:t>
            </a:r>
            <a:r>
              <a:rPr lang="en-US" dirty="0" smtClean="0"/>
              <a:t>2:30 PM EDT (UTC-4) on </a:t>
            </a:r>
            <a:r>
              <a:rPr lang="en-US" dirty="0"/>
              <a:t>Tuesday </a:t>
            </a:r>
            <a:r>
              <a:rPr lang="en-US" dirty="0" smtClean="0"/>
              <a:t>02 October 2018</a:t>
            </a:r>
            <a:endParaRPr lang="en-US" dirty="0"/>
          </a:p>
          <a:p>
            <a:r>
              <a:rPr lang="en-US" dirty="0"/>
              <a:t>Face to Face for November?  (1900.5 only)</a:t>
            </a:r>
          </a:p>
          <a:p>
            <a:pPr lvl="1"/>
            <a:r>
              <a:rPr lang="en-US" dirty="0"/>
              <a:t>DC area or Bedford MA?</a:t>
            </a:r>
          </a:p>
          <a:p>
            <a:r>
              <a:rPr lang="en-US" dirty="0"/>
              <a:t>Face to Face in March for </a:t>
            </a:r>
            <a:r>
              <a:rPr lang="en-US" dirty="0" err="1"/>
              <a:t>DySPAN</a:t>
            </a:r>
            <a:r>
              <a:rPr lang="en-US" dirty="0"/>
              <a:t>-SC</a:t>
            </a:r>
          </a:p>
          <a:p>
            <a:pPr lvl="1"/>
            <a:r>
              <a:rPr lang="en-US" dirty="0"/>
              <a:t>FL , Cape Canaveral</a:t>
            </a:r>
          </a:p>
          <a:p>
            <a:endParaRPr lang="en-US" dirty="0"/>
          </a:p>
        </p:txBody>
      </p:sp>
      <p:sp>
        <p:nvSpPr>
          <p:cNvPr id="4" name="Date Placeholder 3"/>
          <p:cNvSpPr>
            <a:spLocks noGrp="1"/>
          </p:cNvSpPr>
          <p:nvPr>
            <p:ph type="dt" sz="quarter" idx="10"/>
          </p:nvPr>
        </p:nvSpPr>
        <p:spPr/>
        <p:txBody>
          <a:bodyPr/>
          <a:lstStyle/>
          <a:p>
            <a:pPr>
              <a:defRPr/>
            </a:pPr>
            <a:fld id="{8BF94190-B40A-45C0-BA7C-2D95EAE12484}" type="datetime1">
              <a:rPr lang="en-US" smtClean="0"/>
              <a:t>9/3/2018</a:t>
            </a:fld>
            <a:endParaRPr lang="en-US"/>
          </a:p>
        </p:txBody>
      </p:sp>
      <p:sp>
        <p:nvSpPr>
          <p:cNvPr id="5" name="Footer Placeholder 4"/>
          <p:cNvSpPr>
            <a:spLocks noGrp="1"/>
          </p:cNvSpPr>
          <p:nvPr>
            <p:ph type="ftr" sz="quarter" idx="11"/>
          </p:nvPr>
        </p:nvSpPr>
        <p:spPr/>
        <p:txBody>
          <a:bodyPr/>
          <a:lstStyle/>
          <a:p>
            <a:pPr>
              <a:defRPr/>
            </a:pPr>
            <a:r>
              <a:rPr lang="en-US" smtClean="0"/>
              <a:t>Doc #: 5-18-0031-00-agen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2652567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a:t>7/3/18 @2:30 PM US EDT (UTC-4)</a:t>
            </a:r>
            <a:br>
              <a:rPr lang="en-US" dirty="0"/>
            </a:br>
            <a:endParaRPr lang="en-US" dirty="0"/>
          </a:p>
        </p:txBody>
      </p:sp>
      <p:sp>
        <p:nvSpPr>
          <p:cNvPr id="4" name="Date Placeholder 3"/>
          <p:cNvSpPr>
            <a:spLocks noGrp="1"/>
          </p:cNvSpPr>
          <p:nvPr>
            <p:ph type="dt" sz="half" idx="10"/>
          </p:nvPr>
        </p:nvSpPr>
        <p:spPr/>
        <p:txBody>
          <a:bodyPr/>
          <a:lstStyle/>
          <a:p>
            <a:pPr>
              <a:defRPr/>
            </a:pPr>
            <a:fld id="{85157F84-EC81-4540-AEE5-768D58E43D90}" type="datetime1">
              <a:rPr lang="en-US" smtClean="0"/>
              <a:t>9/3/2018</a:t>
            </a:fld>
            <a:endParaRPr lang="en-US"/>
          </a:p>
        </p:txBody>
      </p:sp>
      <p:sp>
        <p:nvSpPr>
          <p:cNvPr id="5" name="Footer Placeholder 4"/>
          <p:cNvSpPr>
            <a:spLocks noGrp="1"/>
          </p:cNvSpPr>
          <p:nvPr>
            <p:ph type="ftr" sz="quarter" idx="11"/>
          </p:nvPr>
        </p:nvSpPr>
        <p:spPr/>
        <p:txBody>
          <a:bodyPr/>
          <a:lstStyle/>
          <a:p>
            <a:pPr>
              <a:defRPr/>
            </a:pPr>
            <a:r>
              <a:rPr lang="en-US" smtClean="0"/>
              <a:t>Doc #: 5-18-0031-00-agen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22</a:t>
            </a:fld>
            <a:endParaRPr lang="en-US"/>
          </a:p>
        </p:txBody>
      </p:sp>
      <p:sp>
        <p:nvSpPr>
          <p:cNvPr id="7" name="Rectangle 6"/>
          <p:cNvSpPr/>
          <p:nvPr/>
        </p:nvSpPr>
        <p:spPr>
          <a:xfrm>
            <a:off x="864291" y="2133600"/>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rPr dirty="0"/>
              <a:t>IEEE </a:t>
            </a:r>
            <a:r>
              <a:rPr dirty="0" err="1"/>
              <a:t>DySPAN</a:t>
            </a:r>
            <a:r>
              <a:rPr dirty="0"/>
              <a:t>-SC rules</a:t>
            </a:r>
          </a:p>
          <a:p>
            <a:pPr lvl="1"/>
            <a:r>
              <a:rPr dirty="0">
                <a:hlinkClick r:id="rId2"/>
              </a:rPr>
              <a:t>http://standards.ieee.org/about/sasb/audcom/pnp/DySPAN_SC.pdf</a:t>
            </a:r>
            <a:endParaRPr dirty="0"/>
          </a:p>
          <a:p>
            <a:r>
              <a:rPr dirty="0"/>
              <a:t>IEEE 1900.5 WG rules</a:t>
            </a:r>
          </a:p>
          <a:p>
            <a:pPr lvl="1"/>
            <a:r>
              <a:rPr dirty="0">
                <a:hlinkClick r:id="rId3"/>
              </a:rPr>
              <a:t>http://grouper.ieee.org/groups/dyspan/files/individual-WG-PnPs.pdf</a:t>
            </a:r>
            <a:endParaRPr dirty="0"/>
          </a:p>
          <a:p>
            <a:r>
              <a:rPr dirty="0"/>
              <a:t>Roberts Rules (latest edition) as needed…</a:t>
            </a:r>
          </a:p>
          <a:p>
            <a:pPr lvl="1"/>
            <a:endParaRPr dirty="0"/>
          </a:p>
        </p:txBody>
      </p:sp>
      <p:sp>
        <p:nvSpPr>
          <p:cNvPr id="2" name="Date Placeholder 1"/>
          <p:cNvSpPr>
            <a:spLocks noGrp="1"/>
          </p:cNvSpPr>
          <p:nvPr>
            <p:ph type="dt" sz="quarter" idx="10"/>
          </p:nvPr>
        </p:nvSpPr>
        <p:spPr/>
        <p:txBody>
          <a:bodyPr/>
          <a:lstStyle/>
          <a:p>
            <a:pPr>
              <a:defRPr/>
            </a:pPr>
            <a:fld id="{0E6C7A06-9090-460D-8879-1EFCAB56B1AA}" type="datetime1">
              <a:rPr lang="en-US" smtClean="0"/>
              <a:t>9/3/2018</a:t>
            </a:fld>
            <a:endParaRPr lang="en-US"/>
          </a:p>
        </p:txBody>
      </p:sp>
      <p:sp>
        <p:nvSpPr>
          <p:cNvPr id="3" name="Footer Placeholder 2"/>
          <p:cNvSpPr>
            <a:spLocks noGrp="1"/>
          </p:cNvSpPr>
          <p:nvPr>
            <p:ph type="ftr" sz="quarter" idx="11"/>
          </p:nvPr>
        </p:nvSpPr>
        <p:spPr/>
        <p:txBody>
          <a:bodyPr/>
          <a:lstStyle/>
          <a:p>
            <a:pPr>
              <a:defRPr/>
            </a:pPr>
            <a:r>
              <a:rPr lang="en-US" smtClean="0"/>
              <a:t>Doc #: 5-18-0031-00-agen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CFDBC396-87CE-4B9F-A57C-B66E1DF57191}" type="datetime1">
              <a:rPr lang="en-US" smtClean="0"/>
              <a:t>9/3/2018</a:t>
            </a:fld>
            <a:endParaRPr lang="en-US"/>
          </a:p>
        </p:txBody>
      </p:sp>
      <p:sp>
        <p:nvSpPr>
          <p:cNvPr id="4" name="Footer Placeholder 3"/>
          <p:cNvSpPr>
            <a:spLocks noGrp="1"/>
          </p:cNvSpPr>
          <p:nvPr>
            <p:ph type="ftr" sz="quarter" idx="11"/>
          </p:nvPr>
        </p:nvSpPr>
        <p:spPr/>
        <p:txBody>
          <a:bodyPr/>
          <a:lstStyle/>
          <a:p>
            <a:pPr>
              <a:defRPr/>
            </a:pPr>
            <a:r>
              <a:rPr lang="en-US" smtClean="0"/>
              <a:t>Doc #: 5-18-0031-00-agen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dirty="0" smtClean="0"/>
              <a:t>(</a:t>
            </a:r>
            <a:r>
              <a:rPr lang="en-US" sz="1600" b="1" dirty="0" smtClean="0">
                <a:solidFill>
                  <a:srgbClr val="FF0000"/>
                </a:solidFill>
              </a:rPr>
              <a:t>9 </a:t>
            </a:r>
            <a:r>
              <a:rPr lang="en-US" sz="1600" b="1" dirty="0">
                <a:solidFill>
                  <a:srgbClr val="FF0000"/>
                </a:solidFill>
              </a:rPr>
              <a:t>members</a:t>
            </a:r>
            <a:r>
              <a:rPr lang="en-US" sz="1600" dirty="0"/>
              <a:t>)</a:t>
            </a:r>
          </a:p>
          <a:p>
            <a:pPr eaLnBrk="1" hangingPunct="1"/>
            <a:r>
              <a:rPr lang="en-US" sz="1600" dirty="0"/>
              <a:t>              2 meetings to get in, 2 meetings to get out</a:t>
            </a:r>
          </a:p>
        </p:txBody>
      </p:sp>
      <p:graphicFrame>
        <p:nvGraphicFramePr>
          <p:cNvPr id="9" name="Table 8"/>
          <p:cNvGraphicFramePr>
            <a:graphicFrameLocks noGrp="1"/>
          </p:cNvGraphicFramePr>
          <p:nvPr>
            <p:extLst>
              <p:ext uri="{D42A27DB-BD31-4B8C-83A1-F6EECF244321}">
                <p14:modId xmlns:p14="http://schemas.microsoft.com/office/powerpoint/2010/main" val="1399449231"/>
              </p:ext>
            </p:extLst>
          </p:nvPr>
        </p:nvGraphicFramePr>
        <p:xfrm>
          <a:off x="838200" y="1028053"/>
          <a:ext cx="6260543" cy="4363143"/>
        </p:xfrm>
        <a:graphic>
          <a:graphicData uri="http://schemas.openxmlformats.org/drawingml/2006/table">
            <a:tbl>
              <a:tblPr>
                <a:tableStyleId>{5C22544A-7EE6-4342-B048-85BDC9FD1C3A}</a:tableStyleId>
              </a:tblPr>
              <a:tblGrid>
                <a:gridCol w="514908">
                  <a:extLst>
                    <a:ext uri="{9D8B030D-6E8A-4147-A177-3AD203B41FA5}">
                      <a16:colId xmlns:a16="http://schemas.microsoft.com/office/drawing/2014/main" xmlns="" val="20000"/>
                    </a:ext>
                  </a:extLst>
                </a:gridCol>
                <a:gridCol w="990629">
                  <a:extLst>
                    <a:ext uri="{9D8B030D-6E8A-4147-A177-3AD203B41FA5}">
                      <a16:colId xmlns:a16="http://schemas.microsoft.com/office/drawing/2014/main" xmlns="" val="20001"/>
                    </a:ext>
                  </a:extLst>
                </a:gridCol>
                <a:gridCol w="813184">
                  <a:extLst>
                    <a:ext uri="{9D8B030D-6E8A-4147-A177-3AD203B41FA5}">
                      <a16:colId xmlns:a16="http://schemas.microsoft.com/office/drawing/2014/main" xmlns="" val="20002"/>
                    </a:ext>
                  </a:extLst>
                </a:gridCol>
                <a:gridCol w="817622">
                  <a:extLst>
                    <a:ext uri="{9D8B030D-6E8A-4147-A177-3AD203B41FA5}">
                      <a16:colId xmlns:a16="http://schemas.microsoft.com/office/drawing/2014/main" xmlns="" val="20003"/>
                    </a:ext>
                  </a:extLst>
                </a:gridCol>
                <a:gridCol w="3124200">
                  <a:extLst>
                    <a:ext uri="{9D8B030D-6E8A-4147-A177-3AD203B41FA5}">
                      <a16:colId xmlns:a16="http://schemas.microsoft.com/office/drawing/2014/main" xmlns="" val="20004"/>
                    </a:ext>
                  </a:extLst>
                </a:gridCol>
              </a:tblGrid>
              <a:tr h="500173">
                <a:tc>
                  <a:txBody>
                    <a:bodyPr/>
                    <a:lstStyle/>
                    <a:p>
                      <a:pPr algn="l" fontAlgn="b"/>
                      <a:r>
                        <a:rPr lang="en-US" sz="1000" b="0" i="0" u="none" strike="noStrike" dirty="0" smtClean="0">
                          <a:solidFill>
                            <a:srgbClr val="000000"/>
                          </a:solidFill>
                          <a:effectLst/>
                          <a:latin typeface="Calibri" panose="020F0502020204030204" pitchFamily="34" charset="0"/>
                        </a:rPr>
                        <a:t>9/4/18</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Affiliation</a:t>
                      </a:r>
                      <a:endParaRPr lang="en-US" sz="1000" b="0" i="0" u="none" strike="noStrike" dirty="0">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xmlns="" val="10000"/>
                  </a:ext>
                </a:extLst>
              </a:tr>
              <a:tr h="166725">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smtClean="0">
                          <a:effectLst/>
                        </a:rPr>
                        <a:t>16</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xmlns="" val="1000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algn="l" defTabSz="914400" rtl="0" eaLnBrk="1" fontAlgn="b" latinLnBrk="0" hangingPunct="1"/>
                      <a:r>
                        <a:rPr lang="en-US" sz="1100" b="0" i="0" u="none" strike="noStrike" kern="1200" dirty="0" smtClean="0">
                          <a:solidFill>
                            <a:srgbClr val="000000"/>
                          </a:solidFill>
                          <a:effectLst/>
                          <a:latin typeface="Calibri" panose="020F0502020204030204" pitchFamily="34" charset="0"/>
                          <a:ea typeface="+mn-ea"/>
                          <a:cs typeface="+mn-cs"/>
                        </a:rPr>
                        <a:t>Member</a:t>
                      </a:r>
                      <a:endParaRPr lang="en-US" sz="1100" b="0" i="0" u="none" strike="noStrike" kern="1200" dirty="0">
                        <a:solidFill>
                          <a:srgbClr val="000000"/>
                        </a:solidFill>
                        <a:effectLst/>
                        <a:latin typeface="Calibri" panose="020F0502020204030204" pitchFamily="34" charset="0"/>
                        <a:ea typeface="+mn-ea"/>
                        <a:cs typeface="+mn-cs"/>
                      </a:endParaRP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Thor</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Berglie</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SSC</a:t>
                      </a:r>
                    </a:p>
                  </a:txBody>
                  <a:tcPr marL="68580" marR="68580" marT="0" marB="0" anchor="b"/>
                </a:tc>
                <a:extLst>
                  <a:ext uri="{0D108BD9-81ED-4DB2-BD59-A6C34878D82A}">
                    <a16:rowId xmlns:a16="http://schemas.microsoft.com/office/drawing/2014/main" xmlns="" val="10002"/>
                  </a:ext>
                </a:extLst>
              </a:tr>
              <a:tr h="16483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a16="http://schemas.microsoft.com/office/drawing/2014/main" xmlns="" val="1000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Harris</a:t>
                      </a:r>
                    </a:p>
                  </a:txBody>
                  <a:tcPr marL="7620" marR="7620" marT="7620" marB="0" anchor="b"/>
                </a:tc>
                <a:extLst>
                  <a:ext uri="{0D108BD9-81ED-4DB2-BD59-A6C34878D82A}">
                    <a16:rowId xmlns:a16="http://schemas.microsoft.com/office/drawing/2014/main" xmlns="" val="10004"/>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Lynn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Grande</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Self</a:t>
                      </a:r>
                    </a:p>
                  </a:txBody>
                  <a:tcPr marL="7620" marR="7620" marT="7620" marB="0" anchor="b"/>
                </a:tc>
                <a:extLst>
                  <a:ext uri="{0D108BD9-81ED-4DB2-BD59-A6C34878D82A}">
                    <a16:rowId xmlns:a16="http://schemas.microsoft.com/office/drawing/2014/main" xmlns="" val="1000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a16="http://schemas.microsoft.com/office/drawing/2014/main" xmlns="" val="10006"/>
                  </a:ext>
                </a:extLst>
              </a:tr>
              <a:tr h="14959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Khamberkar</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Univ. of Buffalo</a:t>
                      </a:r>
                    </a:p>
                  </a:txBody>
                  <a:tcPr marL="7620" marR="7620" marT="7620" marB="0" anchor="b"/>
                </a:tc>
                <a:extLst>
                  <a:ext uri="{0D108BD9-81ED-4DB2-BD59-A6C34878D82A}">
                    <a16:rowId xmlns:a16="http://schemas.microsoft.com/office/drawing/2014/main" xmlns="" val="10007"/>
                  </a:ext>
                </a:extLst>
              </a:tr>
              <a:tr h="191038">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VIStology</a:t>
                      </a:r>
                      <a:r>
                        <a:rPr lang="en-US" sz="1100" b="0" i="0" u="none" strike="noStrike" dirty="0">
                          <a:solidFill>
                            <a:srgbClr val="000000"/>
                          </a:solidFill>
                          <a:effectLst/>
                          <a:latin typeface="Calibri" panose="020F0502020204030204" pitchFamily="34" charset="0"/>
                        </a:rPr>
                        <a:t> &amp; Northeastern University</a:t>
                      </a:r>
                    </a:p>
                  </a:txBody>
                  <a:tcPr marL="7620" marR="7620" marT="7620" marB="0" anchor="b"/>
                </a:tc>
                <a:extLst>
                  <a:ext uri="{0D108BD9-81ED-4DB2-BD59-A6C34878D82A}">
                    <a16:rowId xmlns:a16="http://schemas.microsoft.com/office/drawing/2014/main" xmlns="" val="10008"/>
                  </a:ext>
                </a:extLst>
              </a:tr>
              <a:tr h="154025">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Drexel  / NOAA?</a:t>
                      </a:r>
                    </a:p>
                  </a:txBody>
                  <a:tcPr marL="7620" marR="7620" marT="7620" marB="0" anchor="b"/>
                </a:tc>
                <a:extLst>
                  <a:ext uri="{0D108BD9-81ED-4DB2-BD59-A6C34878D82A}">
                    <a16:rowId xmlns:a16="http://schemas.microsoft.com/office/drawing/2014/main" xmlns="" val="10009"/>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0" marR="7620" marT="7620" marB="0" anchor="b"/>
                </a:tc>
                <a:extLst>
                  <a:ext uri="{0D108BD9-81ED-4DB2-BD59-A6C34878D82A}">
                    <a16:rowId xmlns:a16="http://schemas.microsoft.com/office/drawing/2014/main" xmlns="" val="10010"/>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a16="http://schemas.microsoft.com/office/drawing/2014/main" xmlns="" val="1001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a16="http://schemas.microsoft.com/office/drawing/2014/main" xmlns="" val="10012"/>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xmlns="" val="1001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r>
                        <a:rPr lang="en-US" sz="1100" b="0" i="0" u="none" strike="noStrike" dirty="0">
                          <a:solidFill>
                            <a:srgbClr val="000000"/>
                          </a:solidFill>
                          <a:effectLst/>
                          <a:latin typeface="Calibri" panose="020F0502020204030204" pitchFamily="34" charset="0"/>
                        </a:rPr>
                        <a:t> (Vice Chair)</a:t>
                      </a:r>
                    </a:p>
                  </a:txBody>
                  <a:tcPr marL="7620" marR="7620" marT="7620" marB="0" anchor="b"/>
                </a:tc>
                <a:extLst>
                  <a:ext uri="{0D108BD9-81ED-4DB2-BD59-A6C34878D82A}">
                    <a16:rowId xmlns:a16="http://schemas.microsoft.com/office/drawing/2014/main" xmlns="" val="10014"/>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Foundry Inc</a:t>
                      </a:r>
                    </a:p>
                  </a:txBody>
                  <a:tcPr marL="7620" marR="7620" marT="7620" marB="0" anchor="b"/>
                </a:tc>
                <a:extLst>
                  <a:ext uri="{0D108BD9-81ED-4DB2-BD59-A6C34878D82A}">
                    <a16:rowId xmlns:a16="http://schemas.microsoft.com/office/drawing/2014/main" xmlns="" val="1001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SchrageConsult</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xmlns="" val="10019"/>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Shawn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Kern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SRI International</a:t>
                      </a:r>
                    </a:p>
                  </a:txBody>
                  <a:tcPr marL="7620" marR="7620" marT="7620" marB="0" anchor="b"/>
                </a:tc>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Participant</a:t>
                      </a: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Mark</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McHenry</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Shared Spectrum Company</a:t>
                      </a:r>
                    </a:p>
                  </a:txBody>
                  <a:tcPr marL="4542" marR="4542" marT="4542" marB="0" anchor="b"/>
                </a:tc>
                <a:extLst>
                  <a:ext uri="{0D108BD9-81ED-4DB2-BD59-A6C34878D82A}">
                    <a16:rowId xmlns:a16="http://schemas.microsoft.com/office/drawing/2014/main" xmlns="" val="10016"/>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Yuriy</a:t>
                      </a:r>
                    </a:p>
                  </a:txBody>
                  <a:tcPr marL="7620" marR="7620" marT="7620"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Posherstnik</a:t>
                      </a: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US Army RDECOM CERDEC</a:t>
                      </a:r>
                    </a:p>
                  </a:txBody>
                  <a:tcPr marL="7620" marR="7620" marT="7620" marB="0" anchor="b"/>
                </a:tc>
                <a:extLst>
                  <a:ext uri="{0D108BD9-81ED-4DB2-BD59-A6C34878D82A}">
                    <a16:rowId xmlns:a16="http://schemas.microsoft.com/office/drawing/2014/main" xmlns="" val="10017"/>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Paul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Falvell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CGI Group Inc.</a:t>
                      </a:r>
                    </a:p>
                  </a:txBody>
                  <a:tcPr marL="68580" marR="68580" marT="0" marB="0" anchor="b"/>
                </a:tc>
                <a:extLst>
                  <a:ext uri="{0D108BD9-81ED-4DB2-BD59-A6C34878D82A}">
                    <a16:rowId xmlns:a16="http://schemas.microsoft.com/office/drawing/2014/main" xmlns="" val="10018"/>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Nicholas</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Sherman</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BAE Systems</a:t>
                      </a:r>
                    </a:p>
                  </a:txBody>
                  <a:tcPr marL="68580" marR="68580" marT="0" marB="0" anchor="b"/>
                </a:tc>
                <a:extLst>
                  <a:ext uri="{0D108BD9-81ED-4DB2-BD59-A6C34878D82A}">
                    <a16:rowId xmlns:a16="http://schemas.microsoft.com/office/drawing/2014/main" xmlns="" val="10020"/>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smtClean="0">
                          <a:solidFill>
                            <a:srgbClr val="000000"/>
                          </a:solidFill>
                          <a:effectLst/>
                          <a:latin typeface="Calibri" panose="020F0502020204030204" pitchFamily="34" charset="0"/>
                          <a:ea typeface="+mn-ea"/>
                          <a:cs typeface="+mn-cs"/>
                        </a:rPr>
                        <a:t>Participant</a:t>
                      </a:r>
                      <a:endParaRPr lang="en-US" sz="1100" b="0" i="0" u="none" strike="noStrike" kern="1200" dirty="0">
                        <a:solidFill>
                          <a:srgbClr val="000000"/>
                        </a:solidFill>
                        <a:effectLst/>
                        <a:latin typeface="Calibri" panose="020F0502020204030204" pitchFamily="34" charset="0"/>
                        <a:ea typeface="+mn-ea"/>
                        <a:cs typeface="+mn-cs"/>
                      </a:endParaRP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smtClean="0">
                          <a:solidFill>
                            <a:srgbClr val="000000"/>
                          </a:solidFill>
                          <a:effectLst/>
                          <a:latin typeface="Calibri" panose="020F0502020204030204" pitchFamily="34" charset="0"/>
                          <a:ea typeface="+mn-ea"/>
                          <a:cs typeface="+mn-cs"/>
                        </a:rPr>
                        <a:t>Saeedeh</a:t>
                      </a: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smtClean="0">
                          <a:solidFill>
                            <a:srgbClr val="000000"/>
                          </a:solidFill>
                          <a:effectLst/>
                          <a:latin typeface="Calibri" panose="020F0502020204030204" pitchFamily="34" charset="0"/>
                          <a:ea typeface="+mn-ea"/>
                          <a:cs typeface="+mn-cs"/>
                        </a:rPr>
                        <a:t>Parsaeefard</a:t>
                      </a: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smtClean="0">
                          <a:solidFill>
                            <a:srgbClr val="000000"/>
                          </a:solidFill>
                          <a:effectLst/>
                          <a:latin typeface="Calibri" panose="020F0502020204030204" pitchFamily="34" charset="0"/>
                          <a:ea typeface="+mn-ea"/>
                          <a:cs typeface="+mn-cs"/>
                        </a:rPr>
                        <a:t>ITRC</a:t>
                      </a: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extLst>
                  <a:ext uri="{0D108BD9-81ED-4DB2-BD59-A6C34878D82A}">
                    <a16:rowId xmlns:a16="http://schemas.microsoft.com/office/drawing/2014/main" xmlns="" val="1077152715"/>
                  </a:ext>
                </a:extLst>
              </a:tr>
            </a:tbl>
          </a:graphicData>
        </a:graphic>
      </p:graphicFrame>
      <p:sp>
        <p:nvSpPr>
          <p:cNvPr id="2" name="TextBox 1">
            <a:extLst>
              <a:ext uri="{FF2B5EF4-FFF2-40B4-BE49-F238E27FC236}">
                <a16:creationId xmlns:a16="http://schemas.microsoft.com/office/drawing/2014/main" xmlns="" id="{FDDD04C9-9911-4851-8BFD-5E105A025686}"/>
              </a:ext>
            </a:extLst>
          </p:cNvPr>
          <p:cNvSpPr txBox="1"/>
          <p:nvPr/>
        </p:nvSpPr>
        <p:spPr>
          <a:xfrm>
            <a:off x="7391400" y="1524000"/>
            <a:ext cx="1524000" cy="369332"/>
          </a:xfrm>
          <a:prstGeom prst="rect">
            <a:avLst/>
          </a:prstGeom>
          <a:noFill/>
        </p:spPr>
        <p:txBody>
          <a:bodyPr wrap="square" rtlCol="0">
            <a:spAutoFit/>
          </a:bodyPr>
          <a:lstStyle/>
          <a:p>
            <a:r>
              <a:rPr lang="en-US" b="1" i="1" dirty="0">
                <a:solidFill>
                  <a:srgbClr val="FF0000"/>
                </a:solidFill>
              </a:rPr>
              <a:t>Quorum?</a:t>
            </a:r>
          </a:p>
        </p:txBody>
      </p:sp>
      <p:sp>
        <p:nvSpPr>
          <p:cNvPr id="10" name="TextBox 9">
            <a:extLst>
              <a:ext uri="{FF2B5EF4-FFF2-40B4-BE49-F238E27FC236}">
                <a16:creationId xmlns:a16="http://schemas.microsoft.com/office/drawing/2014/main" xmlns="" id="{FDDD04C9-9911-4851-8BFD-5E105A025686}"/>
              </a:ext>
            </a:extLst>
          </p:cNvPr>
          <p:cNvSpPr txBox="1"/>
          <p:nvPr/>
        </p:nvSpPr>
        <p:spPr>
          <a:xfrm>
            <a:off x="7315200" y="1018600"/>
            <a:ext cx="1524000" cy="584775"/>
          </a:xfrm>
          <a:prstGeom prst="rect">
            <a:avLst/>
          </a:prstGeom>
          <a:noFill/>
        </p:spPr>
        <p:txBody>
          <a:bodyPr wrap="square" rtlCol="0">
            <a:spAutoFit/>
          </a:bodyPr>
          <a:lstStyle/>
          <a:p>
            <a:r>
              <a:rPr lang="en-US" sz="3200" b="1" i="1" dirty="0" smtClean="0">
                <a:solidFill>
                  <a:srgbClr val="FF0000"/>
                </a:solidFill>
              </a:rPr>
              <a:t>NEW!!!</a:t>
            </a:r>
            <a:endParaRPr lang="en-US" sz="3200" b="1" i="1" dirty="0">
              <a:solidFill>
                <a:srgbClr val="FF0000"/>
              </a:solidFill>
            </a:endParaRPr>
          </a:p>
        </p:txBody>
      </p:sp>
    </p:spTree>
    <p:extLst>
      <p:ext uri="{BB962C8B-B14F-4D97-AF65-F5344CB8AC3E}">
        <p14:creationId xmlns:p14="http://schemas.microsoft.com/office/powerpoint/2010/main" val="77447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457200" y="838200"/>
            <a:ext cx="8382000"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Status on 1900.5.1</a:t>
            </a:r>
          </a:p>
          <a:p>
            <a:pPr>
              <a:buFont typeface="Calibri" pitchFamily="34" charset="0"/>
              <a:buAutoNum type="arabicPeriod"/>
            </a:pPr>
            <a:r>
              <a:rPr lang="en-US" dirty="0">
                <a:latin typeface="Times New Roman" pitchFamily="18" charset="0"/>
              </a:rPr>
              <a:t>Status on </a:t>
            </a:r>
            <a:r>
              <a:rPr lang="en-US" dirty="0" smtClean="0">
                <a:latin typeface="Times New Roman" pitchFamily="18" charset="0"/>
              </a:rPr>
              <a:t>1900.5.2a</a:t>
            </a:r>
          </a:p>
          <a:p>
            <a:pPr lvl="1">
              <a:buFont typeface="Calibri" pitchFamily="34" charset="0"/>
              <a:buAutoNum type="alphaLcPeriod"/>
            </a:pPr>
            <a:r>
              <a:rPr lang="en-US" dirty="0">
                <a:latin typeface="Times New Roman" pitchFamily="18" charset="0"/>
              </a:rPr>
              <a:t>Contributions?</a:t>
            </a:r>
          </a:p>
          <a:p>
            <a:pPr>
              <a:buFont typeface="Calibri" pitchFamily="34" charset="0"/>
              <a:buAutoNum type="arabicPeriod"/>
            </a:pPr>
            <a:r>
              <a:rPr lang="en-US" dirty="0">
                <a:latin typeface="Times New Roman" pitchFamily="18" charset="0"/>
              </a:rPr>
              <a:t>Status on </a:t>
            </a:r>
            <a:r>
              <a:rPr lang="en-US" dirty="0" smtClean="0">
                <a:latin typeface="Times New Roman" pitchFamily="18" charset="0"/>
              </a:rPr>
              <a:t>Architecture / 1900.5 PAR</a:t>
            </a:r>
          </a:p>
          <a:p>
            <a:pPr lvl="1">
              <a:buFont typeface="Calibri" pitchFamily="34" charset="0"/>
              <a:buAutoNum type="alphaLcPeriod"/>
            </a:pPr>
            <a:r>
              <a:rPr lang="en-US" dirty="0">
                <a:latin typeface="Times New Roman" pitchFamily="18" charset="0"/>
              </a:rPr>
              <a:t>Contributions?</a:t>
            </a: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a:latin typeface="Times New Roman" pitchFamily="18" charset="0"/>
              </a:rPr>
              <a:t>National Spectrum Consortium</a:t>
            </a:r>
          </a:p>
          <a:p>
            <a:pPr lvl="1">
              <a:buFont typeface="Calibri" pitchFamily="34" charset="0"/>
              <a:buAutoNum type="alphaLcPeriod"/>
            </a:pPr>
            <a:r>
              <a:rPr lang="en-US" dirty="0" err="1">
                <a:latin typeface="Times New Roman" pitchFamily="18" charset="0"/>
              </a:rPr>
              <a:t>Comms</a:t>
            </a:r>
            <a:r>
              <a:rPr lang="en-US" dirty="0">
                <a:latin typeface="Times New Roman" pitchFamily="18" charset="0"/>
              </a:rPr>
              <a:t> Standard Magazine </a:t>
            </a: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1900.5 meeting planning and review</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a:p>
            <a:pPr>
              <a:buFont typeface="Calibri" pitchFamily="34" charset="0"/>
              <a:buAutoNum type="arabicPeriod"/>
            </a:pPr>
            <a:r>
              <a:rPr lang="en-US" dirty="0">
                <a:latin typeface="Times New Roman" pitchFamily="18" charset="0"/>
              </a:rPr>
              <a:t>In Ad Hoc, Review 1900.5.1 </a:t>
            </a:r>
          </a:p>
        </p:txBody>
      </p:sp>
      <p:sp>
        <p:nvSpPr>
          <p:cNvPr id="6148" name="TextBox 1"/>
          <p:cNvSpPr txBox="1">
            <a:spLocks noChangeArrowheads="1"/>
          </p:cNvSpPr>
          <p:nvPr/>
        </p:nvSpPr>
        <p:spPr bwMode="auto">
          <a:xfrm>
            <a:off x="5419436" y="4876800"/>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55CC4984-C62A-4E24-90E0-C16E127AABE2}" type="datetime1">
              <a:rPr lang="en-US" smtClean="0"/>
              <a:t>9/3/2018</a:t>
            </a:fld>
            <a:endParaRPr lang="en-US"/>
          </a:p>
        </p:txBody>
      </p:sp>
      <p:sp>
        <p:nvSpPr>
          <p:cNvPr id="3" name="Footer Placeholder 2"/>
          <p:cNvSpPr>
            <a:spLocks noGrp="1"/>
          </p:cNvSpPr>
          <p:nvPr>
            <p:ph type="ftr" sz="quarter" idx="11"/>
          </p:nvPr>
        </p:nvSpPr>
        <p:spPr/>
        <p:txBody>
          <a:bodyPr/>
          <a:lstStyle/>
          <a:p>
            <a:pPr>
              <a:defRPr/>
            </a:pPr>
            <a:r>
              <a:rPr lang="en-US" smtClean="0"/>
              <a:t>Doc #: 5-18-0031-00-agen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a:t>
            </a:r>
            <a:r>
              <a:rPr dirty="0" smtClean="0"/>
              <a:t>5-18-0031-0</a:t>
            </a:r>
            <a:r>
              <a:rPr lang="en-US" dirty="0"/>
              <a:t>0</a:t>
            </a:r>
            <a:endParaRPr dirty="0"/>
          </a:p>
          <a:p>
            <a:endParaRPr dirty="0"/>
          </a:p>
          <a:p>
            <a:r>
              <a:rPr dirty="0"/>
              <a:t>Mover: </a:t>
            </a:r>
          </a:p>
          <a:p>
            <a:r>
              <a:rPr dirty="0"/>
              <a:t>Second: </a:t>
            </a:r>
            <a:endParaRPr lang="en-US" dirty="0"/>
          </a:p>
          <a:p>
            <a:r>
              <a:rPr lang="en-US" dirty="0" smtClean="0"/>
              <a:t>Vote:</a:t>
            </a:r>
            <a:endParaRPr dirty="0"/>
          </a:p>
        </p:txBody>
      </p:sp>
      <p:sp>
        <p:nvSpPr>
          <p:cNvPr id="4" name="Date Placeholder 3"/>
          <p:cNvSpPr>
            <a:spLocks noGrp="1"/>
          </p:cNvSpPr>
          <p:nvPr>
            <p:ph type="dt" sz="quarter" idx="10"/>
          </p:nvPr>
        </p:nvSpPr>
        <p:spPr/>
        <p:txBody>
          <a:bodyPr/>
          <a:lstStyle/>
          <a:p>
            <a:pPr>
              <a:defRPr/>
            </a:pPr>
            <a:fld id="{F94B5B6C-798D-4325-80F0-A3AE640A4CD3}" type="datetime1">
              <a:rPr lang="en-US" smtClean="0"/>
              <a:t>9/3/2018</a:t>
            </a:fld>
            <a:endParaRPr lang="en-US"/>
          </a:p>
        </p:txBody>
      </p:sp>
      <p:sp>
        <p:nvSpPr>
          <p:cNvPr id="5" name="Footer Placeholder 4"/>
          <p:cNvSpPr>
            <a:spLocks noGrp="1"/>
          </p:cNvSpPr>
          <p:nvPr>
            <p:ph type="ftr" sz="quarter" idx="11"/>
          </p:nvPr>
        </p:nvSpPr>
        <p:spPr/>
        <p:txBody>
          <a:bodyPr/>
          <a:lstStyle/>
          <a:p>
            <a:pPr>
              <a:defRPr/>
            </a:pPr>
            <a:r>
              <a:rPr lang="en-US" smtClean="0"/>
              <a:t>Doc #: 5-18-0031-00-agen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a:t>
            </a:r>
            <a:r>
              <a:rPr lang="en-US" altLang="en-US" sz="2000" b="1" smtClean="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smtClean="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smtClean="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smtClean="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smtClean="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smtClean="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smtClean="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smtClean="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smtClean="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smtClean="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smtClean="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smtClean="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smtClean="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smtClean="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smtClean="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smtClean="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smtClean="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smtClean="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smtClean="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smtClean="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smtClean="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smtClean="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smtClean="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smtClean="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smtClean="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smtClean="0">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smtClean="0">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fld id="{7E92DEAA-E2F1-4ED0-8987-065C92108EA4}" type="datetime1">
              <a:rPr lang="en-US" smtClean="0"/>
              <a:t>9/3/2018</a:t>
            </a:fld>
            <a:endParaRPr lang="en-US"/>
          </a:p>
        </p:txBody>
      </p:sp>
      <p:sp>
        <p:nvSpPr>
          <p:cNvPr id="3" name="Footer Placeholder 2"/>
          <p:cNvSpPr>
            <a:spLocks noGrp="1"/>
          </p:cNvSpPr>
          <p:nvPr>
            <p:ph type="ftr" sz="quarter" idx="11"/>
          </p:nvPr>
        </p:nvSpPr>
        <p:spPr/>
        <p:txBody>
          <a:bodyPr/>
          <a:lstStyle/>
          <a:p>
            <a:pPr>
              <a:defRPr/>
            </a:pPr>
            <a:r>
              <a:rPr lang="en-US" smtClean="0"/>
              <a:t>Doc #: 5-18-0031-00-agen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
        <p:nvSpPr>
          <p:cNvPr id="10" name="TextBox 9">
            <a:extLst>
              <a:ext uri="{FF2B5EF4-FFF2-40B4-BE49-F238E27FC236}">
                <a16:creationId xmlns:a16="http://schemas.microsoft.com/office/drawing/2014/main" xmlns="" id="{FDDD04C9-9911-4851-8BFD-5E105A025686}"/>
              </a:ext>
            </a:extLst>
          </p:cNvPr>
          <p:cNvSpPr txBox="1"/>
          <p:nvPr/>
        </p:nvSpPr>
        <p:spPr>
          <a:xfrm>
            <a:off x="7315200" y="1018600"/>
            <a:ext cx="1524000" cy="584775"/>
          </a:xfrm>
          <a:prstGeom prst="rect">
            <a:avLst/>
          </a:prstGeom>
          <a:noFill/>
        </p:spPr>
        <p:txBody>
          <a:bodyPr wrap="square" rtlCol="0">
            <a:spAutoFit/>
          </a:bodyPr>
          <a:lstStyle/>
          <a:p>
            <a:r>
              <a:rPr lang="en-US" sz="3200" b="1" i="1" dirty="0" smtClean="0">
                <a:solidFill>
                  <a:srgbClr val="FF0000"/>
                </a:solidFill>
              </a:rPr>
              <a:t>NEW!!!</a:t>
            </a:r>
            <a:endParaRPr lang="en-US" sz="3200" b="1" i="1" dirty="0">
              <a:solidFill>
                <a:srgbClr val="FF0000"/>
              </a:solidFill>
            </a:endParaRPr>
          </a:p>
        </p:txBody>
      </p:sp>
    </p:spTree>
    <p:extLst>
      <p:ext uri="{BB962C8B-B14F-4D97-AF65-F5344CB8AC3E}">
        <p14:creationId xmlns:p14="http://schemas.microsoft.com/office/powerpoint/2010/main" val="235909328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smtClean="0">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smtClean="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5003A028-1E3D-40D1-B19C-4A479B6B8BCE}" type="datetime1">
              <a:rPr lang="en-US" smtClean="0"/>
              <a:t>9/3/2018</a:t>
            </a:fld>
            <a:endParaRPr lang="en-US"/>
          </a:p>
        </p:txBody>
      </p:sp>
      <p:sp>
        <p:nvSpPr>
          <p:cNvPr id="3" name="Footer Placeholder 2"/>
          <p:cNvSpPr>
            <a:spLocks noGrp="1"/>
          </p:cNvSpPr>
          <p:nvPr>
            <p:ph type="ftr" sz="quarter" idx="11"/>
          </p:nvPr>
        </p:nvSpPr>
        <p:spPr/>
        <p:txBody>
          <a:bodyPr/>
          <a:lstStyle/>
          <a:p>
            <a:pPr>
              <a:defRPr/>
            </a:pPr>
            <a:r>
              <a:rPr lang="en-US" smtClean="0"/>
              <a:t>Doc #: 5-18-0031-00-agen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
        <p:nvSpPr>
          <p:cNvPr id="8" name="TextBox 7">
            <a:extLst>
              <a:ext uri="{FF2B5EF4-FFF2-40B4-BE49-F238E27FC236}">
                <a16:creationId xmlns:a16="http://schemas.microsoft.com/office/drawing/2014/main" xmlns="" id="{FDDD04C9-9911-4851-8BFD-5E105A025686}"/>
              </a:ext>
            </a:extLst>
          </p:cNvPr>
          <p:cNvSpPr txBox="1"/>
          <p:nvPr/>
        </p:nvSpPr>
        <p:spPr>
          <a:xfrm>
            <a:off x="7315200" y="1018600"/>
            <a:ext cx="1524000" cy="584775"/>
          </a:xfrm>
          <a:prstGeom prst="rect">
            <a:avLst/>
          </a:prstGeom>
          <a:noFill/>
        </p:spPr>
        <p:txBody>
          <a:bodyPr wrap="square" rtlCol="0">
            <a:spAutoFit/>
          </a:bodyPr>
          <a:lstStyle/>
          <a:p>
            <a:r>
              <a:rPr lang="en-US" sz="3200" b="1" i="1" dirty="0" smtClean="0">
                <a:solidFill>
                  <a:srgbClr val="FF0000"/>
                </a:solidFill>
              </a:rPr>
              <a:t>NEW!!!</a:t>
            </a:r>
            <a:endParaRPr lang="en-US" sz="3200" b="1" i="1" dirty="0">
              <a:solidFill>
                <a:srgbClr val="FF0000"/>
              </a:solidFill>
            </a:endParaRPr>
          </a:p>
        </p:txBody>
      </p:sp>
    </p:spTree>
    <p:extLst>
      <p:ext uri="{BB962C8B-B14F-4D97-AF65-F5344CB8AC3E}">
        <p14:creationId xmlns:p14="http://schemas.microsoft.com/office/powerpoint/2010/main" val="18693873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smtClean="0"/>
          </a:p>
        </p:txBody>
      </p:sp>
      <p:sp>
        <p:nvSpPr>
          <p:cNvPr id="9219" name="Rectangle 3"/>
          <p:cNvSpPr>
            <a:spLocks noGrp="1" noChangeArrowheads="1"/>
          </p:cNvSpPr>
          <p:nvPr>
            <p:ph type="body" idx="1"/>
          </p:nvPr>
        </p:nvSpPr>
        <p:spPr>
          <a:xfrm>
            <a:off x="228600" y="1603375"/>
            <a:ext cx="8610600" cy="3886200"/>
          </a:xfrm>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F03DD8E9-19CF-4181-BE0C-39BA8366DBE0}" type="datetime1">
              <a:rPr lang="en-US" smtClean="0"/>
              <a:t>9/3/2018</a:t>
            </a:fld>
            <a:endParaRPr lang="en-US" dirty="0"/>
          </a:p>
        </p:txBody>
      </p:sp>
      <p:sp>
        <p:nvSpPr>
          <p:cNvPr id="3" name="Footer Placeholder 2"/>
          <p:cNvSpPr>
            <a:spLocks noGrp="1"/>
          </p:cNvSpPr>
          <p:nvPr>
            <p:ph type="ftr" sz="quarter" idx="11"/>
          </p:nvPr>
        </p:nvSpPr>
        <p:spPr/>
        <p:txBody>
          <a:bodyPr/>
          <a:lstStyle/>
          <a:p>
            <a:pPr>
              <a:defRPr/>
            </a:pPr>
            <a:r>
              <a:rPr lang="en-US" dirty="0" smtClean="0"/>
              <a:t>Doc #: 5-18-0031-00-agen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dirty="0"/>
          </a:p>
        </p:txBody>
      </p:sp>
      <p:sp>
        <p:nvSpPr>
          <p:cNvPr id="8" name="TextBox 7">
            <a:extLst>
              <a:ext uri="{FF2B5EF4-FFF2-40B4-BE49-F238E27FC236}">
                <a16:creationId xmlns:a16="http://schemas.microsoft.com/office/drawing/2014/main" xmlns="" id="{FDDD04C9-9911-4851-8BFD-5E105A025686}"/>
              </a:ext>
            </a:extLst>
          </p:cNvPr>
          <p:cNvSpPr txBox="1"/>
          <p:nvPr/>
        </p:nvSpPr>
        <p:spPr>
          <a:xfrm>
            <a:off x="7315200" y="1018600"/>
            <a:ext cx="1524000" cy="584775"/>
          </a:xfrm>
          <a:prstGeom prst="rect">
            <a:avLst/>
          </a:prstGeom>
          <a:noFill/>
        </p:spPr>
        <p:txBody>
          <a:bodyPr wrap="square" rtlCol="0">
            <a:spAutoFit/>
          </a:bodyPr>
          <a:lstStyle/>
          <a:p>
            <a:r>
              <a:rPr lang="en-US" sz="3200" b="1" i="1" dirty="0" smtClean="0">
                <a:solidFill>
                  <a:srgbClr val="FF0000"/>
                </a:solidFill>
              </a:rPr>
              <a:t>NEW!!!</a:t>
            </a:r>
            <a:endParaRPr lang="en-US" sz="3200" b="1" i="1" dirty="0">
              <a:solidFill>
                <a:srgbClr val="FF0000"/>
              </a:solidFill>
            </a:endParaRPr>
          </a:p>
        </p:txBody>
      </p:sp>
    </p:spTree>
    <p:extLst>
      <p:ext uri="{BB962C8B-B14F-4D97-AF65-F5344CB8AC3E}">
        <p14:creationId xmlns:p14="http://schemas.microsoft.com/office/powerpoint/2010/main" val="26651972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13367</TotalTime>
  <Words>1502</Words>
  <Application>Microsoft Office PowerPoint</Application>
  <PresentationFormat>On-screen Show (4:3)</PresentationFormat>
  <Paragraphs>367</Paragraphs>
  <Slides>22</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Instructions for the WG Chair</vt:lpstr>
      <vt:lpstr>Participants have a duty to inform the IEEE</vt:lpstr>
      <vt:lpstr>Ways to inform IEEE</vt:lpstr>
      <vt:lpstr>Other guidelines for IEEE WG meetings</vt:lpstr>
      <vt:lpstr>Patent-related information</vt:lpstr>
      <vt:lpstr>Minutes for approval</vt:lpstr>
      <vt:lpstr>Status on 1900.5.1</vt:lpstr>
      <vt:lpstr>Working Schedule for 1900.5.1</vt:lpstr>
      <vt:lpstr>Current Status for 1900.5.2a</vt:lpstr>
      <vt:lpstr>Current Architecture Status</vt:lpstr>
      <vt:lpstr>Electronic Ballot on Architecture PAR EB2018-01</vt:lpstr>
      <vt:lpstr>Other DySPAN-SC Activities</vt:lpstr>
      <vt:lpstr>Marketing Inputs</vt:lpstr>
      <vt:lpstr>Ad Hoc?</vt:lpstr>
      <vt:lpstr>Meetings</vt:lpstr>
      <vt:lpstr>IEEE 1900.5 Meeting 7/3/18 @2:30 PM US EDT (UTC-4) </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381</cp:revision>
  <dcterms:created xsi:type="dcterms:W3CDTF">2013-08-13T02:52:21Z</dcterms:created>
  <dcterms:modified xsi:type="dcterms:W3CDTF">2018-09-03T15:09:23Z</dcterms:modified>
</cp:coreProperties>
</file>