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37" r:id="rId4"/>
    <p:sldId id="370" r:id="rId5"/>
    <p:sldId id="332" r:id="rId6"/>
    <p:sldId id="387" r:id="rId7"/>
    <p:sldId id="317" r:id="rId8"/>
    <p:sldId id="352" r:id="rId9"/>
    <p:sldId id="353" r:id="rId10"/>
    <p:sldId id="354" r:id="rId11"/>
    <p:sldId id="355" r:id="rId12"/>
    <p:sldId id="307" r:id="rId13"/>
    <p:sldId id="360" r:id="rId14"/>
    <p:sldId id="384" r:id="rId15"/>
    <p:sldId id="335" r:id="rId16"/>
    <p:sldId id="385" r:id="rId17"/>
    <p:sldId id="344" r:id="rId18"/>
    <p:sldId id="346" r:id="rId19"/>
    <p:sldId id="386" r:id="rId20"/>
    <p:sldId id="388" r:id="rId21"/>
    <p:sldId id="389" r:id="rId22"/>
    <p:sldId id="390" r:id="rId23"/>
    <p:sldId id="36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90" d="100"/>
          <a:sy n="90" d="100"/>
        </p:scale>
        <p:origin x="76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81B3EA7-51D6-4D59-8437-0C967A2BCB8C}" type="datetime1">
              <a:rPr lang="en-US" smtClean="0"/>
              <a:t>7/25/2018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5-18-0024-03-agen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3AA4EE-6BB7-4885-8FDA-D5873CAC989B}" type="datetime1">
              <a:rPr lang="en-US" smtClean="0"/>
              <a:t>7/25/2018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5-18-0024-03-agen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B7A423-426A-48E2-8757-FAA58CA3A8A5}" type="datetime1">
              <a:rPr lang="en-US" smtClean="0"/>
              <a:t>7/25/2018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5-18-0024-03-agen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B222153-B73A-4FF2-9835-0E69F383C3CA}" type="datetime1">
              <a:rPr lang="en-US" smtClean="0"/>
              <a:t>7/25/2018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5-18-0024-03-agen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8231C3-D50C-49BA-B044-B3FF0885CE52}" type="datetime1">
              <a:rPr lang="en-US" smtClean="0"/>
              <a:t>7/25/2018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5-18-0024-03-agen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08F935C-DCCE-4727-8881-676974B59D52}" type="datetime1">
              <a:rPr lang="en-US" smtClean="0"/>
              <a:t>7/25/2018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5-18-0024-03-agen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9C6F0E-90BE-4147-B284-E090C6511091}" type="datetime1">
              <a:rPr lang="en-US" smtClean="0"/>
              <a:t>7/25/2018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5-18-0024-03-agen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A9B6C9F-D126-4D49-9102-976414E1F8A9}" type="datetime1">
              <a:rPr lang="en-US" smtClean="0"/>
              <a:t>7/25/2018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5-18-0024-03-agen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B177B-B0CE-4BE5-95B5-083FBB26EC68}" type="datetime1">
              <a:rPr lang="en-US" smtClean="0"/>
              <a:t>7/25/2018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5-18-0024-03-agen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EA929AD-C147-4121-BF8D-A7DDC59CB7AA}" type="datetime1">
              <a:rPr lang="en-US" smtClean="0"/>
              <a:t>7/25/2018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5-18-0024-03-agen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B5B3150-D948-40D0-9DF7-9844DB58ABCF}" type="datetime1">
              <a:rPr lang="en-US" smtClean="0"/>
              <a:t>7/25/2018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5-18-0024-03-agen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A8D46AE-F2C7-4CE7-BD15-64B660A51217}" type="datetime1">
              <a:rPr lang="en-US" smtClean="0"/>
              <a:t>7/25/2018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5-18-0024-03-agen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aefed.webex.com/baefed/j.php?MTID=mfc0de76c92914b0bef58e82344e25fbe" TargetMode="External"/><Relationship Id="rId3" Type="http://schemas.openxmlformats.org/officeDocument/2006/relationships/hyperlink" Target="https://baefed.webex.com/baefed/j.php?MTID=me70056c782e4ebc680fd13ca36b1f6b4"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7028717&amp;tollFree=1" TargetMode="External"/><Relationship Id="rId4" Type="http://schemas.openxmlformats.org/officeDocument/2006/relationships/hyperlink" Target="sip:906048571@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3B82928-CA5B-4620-8954-F7E14173A056}" type="datetime1">
              <a:rPr lang="en-US" smtClean="0">
                <a:solidFill>
                  <a:srgbClr val="000099"/>
                </a:solidFill>
              </a:rPr>
              <a:t>7/25/2018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070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23-25 July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25 July  2018</a:t>
            </a:r>
          </a:p>
          <a:p>
            <a:pPr eaLnBrk="0" hangingPunct="0"/>
            <a:r>
              <a:rPr lang="en-US" sz="1200" b="1" dirty="0">
                <a:latin typeface="Arial" pitchFamily="34" charset="0"/>
                <a:cs typeface="Times New Roman" pitchFamily="18" charset="0"/>
              </a:rPr>
              <a:t>Document No: 5-18-0024-03-agen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5-18-0024-03-agen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2610F57-1348-4547-AE69-5EF9F521BE59}"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B0E8BFD-482F-41DF-9BFE-2A7B9E06B263}"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5-18-0026-00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Darcy</a:t>
            </a:r>
          </a:p>
          <a:p>
            <a:r>
              <a:rPr dirty="0"/>
              <a:t>Second:</a:t>
            </a:r>
            <a:r>
              <a:rPr lang="en-US" dirty="0"/>
              <a:t> Lynn</a:t>
            </a:r>
          </a:p>
          <a:p>
            <a:r>
              <a:rPr lang="en-US" dirty="0"/>
              <a:t>Discussion:  None</a:t>
            </a:r>
            <a:endParaRPr dirty="0"/>
          </a:p>
          <a:p>
            <a:r>
              <a:rPr lang="en-US" dirty="0"/>
              <a:t>Vote:  Disapprove 0  Abstain 0 Approve UC</a:t>
            </a:r>
          </a:p>
          <a:p>
            <a:endParaRPr lang="en-US" dirty="0"/>
          </a:p>
          <a:p>
            <a:endParaRPr dirty="0"/>
          </a:p>
        </p:txBody>
      </p:sp>
      <p:sp>
        <p:nvSpPr>
          <p:cNvPr id="4" name="Date Placeholder 3"/>
          <p:cNvSpPr>
            <a:spLocks noGrp="1"/>
          </p:cNvSpPr>
          <p:nvPr>
            <p:ph type="dt" sz="quarter" idx="10"/>
          </p:nvPr>
        </p:nvSpPr>
        <p:spPr/>
        <p:txBody>
          <a:bodyPr/>
          <a:lstStyle/>
          <a:p>
            <a:pPr>
              <a:defRPr/>
            </a:pPr>
            <a:fld id="{096EA825-37C6-45EB-BF0B-025882323DE0}"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r>
              <a:rPr lang="en-US" sz="2800" dirty="0"/>
              <a:t>Goal of Ballot in September</a:t>
            </a:r>
          </a:p>
          <a:p>
            <a:pPr lvl="1"/>
            <a:r>
              <a:rPr lang="en-US" sz="2400" dirty="0"/>
              <a:t>Be prepared to vote on sending to ballot</a:t>
            </a:r>
          </a:p>
        </p:txBody>
      </p:sp>
      <p:sp>
        <p:nvSpPr>
          <p:cNvPr id="4" name="Date Placeholder 3"/>
          <p:cNvSpPr>
            <a:spLocks noGrp="1"/>
          </p:cNvSpPr>
          <p:nvPr>
            <p:ph type="dt" sz="half" idx="10"/>
          </p:nvPr>
        </p:nvSpPr>
        <p:spPr/>
        <p:txBody>
          <a:bodyPr/>
          <a:lstStyle/>
          <a:p>
            <a:pPr>
              <a:defRPr/>
            </a:pPr>
            <a:fld id="{266C538D-98DC-4676-8621-AC83647A8374}"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F90F226B-70B0-4BBE-B377-F6898A83312E}"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a:t>Need updated schedule</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Planning to Engage starting in September</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26C518FE-B32B-4DDE-9115-27EB393DB0AB}"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Review posted draft PAR 5-18-0026-00</a:t>
            </a:r>
          </a:p>
        </p:txBody>
      </p:sp>
      <p:sp>
        <p:nvSpPr>
          <p:cNvPr id="4" name="Date Placeholder 3"/>
          <p:cNvSpPr>
            <a:spLocks noGrp="1"/>
          </p:cNvSpPr>
          <p:nvPr>
            <p:ph type="dt" sz="quarter" idx="10"/>
          </p:nvPr>
        </p:nvSpPr>
        <p:spPr/>
        <p:txBody>
          <a:bodyPr/>
          <a:lstStyle/>
          <a:p>
            <a:pPr>
              <a:defRPr/>
            </a:pPr>
            <a:fld id="{B6B13DAE-8FFA-4B5F-9310-2BFDD208140B}"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83689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WG P&amp;P and </a:t>
            </a:r>
            <a:r>
              <a:rPr lang="en-US" sz="2000" dirty="0" err="1"/>
              <a:t>DySPAN</a:t>
            </a:r>
            <a:r>
              <a:rPr lang="en-US" sz="2000" dirty="0"/>
              <a:t>-SC P&amp;P being updated</a:t>
            </a:r>
          </a:p>
          <a:p>
            <a:pPr lvl="1"/>
            <a:r>
              <a:rPr lang="en-US" sz="2000" dirty="0"/>
              <a:t>Get </a:t>
            </a:r>
            <a:r>
              <a:rPr lang="en-US" sz="2000" dirty="0" err="1"/>
              <a:t>DySPAN</a:t>
            </a:r>
            <a:r>
              <a:rPr lang="en-US" sz="2000" dirty="0"/>
              <a:t>-SC</a:t>
            </a:r>
          </a:p>
          <a:p>
            <a:pPr lvl="1"/>
            <a:r>
              <a:rPr lang="en-US" sz="2000" dirty="0"/>
              <a:t>1900.2 revision PAR</a:t>
            </a:r>
          </a:p>
          <a:p>
            <a:r>
              <a:rPr lang="en-US" sz="2400" dirty="0"/>
              <a:t>Architecture / API Study Group</a:t>
            </a:r>
          </a:p>
          <a:p>
            <a:pPr lvl="1"/>
            <a:r>
              <a:rPr lang="en-US" sz="2000" dirty="0"/>
              <a:t>Ad  Hoc during Rome </a:t>
            </a:r>
          </a:p>
          <a:p>
            <a:r>
              <a:rPr lang="en-US" sz="2400" dirty="0"/>
              <a:t>Machine Learning Study Group</a:t>
            </a:r>
          </a:p>
          <a:p>
            <a:pPr lvl="1"/>
            <a:r>
              <a:rPr lang="en-US" sz="2000" dirty="0"/>
              <a:t>Not held</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5B56A65B-52A2-45A3-956D-A890F75AB527}"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304800" y="990600"/>
            <a:ext cx="8763000" cy="4525963"/>
          </a:xfrm>
        </p:spPr>
        <p:txBody>
          <a:bodyPr/>
          <a:lstStyle/>
          <a:p>
            <a:r>
              <a:rPr lang="en-US" sz="2400" dirty="0"/>
              <a:t>NSC – Status</a:t>
            </a:r>
          </a:p>
          <a:p>
            <a:pPr lvl="1"/>
            <a:r>
              <a:rPr lang="en-US" sz="2000" dirty="0"/>
              <a:t>Working towards release of project list</a:t>
            </a:r>
          </a:p>
          <a:p>
            <a:r>
              <a:rPr lang="en-US" sz="2400" dirty="0"/>
              <a:t>Standards paper in process</a:t>
            </a:r>
          </a:p>
          <a:p>
            <a:pPr lvl="1"/>
            <a:r>
              <a:rPr lang="en-US" sz="2000" dirty="0"/>
              <a:t>Communications Magazine</a:t>
            </a:r>
          </a:p>
          <a:p>
            <a:pPr lvl="2"/>
            <a:r>
              <a:rPr lang="en-US" sz="1800" dirty="0"/>
              <a:t>1900.5.1 tutorial in works</a:t>
            </a:r>
          </a:p>
          <a:p>
            <a:pPr lvl="2"/>
            <a:r>
              <a:rPr lang="en-US" sz="1800" dirty="0"/>
              <a:t>1900.5.2 paper accepted (Publication date September?)</a:t>
            </a:r>
          </a:p>
          <a:p>
            <a:pPr lvl="1"/>
            <a:r>
              <a:rPr lang="en-US" sz="2000" dirty="0"/>
              <a:t>Paper on 1900.5.2 over VITA 49 Accepted (Publication date?)</a:t>
            </a:r>
          </a:p>
          <a:p>
            <a:r>
              <a:rPr lang="en-US" sz="2400" dirty="0"/>
              <a:t>Chair need to update website</a:t>
            </a:r>
          </a:p>
          <a:p>
            <a:pPr lvl="1"/>
            <a:r>
              <a:rPr lang="en-US" sz="2000" dirty="0"/>
              <a:t>Mat failed.   Lynn will give it a try….</a:t>
            </a:r>
          </a:p>
          <a:p>
            <a:r>
              <a:rPr lang="en-US" sz="2400" dirty="0"/>
              <a:t>General set of </a:t>
            </a:r>
            <a:r>
              <a:rPr lang="en-US" sz="2400" dirty="0" err="1"/>
              <a:t>DySPAN</a:t>
            </a:r>
            <a:r>
              <a:rPr lang="en-US" sz="2400" dirty="0"/>
              <a:t>-SC papers for Pub</a:t>
            </a:r>
          </a:p>
          <a:p>
            <a:pPr lvl="1"/>
            <a:r>
              <a:rPr lang="en-US" sz="2000" dirty="0"/>
              <a:t>Issue in communications standards magazine </a:t>
            </a:r>
          </a:p>
          <a:p>
            <a:pPr lvl="2"/>
            <a:r>
              <a:rPr lang="en-US" sz="1800" dirty="0"/>
              <a:t>Spectrum related standards</a:t>
            </a:r>
          </a:p>
          <a:p>
            <a:r>
              <a:rPr lang="en-US" sz="2400" dirty="0"/>
              <a:t>No updated on John Chapin (needs copy of 1900.5 standard)</a:t>
            </a:r>
          </a:p>
          <a:p>
            <a:endParaRPr lang="en-US" sz="2800" dirty="0"/>
          </a:p>
        </p:txBody>
      </p:sp>
      <p:sp>
        <p:nvSpPr>
          <p:cNvPr id="4" name="Date Placeholder 3"/>
          <p:cNvSpPr>
            <a:spLocks noGrp="1"/>
          </p:cNvSpPr>
          <p:nvPr>
            <p:ph type="dt" sz="quarter" idx="10"/>
          </p:nvPr>
        </p:nvSpPr>
        <p:spPr/>
        <p:txBody>
          <a:bodyPr/>
          <a:lstStyle/>
          <a:p>
            <a:pPr>
              <a:defRPr/>
            </a:pPr>
            <a:fld id="{3DD92BA4-9374-4D4B-95BB-CBE1C523B615}"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838200"/>
            <a:ext cx="8229600" cy="4525963"/>
          </a:xfrm>
        </p:spPr>
        <p:txBody>
          <a:bodyPr/>
          <a:lstStyle/>
          <a:p>
            <a:r>
              <a:rPr lang="en-US" dirty="0"/>
              <a:t>No August meeting</a:t>
            </a:r>
          </a:p>
          <a:p>
            <a:r>
              <a:rPr lang="en-US" dirty="0"/>
              <a:t>Next WG meeting on Tuesday 04 Sept 2018</a:t>
            </a:r>
          </a:p>
          <a:p>
            <a:pPr lvl="1"/>
            <a:r>
              <a:rPr lang="en-US" dirty="0"/>
              <a:t>Usual 2:30 PM ET</a:t>
            </a:r>
          </a:p>
          <a:p>
            <a:r>
              <a:rPr lang="en-US" dirty="0"/>
              <a:t>Face to Face for November?  (1900.5 only)</a:t>
            </a:r>
          </a:p>
          <a:p>
            <a:pPr lvl="1"/>
            <a:r>
              <a:rPr lang="en-US" dirty="0"/>
              <a:t>DC area or Bedford MA?</a:t>
            </a:r>
          </a:p>
          <a:p>
            <a:r>
              <a:rPr lang="en-US" dirty="0"/>
              <a:t>Face to Face in March for </a:t>
            </a:r>
            <a:r>
              <a:rPr lang="en-US" dirty="0" err="1"/>
              <a:t>DySPAN</a:t>
            </a:r>
            <a:r>
              <a:rPr lang="en-US" dirty="0"/>
              <a:t>-SC</a:t>
            </a:r>
          </a:p>
          <a:p>
            <a:pPr lvl="1"/>
            <a:r>
              <a:rPr lang="en-US" dirty="0"/>
              <a:t>FL , Cape Canaveral</a:t>
            </a:r>
          </a:p>
          <a:p>
            <a:endParaRPr lang="en-US" dirty="0"/>
          </a:p>
        </p:txBody>
      </p:sp>
      <p:sp>
        <p:nvSpPr>
          <p:cNvPr id="4" name="Date Placeholder 3"/>
          <p:cNvSpPr>
            <a:spLocks noGrp="1"/>
          </p:cNvSpPr>
          <p:nvPr>
            <p:ph type="dt" sz="quarter" idx="10"/>
          </p:nvPr>
        </p:nvSpPr>
        <p:spPr/>
        <p:txBody>
          <a:bodyPr/>
          <a:lstStyle/>
          <a:p>
            <a:pPr>
              <a:defRPr/>
            </a:pPr>
            <a:fld id="{3352159F-6429-429C-AE3A-6E27DB1B4097}"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FDC0E194-1BAB-44A0-9F52-7667B47B3B85}"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186064"/>
            <a:ext cx="7924800" cy="5078313"/>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u="sng" dirty="0">
                <a:hlinkClick r:id="rId3"/>
              </a:rPr>
              <a:t>Join WebEx meeting</a:t>
            </a:r>
            <a:r>
              <a:rPr lang="en-US" dirty="0"/>
              <a:t>   </a:t>
            </a:r>
            <a:br>
              <a:rPr lang="en-US" dirty="0"/>
            </a:br>
            <a:r>
              <a:rPr lang="en-US" dirty="0" err="1"/>
              <a:t>Meeting</a:t>
            </a:r>
            <a:r>
              <a:rPr lang="en-US" dirty="0"/>
              <a:t> number (access code): 906 048 571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906048571@baefed.webex.com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United States of America Toll Free  </a:t>
            </a:r>
            <a:br>
              <a:rPr lang="en-US" dirty="0"/>
            </a:br>
            <a:r>
              <a:rPr lang="en-US" b="1" dirty="0"/>
              <a:t>1-669-234-1181</a:t>
            </a:r>
            <a:r>
              <a:rPr lang="en-US" dirty="0"/>
              <a:t> United States of America Toll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r>
              <a:rPr lang="en-US" dirty="0"/>
              <a:t>  </a:t>
            </a:r>
            <a:br>
              <a:rPr lang="en-US" dirty="0"/>
            </a:br>
            <a:r>
              <a:rPr lang="en-US" dirty="0"/>
              <a:t>If you are a host, </a:t>
            </a:r>
            <a:r>
              <a:rPr lang="en-US" u="sng" dirty="0">
                <a:hlinkClick r:id="rId8"/>
              </a:rPr>
              <a:t>go here</a:t>
            </a:r>
            <a:r>
              <a:rPr lang="en-US" dirty="0"/>
              <a:t> to view host information.</a:t>
            </a:r>
          </a:p>
          <a:p>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7/23 Architecture </a:t>
            </a:r>
            <a:r>
              <a:rPr dirty="0"/>
              <a:t>Ad Hoc</a:t>
            </a:r>
            <a:br>
              <a:rPr lang="en-US" dirty="0"/>
            </a:br>
            <a:r>
              <a:rPr lang="en-US" dirty="0"/>
              <a:t>Chair’s Notes</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a:t>1900.5 must be periodically revised per IEEE process</a:t>
            </a:r>
          </a:p>
          <a:p>
            <a:r>
              <a:rPr lang="en-US" dirty="0"/>
              <a:t>Areas requiring updates</a:t>
            </a:r>
          </a:p>
          <a:p>
            <a:pPr lvl="1"/>
            <a:r>
              <a:rPr lang="en-US" dirty="0"/>
              <a:t>Requirements</a:t>
            </a:r>
          </a:p>
          <a:p>
            <a:pPr lvl="1"/>
            <a:r>
              <a:rPr lang="en-US" dirty="0"/>
              <a:t>Architecture</a:t>
            </a:r>
          </a:p>
          <a:p>
            <a:pPr lvl="1"/>
            <a:r>
              <a:rPr lang="en-US" dirty="0"/>
              <a:t>Interface / API</a:t>
            </a:r>
          </a:p>
          <a:p>
            <a:r>
              <a:rPr lang="en-US" dirty="0"/>
              <a:t>Start the process of drafting a PAR</a:t>
            </a:r>
          </a:p>
          <a:p>
            <a:endParaRPr lang="en-US" dirty="0"/>
          </a:p>
          <a:p>
            <a:endParaRPr lang="en-US" dirty="0"/>
          </a:p>
        </p:txBody>
      </p:sp>
      <p:sp>
        <p:nvSpPr>
          <p:cNvPr id="4" name="Date Placeholder 3"/>
          <p:cNvSpPr>
            <a:spLocks noGrp="1"/>
          </p:cNvSpPr>
          <p:nvPr>
            <p:ph type="dt" sz="quarter" idx="10"/>
          </p:nvPr>
        </p:nvSpPr>
        <p:spPr/>
        <p:txBody>
          <a:bodyPr/>
          <a:lstStyle/>
          <a:p>
            <a:pPr>
              <a:defRPr/>
            </a:pPr>
            <a:fld id="{1E13202B-A717-4B53-8F72-FDE65A262F69}"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522968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41F6-E3CC-4FA5-916C-BB08821A5799}"/>
              </a:ext>
            </a:extLst>
          </p:cNvPr>
          <p:cNvSpPr>
            <a:spLocks noGrp="1"/>
          </p:cNvSpPr>
          <p:nvPr>
            <p:ph type="title"/>
          </p:nvPr>
        </p:nvSpPr>
        <p:spPr/>
        <p:txBody>
          <a:bodyPr/>
          <a:lstStyle/>
          <a:p>
            <a:r>
              <a:rPr lang="en-US" dirty="0"/>
              <a:t>1900.5.1 Ad Hoc</a:t>
            </a:r>
            <a:br>
              <a:rPr lang="en-US" dirty="0"/>
            </a:br>
            <a:r>
              <a:rPr lang="en-US" dirty="0"/>
              <a:t>Chair’s Notes</a:t>
            </a:r>
          </a:p>
        </p:txBody>
      </p:sp>
      <p:sp>
        <p:nvSpPr>
          <p:cNvPr id="3" name="Content Placeholder 2">
            <a:extLst>
              <a:ext uri="{FF2B5EF4-FFF2-40B4-BE49-F238E27FC236}">
                <a16:creationId xmlns:a16="http://schemas.microsoft.com/office/drawing/2014/main" id="{FF26F963-8ED1-417E-A846-ECD95C159510}"/>
              </a:ext>
            </a:extLst>
          </p:cNvPr>
          <p:cNvSpPr>
            <a:spLocks noGrp="1"/>
          </p:cNvSpPr>
          <p:nvPr>
            <p:ph idx="1"/>
          </p:nvPr>
        </p:nvSpPr>
        <p:spPr/>
        <p:txBody>
          <a:bodyPr/>
          <a:lstStyle/>
          <a:p>
            <a:r>
              <a:rPr lang="en-US" dirty="0"/>
              <a:t>Reviewed Roles &amp; Signatures  </a:t>
            </a:r>
          </a:p>
          <a:p>
            <a:r>
              <a:rPr lang="en-US" dirty="0"/>
              <a:t>Reviewed Chaining / ordering</a:t>
            </a:r>
          </a:p>
          <a:p>
            <a:r>
              <a:rPr lang="en-US" dirty="0"/>
              <a:t>Reviewed “divisors”</a:t>
            </a:r>
          </a:p>
        </p:txBody>
      </p:sp>
      <p:sp>
        <p:nvSpPr>
          <p:cNvPr id="4" name="Date Placeholder 3">
            <a:extLst>
              <a:ext uri="{FF2B5EF4-FFF2-40B4-BE49-F238E27FC236}">
                <a16:creationId xmlns:a16="http://schemas.microsoft.com/office/drawing/2014/main" id="{0CF622C8-4F04-471F-A326-81CC434F8BD6}"/>
              </a:ext>
            </a:extLst>
          </p:cNvPr>
          <p:cNvSpPr>
            <a:spLocks noGrp="1"/>
          </p:cNvSpPr>
          <p:nvPr>
            <p:ph type="dt" sz="half" idx="10"/>
          </p:nvPr>
        </p:nvSpPr>
        <p:spPr/>
        <p:txBody>
          <a:bodyPr/>
          <a:lstStyle/>
          <a:p>
            <a:pPr>
              <a:defRPr/>
            </a:pPr>
            <a:fld id="{9CE804DA-82A5-4717-8D9C-C29162012653}" type="datetime1">
              <a:rPr lang="en-US" smtClean="0"/>
              <a:t>7/25/2018</a:t>
            </a:fld>
            <a:endParaRPr lang="en-US"/>
          </a:p>
        </p:txBody>
      </p:sp>
      <p:sp>
        <p:nvSpPr>
          <p:cNvPr id="5" name="Footer Placeholder 4">
            <a:extLst>
              <a:ext uri="{FF2B5EF4-FFF2-40B4-BE49-F238E27FC236}">
                <a16:creationId xmlns:a16="http://schemas.microsoft.com/office/drawing/2014/main" id="{7D6B63E1-D5C5-4C25-B204-5F7EA732EE0F}"/>
              </a:ext>
            </a:extLst>
          </p:cNvPr>
          <p:cNvSpPr>
            <a:spLocks noGrp="1"/>
          </p:cNvSpPr>
          <p:nvPr>
            <p:ph type="ftr" sz="quarter" idx="11"/>
          </p:nvPr>
        </p:nvSpPr>
        <p:spPr/>
        <p:txBody>
          <a:bodyPr/>
          <a:lstStyle/>
          <a:p>
            <a:pPr>
              <a:defRPr/>
            </a:pPr>
            <a:r>
              <a:rPr lang="en-US"/>
              <a:t>Doc #: 5-18-0024-03-agen</a:t>
            </a:r>
          </a:p>
        </p:txBody>
      </p:sp>
      <p:sp>
        <p:nvSpPr>
          <p:cNvPr id="6" name="Slide Number Placeholder 5">
            <a:extLst>
              <a:ext uri="{FF2B5EF4-FFF2-40B4-BE49-F238E27FC236}">
                <a16:creationId xmlns:a16="http://schemas.microsoft.com/office/drawing/2014/main" id="{795E022A-BA90-4FC8-82FE-705DACF7C2CC}"/>
              </a:ext>
            </a:extLst>
          </p:cNvPr>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521777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41F6-E3CC-4FA5-916C-BB08821A5799}"/>
              </a:ext>
            </a:extLst>
          </p:cNvPr>
          <p:cNvSpPr>
            <a:spLocks noGrp="1"/>
          </p:cNvSpPr>
          <p:nvPr>
            <p:ph type="title"/>
          </p:nvPr>
        </p:nvSpPr>
        <p:spPr/>
        <p:txBody>
          <a:bodyPr/>
          <a:lstStyle/>
          <a:p>
            <a:r>
              <a:rPr lang="en-US" dirty="0"/>
              <a:t>1900.5.1 Ad Hoc (meeting 2)</a:t>
            </a:r>
            <a:br>
              <a:rPr lang="en-US" dirty="0"/>
            </a:br>
            <a:r>
              <a:rPr lang="en-US" dirty="0"/>
              <a:t>Chair’s Notes</a:t>
            </a:r>
          </a:p>
        </p:txBody>
      </p:sp>
      <p:sp>
        <p:nvSpPr>
          <p:cNvPr id="3" name="Content Placeholder 2">
            <a:extLst>
              <a:ext uri="{FF2B5EF4-FFF2-40B4-BE49-F238E27FC236}">
                <a16:creationId xmlns:a16="http://schemas.microsoft.com/office/drawing/2014/main" id="{FF26F963-8ED1-417E-A846-ECD95C159510}"/>
              </a:ext>
            </a:extLst>
          </p:cNvPr>
          <p:cNvSpPr>
            <a:spLocks noGrp="1"/>
          </p:cNvSpPr>
          <p:nvPr>
            <p:ph idx="1"/>
          </p:nvPr>
        </p:nvSpPr>
        <p:spPr/>
        <p:txBody>
          <a:bodyPr/>
          <a:lstStyle/>
          <a:p>
            <a:r>
              <a:rPr lang="en-US" dirty="0"/>
              <a:t>Reviewed of questions from Mat Sherman / responses from Reinhard</a:t>
            </a:r>
          </a:p>
          <a:p>
            <a:pPr lvl="1"/>
            <a:r>
              <a:rPr lang="en-US" dirty="0"/>
              <a:t>Will be posted shortly by Reinhard</a:t>
            </a:r>
          </a:p>
          <a:p>
            <a:r>
              <a:rPr lang="en-US" dirty="0"/>
              <a:t>Review of 1900.5.1 draft</a:t>
            </a:r>
          </a:p>
          <a:p>
            <a:pPr marL="0" indent="0">
              <a:buNone/>
            </a:pPr>
            <a:endParaRPr lang="en-US" dirty="0"/>
          </a:p>
        </p:txBody>
      </p:sp>
      <p:sp>
        <p:nvSpPr>
          <p:cNvPr id="4" name="Date Placeholder 3">
            <a:extLst>
              <a:ext uri="{FF2B5EF4-FFF2-40B4-BE49-F238E27FC236}">
                <a16:creationId xmlns:a16="http://schemas.microsoft.com/office/drawing/2014/main" id="{0CF622C8-4F04-471F-A326-81CC434F8BD6}"/>
              </a:ext>
            </a:extLst>
          </p:cNvPr>
          <p:cNvSpPr>
            <a:spLocks noGrp="1"/>
          </p:cNvSpPr>
          <p:nvPr>
            <p:ph type="dt" sz="half" idx="10"/>
          </p:nvPr>
        </p:nvSpPr>
        <p:spPr/>
        <p:txBody>
          <a:bodyPr/>
          <a:lstStyle/>
          <a:p>
            <a:pPr>
              <a:defRPr/>
            </a:pPr>
            <a:fld id="{A8F31790-ECDA-4264-848A-5A53A51AEA09}" type="datetime1">
              <a:rPr lang="en-US" smtClean="0"/>
              <a:t>7/25/2018</a:t>
            </a:fld>
            <a:endParaRPr lang="en-US"/>
          </a:p>
        </p:txBody>
      </p:sp>
      <p:sp>
        <p:nvSpPr>
          <p:cNvPr id="5" name="Footer Placeholder 4">
            <a:extLst>
              <a:ext uri="{FF2B5EF4-FFF2-40B4-BE49-F238E27FC236}">
                <a16:creationId xmlns:a16="http://schemas.microsoft.com/office/drawing/2014/main" id="{7D6B63E1-D5C5-4C25-B204-5F7EA732EE0F}"/>
              </a:ext>
            </a:extLst>
          </p:cNvPr>
          <p:cNvSpPr>
            <a:spLocks noGrp="1"/>
          </p:cNvSpPr>
          <p:nvPr>
            <p:ph type="ftr" sz="quarter" idx="11"/>
          </p:nvPr>
        </p:nvSpPr>
        <p:spPr/>
        <p:txBody>
          <a:bodyPr/>
          <a:lstStyle/>
          <a:p>
            <a:pPr>
              <a:defRPr/>
            </a:pPr>
            <a:r>
              <a:rPr lang="en-US"/>
              <a:t>Doc #: 5-18-0024-03-agen</a:t>
            </a:r>
          </a:p>
        </p:txBody>
      </p:sp>
      <p:sp>
        <p:nvSpPr>
          <p:cNvPr id="6" name="Slide Number Placeholder 5">
            <a:extLst>
              <a:ext uri="{FF2B5EF4-FFF2-40B4-BE49-F238E27FC236}">
                <a16:creationId xmlns:a16="http://schemas.microsoft.com/office/drawing/2014/main" id="{795E022A-BA90-4FC8-82FE-705DACF7C2CC}"/>
              </a:ext>
            </a:extLst>
          </p:cNvPr>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862130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7/24/18 @10:00 US EDT (UTC-4)</a:t>
            </a:r>
            <a:br>
              <a:rPr lang="en-US" dirty="0"/>
            </a:br>
            <a:endParaRPr lang="en-US" dirty="0"/>
          </a:p>
        </p:txBody>
      </p:sp>
      <p:sp>
        <p:nvSpPr>
          <p:cNvPr id="4" name="Date Placeholder 3"/>
          <p:cNvSpPr>
            <a:spLocks noGrp="1"/>
          </p:cNvSpPr>
          <p:nvPr>
            <p:ph type="dt" sz="half" idx="10"/>
          </p:nvPr>
        </p:nvSpPr>
        <p:spPr/>
        <p:txBody>
          <a:bodyPr/>
          <a:lstStyle/>
          <a:p>
            <a:pPr>
              <a:defRPr/>
            </a:pPr>
            <a:fld id="{FEE76E9D-A16F-497B-B4A7-BDC132388728}"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4" y="2133600"/>
            <a:ext cx="7415427"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E876085E-66D2-4DEC-ADEA-B06659910E39}"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18640B4E-BAD2-4F52-A2F8-4CB3A3892088}" type="datetime1">
              <a:rPr lang="en-US" smtClean="0"/>
              <a:t>7/25/2018</a:t>
            </a:fld>
            <a:endParaRPr lang="en-US"/>
          </a:p>
        </p:txBody>
      </p:sp>
      <p:sp>
        <p:nvSpPr>
          <p:cNvPr id="4" name="Footer Placeholder 3"/>
          <p:cNvSpPr>
            <a:spLocks noGrp="1"/>
          </p:cNvSpPr>
          <p:nvPr>
            <p:ph type="ftr" sz="quarter" idx="11"/>
          </p:nvPr>
        </p:nvSpPr>
        <p:spPr/>
        <p:txBody>
          <a:bodyPr/>
          <a:lstStyle/>
          <a:p>
            <a:pPr>
              <a:defRPr/>
            </a:pPr>
            <a:r>
              <a:rPr lang="en-US"/>
              <a:t>Doc #: 5-18-0024-03-agen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514155601"/>
              </p:ext>
            </p:extLst>
          </p:nvPr>
        </p:nvGraphicFramePr>
        <p:xfrm>
          <a:off x="445057" y="832079"/>
          <a:ext cx="7174945" cy="4363142"/>
        </p:xfrm>
        <a:graphic>
          <a:graphicData uri="http://schemas.openxmlformats.org/drawingml/2006/table">
            <a:tbl>
              <a:tblPr>
                <a:tableStyleId>{5C22544A-7EE6-4342-B048-85BDC9FD1C3A}</a:tableStyleId>
              </a:tblPr>
              <a:tblGrid>
                <a:gridCol w="582672">
                  <a:extLst>
                    <a:ext uri="{9D8B030D-6E8A-4147-A177-3AD203B41FA5}">
                      <a16:colId xmlns:a16="http://schemas.microsoft.com/office/drawing/2014/main" val="20005"/>
                    </a:ext>
                  </a:extLst>
                </a:gridCol>
                <a:gridCol w="488317">
                  <a:extLst>
                    <a:ext uri="{9D8B030D-6E8A-4147-A177-3AD203B41FA5}">
                      <a16:colId xmlns:a16="http://schemas.microsoft.com/office/drawing/2014/main" val="2380720267"/>
                    </a:ext>
                  </a:extLst>
                </a:gridCol>
                <a:gridCol w="488317">
                  <a:extLst>
                    <a:ext uri="{9D8B030D-6E8A-4147-A177-3AD203B41FA5}">
                      <a16:colId xmlns:a16="http://schemas.microsoft.com/office/drawing/2014/main" val="20006"/>
                    </a:ext>
                  </a:extLst>
                </a:gridCol>
                <a:gridCol w="488317">
                  <a:extLst>
                    <a:ext uri="{9D8B030D-6E8A-4147-A177-3AD203B41FA5}">
                      <a16:colId xmlns:a16="http://schemas.microsoft.com/office/drawing/2014/main" val="20000"/>
                    </a:ext>
                  </a:extLst>
                </a:gridCol>
                <a:gridCol w="766090">
                  <a:extLst>
                    <a:ext uri="{9D8B030D-6E8A-4147-A177-3AD203B41FA5}">
                      <a16:colId xmlns:a16="http://schemas.microsoft.com/office/drawing/2014/main" val="20001"/>
                    </a:ext>
                  </a:extLst>
                </a:gridCol>
                <a:gridCol w="745843">
                  <a:extLst>
                    <a:ext uri="{9D8B030D-6E8A-4147-A177-3AD203B41FA5}">
                      <a16:colId xmlns:a16="http://schemas.microsoft.com/office/drawing/2014/main" val="20002"/>
                    </a:ext>
                  </a:extLst>
                </a:gridCol>
                <a:gridCol w="749912">
                  <a:extLst>
                    <a:ext uri="{9D8B030D-6E8A-4147-A177-3AD203B41FA5}">
                      <a16:colId xmlns:a16="http://schemas.microsoft.com/office/drawing/2014/main" val="20003"/>
                    </a:ext>
                  </a:extLst>
                </a:gridCol>
                <a:gridCol w="2865477">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7/23/18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7/24/18 2 PM</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7/24/18</a:t>
                      </a:r>
                    </a:p>
                    <a:p>
                      <a:pPr algn="l" fontAlgn="b"/>
                      <a:r>
                        <a:rPr lang="en-US" sz="1000" b="0" i="0" u="none" strike="noStrike" dirty="0">
                          <a:solidFill>
                            <a:srgbClr val="000000"/>
                          </a:solidFill>
                          <a:effectLst/>
                          <a:latin typeface="Calibri" panose="020F0502020204030204" pitchFamily="34" charset="0"/>
                        </a:rPr>
                        <a:t>4 PM</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7/25/18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8"/>
                  </a:ext>
                </a:extLst>
              </a:tr>
              <a:tr h="154025">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0"/>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2"/>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Berglie</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18"/>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269903124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936943" y="14478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577688"/>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marL="119063" indent="0"/>
            <a:r>
              <a:rPr lang="en-US" dirty="0">
                <a:latin typeface="Times New Roman" pitchFamily="18" charset="0"/>
              </a:rPr>
              <a:t>In Ad Hoc, Review 1900.5.1  (25 July @ 8 AM EDT)</a:t>
            </a:r>
          </a:p>
        </p:txBody>
      </p:sp>
      <p:sp>
        <p:nvSpPr>
          <p:cNvPr id="6148" name="TextBox 1"/>
          <p:cNvSpPr txBox="1">
            <a:spLocks noChangeArrowheads="1"/>
          </p:cNvSpPr>
          <p:nvPr/>
        </p:nvSpPr>
        <p:spPr bwMode="auto">
          <a:xfrm>
            <a:off x="5419436" y="48768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None…</a:t>
            </a:r>
          </a:p>
        </p:txBody>
      </p:sp>
      <p:sp>
        <p:nvSpPr>
          <p:cNvPr id="2" name="Date Placeholder 1"/>
          <p:cNvSpPr>
            <a:spLocks noGrp="1"/>
          </p:cNvSpPr>
          <p:nvPr>
            <p:ph type="dt" sz="quarter" idx="10"/>
          </p:nvPr>
        </p:nvSpPr>
        <p:spPr/>
        <p:txBody>
          <a:bodyPr/>
          <a:lstStyle/>
          <a:p>
            <a:pPr>
              <a:defRPr/>
            </a:pPr>
            <a:fld id="{37C78D9B-2B93-4D4F-8BB4-1ECC29BBF9F6}"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
        <p:nvSpPr>
          <p:cNvPr id="5" name="TextBox 4"/>
          <p:cNvSpPr txBox="1"/>
          <p:nvPr/>
        </p:nvSpPr>
        <p:spPr>
          <a:xfrm>
            <a:off x="533400" y="796102"/>
            <a:ext cx="4591513" cy="923330"/>
          </a:xfrm>
          <a:prstGeom prst="rect">
            <a:avLst/>
          </a:prstGeom>
          <a:noFill/>
        </p:spPr>
        <p:txBody>
          <a:bodyPr wrap="none" rtlCol="0">
            <a:spAutoFit/>
          </a:bodyPr>
          <a:lstStyle/>
          <a:p>
            <a:r>
              <a:rPr lang="en-US" dirty="0">
                <a:latin typeface="Times New Roman" pitchFamily="18" charset="0"/>
              </a:rPr>
              <a:t>1900.5 Architecture Ad Hoc (23 July @10 AM)</a:t>
            </a:r>
          </a:p>
          <a:p>
            <a:r>
              <a:rPr lang="en-US" dirty="0">
                <a:latin typeface="Times New Roman" pitchFamily="18" charset="0"/>
              </a:rPr>
              <a:t>1900.5.1 Ad Hoc (24 July @ 8 AM)</a:t>
            </a:r>
          </a:p>
          <a:p>
            <a:r>
              <a:rPr lang="en-US" dirty="0">
                <a:latin typeface="Times New Roman" pitchFamily="18" charset="0"/>
              </a:rPr>
              <a:t>1900.5 WG Meeting ( 24 July @ 10 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Meetings for Week of 23</a:t>
            </a:r>
            <a:r>
              <a:rPr lang="en-US" baseline="30000" dirty="0"/>
              <a:t>rd</a:t>
            </a:r>
            <a:r>
              <a:rPr lang="en-US" dirty="0"/>
              <a:t> July 2018</a:t>
            </a:r>
          </a:p>
        </p:txBody>
      </p:sp>
      <p:sp>
        <p:nvSpPr>
          <p:cNvPr id="4" name="Date Placeholder 3"/>
          <p:cNvSpPr>
            <a:spLocks noGrp="1"/>
          </p:cNvSpPr>
          <p:nvPr>
            <p:ph type="dt" sz="half" idx="10"/>
          </p:nvPr>
        </p:nvSpPr>
        <p:spPr/>
        <p:txBody>
          <a:bodyPr/>
          <a:lstStyle/>
          <a:p>
            <a:pPr>
              <a:defRPr/>
            </a:pPr>
            <a:fld id="{7B93E6F3-5EB7-4CA5-8AF5-BD947507F9F7}"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451443" y="1905000"/>
            <a:ext cx="4114800" cy="3700684"/>
          </a:xfrm>
          <a:prstGeom prst="rect">
            <a:avLst/>
          </a:prstGeom>
        </p:spPr>
      </p:pic>
      <p:pic>
        <p:nvPicPr>
          <p:cNvPr id="8" name="Picture 7"/>
          <p:cNvPicPr>
            <a:picLocks noChangeAspect="1"/>
          </p:cNvPicPr>
          <p:nvPr/>
        </p:nvPicPr>
        <p:blipFill>
          <a:blip r:embed="rId3"/>
          <a:stretch>
            <a:fillRect/>
          </a:stretch>
        </p:blipFill>
        <p:spPr>
          <a:xfrm>
            <a:off x="4724400" y="1905000"/>
            <a:ext cx="4114800" cy="1709151"/>
          </a:xfrm>
          <a:prstGeom prst="rect">
            <a:avLst/>
          </a:prstGeom>
        </p:spPr>
      </p:pic>
    </p:spTree>
    <p:extLst>
      <p:ext uri="{BB962C8B-B14F-4D97-AF65-F5344CB8AC3E}">
        <p14:creationId xmlns:p14="http://schemas.microsoft.com/office/powerpoint/2010/main" val="420102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5-18-0020-0</a:t>
            </a:r>
            <a:r>
              <a:rPr lang="en-US" dirty="0"/>
              <a:t>0</a:t>
            </a:r>
            <a:endParaRPr dirty="0"/>
          </a:p>
          <a:p>
            <a:endParaRPr dirty="0"/>
          </a:p>
          <a:p>
            <a:r>
              <a:rPr dirty="0"/>
              <a:t>Mover: </a:t>
            </a:r>
            <a:r>
              <a:rPr lang="en-US" dirty="0"/>
              <a:t> Darcy</a:t>
            </a:r>
            <a:endParaRPr dirty="0"/>
          </a:p>
          <a:p>
            <a:r>
              <a:rPr dirty="0"/>
              <a:t>Second: </a:t>
            </a:r>
            <a:r>
              <a:rPr lang="en-US" dirty="0"/>
              <a:t>Lynn</a:t>
            </a:r>
          </a:p>
          <a:p>
            <a:r>
              <a:rPr lang="en-US" dirty="0"/>
              <a:t>Discussion:  None</a:t>
            </a:r>
          </a:p>
          <a:p>
            <a:r>
              <a:rPr lang="en-US" dirty="0"/>
              <a:t>Vote: Disapprove 0, Abstain  0, Approve UC</a:t>
            </a:r>
            <a:endParaRPr dirty="0"/>
          </a:p>
        </p:txBody>
      </p:sp>
      <p:sp>
        <p:nvSpPr>
          <p:cNvPr id="4" name="Date Placeholder 3"/>
          <p:cNvSpPr>
            <a:spLocks noGrp="1"/>
          </p:cNvSpPr>
          <p:nvPr>
            <p:ph type="dt" sz="quarter" idx="10"/>
          </p:nvPr>
        </p:nvSpPr>
        <p:spPr/>
        <p:txBody>
          <a:bodyPr/>
          <a:lstStyle/>
          <a:p>
            <a:pPr>
              <a:defRPr/>
            </a:pPr>
            <a:fld id="{EE0DEA21-D3C2-4570-81F8-1924D02A3243}" type="datetime1">
              <a:rPr lang="en-US" smtClean="0"/>
              <a:t>7/25/2018</a:t>
            </a:fld>
            <a:endParaRPr lang="en-US"/>
          </a:p>
        </p:txBody>
      </p:sp>
      <p:sp>
        <p:nvSpPr>
          <p:cNvPr id="5" name="Footer Placeholder 4"/>
          <p:cNvSpPr>
            <a:spLocks noGrp="1"/>
          </p:cNvSpPr>
          <p:nvPr>
            <p:ph type="ftr" sz="quarter" idx="11"/>
          </p:nvPr>
        </p:nvSpPr>
        <p:spPr/>
        <p:txBody>
          <a:bodyPr/>
          <a:lstStyle/>
          <a:p>
            <a:pPr>
              <a:defRPr/>
            </a:pPr>
            <a:r>
              <a:rPr lang="en-US"/>
              <a:t>Doc #: 5-18-0024-03-agen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BD0E90D-576B-4726-AC96-5836D9F5925B}"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137FEC9-54D5-4008-B0FC-C7C382472820}" type="datetime1">
              <a:rPr lang="en-US" smtClean="0"/>
              <a:t>7/25/2018</a:t>
            </a:fld>
            <a:endParaRPr lang="en-US"/>
          </a:p>
        </p:txBody>
      </p:sp>
      <p:sp>
        <p:nvSpPr>
          <p:cNvPr id="3" name="Footer Placeholder 2"/>
          <p:cNvSpPr>
            <a:spLocks noGrp="1"/>
          </p:cNvSpPr>
          <p:nvPr>
            <p:ph type="ftr" sz="quarter" idx="11"/>
          </p:nvPr>
        </p:nvSpPr>
        <p:spPr/>
        <p:txBody>
          <a:bodyPr/>
          <a:lstStyle/>
          <a:p>
            <a:pPr>
              <a:defRPr/>
            </a:pPr>
            <a:r>
              <a:rPr lang="en-US"/>
              <a:t>Doc #: 5-18-0024-03-agen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13807</TotalTime>
  <Words>1787</Words>
  <Application>Microsoft Office PowerPoint</Application>
  <PresentationFormat>On-screen Show (4:3)</PresentationFormat>
  <Paragraphs>389</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Meetings for Week of 23rd July 2018</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1900.5.2a</vt:lpstr>
      <vt:lpstr>Current Architecture Status</vt:lpstr>
      <vt:lpstr>Other DySPAN-SC Activities</vt:lpstr>
      <vt:lpstr>Marketing Inputs</vt:lpstr>
      <vt:lpstr>Meetings</vt:lpstr>
      <vt:lpstr>7/23 Architecture Ad Hoc Chair’s Notes</vt:lpstr>
      <vt:lpstr>1900.5.1 Ad Hoc Chair’s Notes</vt:lpstr>
      <vt:lpstr>1900.5.1 Ad Hoc (meeting 2) Chair’s Notes</vt:lpstr>
      <vt:lpstr>IEEE 1900.5 Meeting 7/24/18 @10:00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397</cp:revision>
  <dcterms:created xsi:type="dcterms:W3CDTF">2013-08-13T02:52:21Z</dcterms:created>
  <dcterms:modified xsi:type="dcterms:W3CDTF">2018-07-25T13:28:45Z</dcterms:modified>
</cp:coreProperties>
</file>