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315" r:id="rId3"/>
    <p:sldId id="337" r:id="rId4"/>
    <p:sldId id="370" r:id="rId5"/>
    <p:sldId id="332" r:id="rId6"/>
    <p:sldId id="387" r:id="rId7"/>
    <p:sldId id="317" r:id="rId8"/>
    <p:sldId id="352" r:id="rId9"/>
    <p:sldId id="353" r:id="rId10"/>
    <p:sldId id="354" r:id="rId11"/>
    <p:sldId id="355" r:id="rId12"/>
    <p:sldId id="307" r:id="rId13"/>
    <p:sldId id="360" r:id="rId14"/>
    <p:sldId id="384" r:id="rId15"/>
    <p:sldId id="335" r:id="rId16"/>
    <p:sldId id="385" r:id="rId17"/>
    <p:sldId id="344" r:id="rId18"/>
    <p:sldId id="346" r:id="rId19"/>
    <p:sldId id="386" r:id="rId20"/>
    <p:sldId id="388" r:id="rId21"/>
    <p:sldId id="389" r:id="rId22"/>
    <p:sldId id="364"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p:scale>
          <a:sx n="90" d="100"/>
          <a:sy n="90" d="100"/>
        </p:scale>
        <p:origin x="764" y="4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7/24/2018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8</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11</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EF8CF78A-A5C7-48A4-B0C8-07BAD106738B}" type="datetime1">
              <a:rPr lang="en-US" smtClean="0"/>
              <a:t>7/24/2018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5-18-0024-02-agen</a:t>
            </a:r>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6B87DB8-6919-4072-B050-8B283B48405E}" type="datetime1">
              <a:rPr lang="en-US" smtClean="0"/>
              <a:t>7/24/2018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5-18-0024-02-agen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1451C51-6CAA-4BE6-8EB2-FD033EEA146A}" type="datetime1">
              <a:rPr lang="en-US" smtClean="0"/>
              <a:t>7/24/2018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5-18-0024-02-agen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0F4C0C9-CCEA-47D7-A4E0-E540EC30608C}" type="datetime1">
              <a:rPr lang="en-US" smtClean="0"/>
              <a:t>7/24/2018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5-18-0024-02-agen</a:t>
            </a:r>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58223BB2-794E-4509-A430-3EFDAD25C297}" type="datetime1">
              <a:rPr lang="en-US" smtClean="0"/>
              <a:t>7/24/2018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5-18-0024-02-agen</a:t>
            </a:r>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E37E1613-43A6-4975-9E15-485159714BEA}" type="datetime1">
              <a:rPr lang="en-US" smtClean="0"/>
              <a:t>7/24/2018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Doc #: 5-18-0024-02-agen</a:t>
            </a:r>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418A04B0-2FDE-49BF-AD5D-E69B9492E755}" type="datetime1">
              <a:rPr lang="en-US" smtClean="0"/>
              <a:t>7/24/2018</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Doc #: 5-18-0024-02-agen</a:t>
            </a:r>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6A9F58C6-0DF0-424A-98BB-953583888B46}" type="datetime1">
              <a:rPr lang="en-US" smtClean="0"/>
              <a:t>7/24/2018</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Doc #: 5-18-0024-02-agen</a:t>
            </a:r>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559FE97-2EA1-4406-AEEE-84459AF1A472}" type="datetime1">
              <a:rPr lang="en-US" smtClean="0"/>
              <a:t>7/24/2018</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a:t>Doc #: 5-18-0024-02-agen</a:t>
            </a:r>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167D69C1-4A6C-43FC-BC45-AFE563D06270}" type="datetime1">
              <a:rPr lang="en-US" smtClean="0"/>
              <a:t>7/24/2018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Doc #: 5-18-0024-02-agen</a:t>
            </a:r>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C01954A-822B-4606-9944-F9AC9928E1F8}" type="datetime1">
              <a:rPr lang="en-US" smtClean="0"/>
              <a:t>7/24/2018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Doc #: 5-18-0024-02-agen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0FEFA3DD-2BB3-45D3-AB3A-F124116506A5}" type="datetime1">
              <a:rPr lang="en-US" smtClean="0"/>
              <a:t>7/24/2018</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a:t>Doc #: 5-18-0024-02-agen</a:t>
            </a:r>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baefed.webex.com/baefed/j.php?MTID=mfc0de76c92914b0bef58e82344e25fbe" TargetMode="External"/><Relationship Id="rId3" Type="http://schemas.openxmlformats.org/officeDocument/2006/relationships/hyperlink" Target="https://baefed.webex.com/baefed/j.php?MTID=me70056c782e4ebc680fd13ca36b1f6b4" TargetMode="External"/><Relationship Id="rId7" Type="http://schemas.openxmlformats.org/officeDocument/2006/relationships/hyperlink" Target="https://help.webex.com/docs/DOC-5412"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hyperlink" Target="https://www.webex.com/pdf/tollfree_restrictions.pdf" TargetMode="External"/><Relationship Id="rId5" Type="http://schemas.openxmlformats.org/officeDocument/2006/relationships/hyperlink" Target="https://baefed.webex.com/baefed/globalcallin.php?serviceType=MC&amp;ED=7028717&amp;tollFree=1" TargetMode="External"/><Relationship Id="rId4" Type="http://schemas.openxmlformats.org/officeDocument/2006/relationships/hyperlink" Target="sip:906048571@baefed.webex.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5E27A0E3-67FE-4CC1-BED9-D31931D55829}" type="datetime1">
              <a:rPr lang="en-US" smtClean="0">
                <a:solidFill>
                  <a:srgbClr val="000099"/>
                </a:solidFill>
              </a:rPr>
              <a:t>7/24/2018</a:t>
            </a:fld>
            <a:endParaRPr lang="en-US" dirty="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a:solidFill>
                <a:srgbClr val="000099"/>
              </a:solidFill>
            </a:endParaRPr>
          </a:p>
        </p:txBody>
      </p:sp>
      <p:sp>
        <p:nvSpPr>
          <p:cNvPr id="2" name="Rectangle 2"/>
          <p:cNvSpPr>
            <a:spLocks noChangeArrowheads="1"/>
          </p:cNvSpPr>
          <p:nvPr/>
        </p:nvSpPr>
        <p:spPr bwMode="auto">
          <a:xfrm>
            <a:off x="685800" y="1785034"/>
            <a:ext cx="730706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23-25 July 2018</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24 July  2018</a:t>
            </a:r>
          </a:p>
          <a:p>
            <a:pPr eaLnBrk="0" hangingPunct="0"/>
            <a:r>
              <a:rPr lang="en-US" sz="1200" b="1" dirty="0">
                <a:latin typeface="Arial" pitchFamily="34" charset="0"/>
                <a:cs typeface="Times New Roman" pitchFamily="18" charset="0"/>
              </a:rPr>
              <a:t>Document No: 5-18-0024-02-agen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a:t>Doc #: 5-18-0024-02-agen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9A38E680-BF12-4EF1-9467-EAEA4180762C}" type="datetime1">
              <a:rPr lang="en-US" smtClean="0"/>
              <a:t>7/24/2018</a:t>
            </a:fld>
            <a:endParaRPr lang="en-US"/>
          </a:p>
        </p:txBody>
      </p:sp>
      <p:sp>
        <p:nvSpPr>
          <p:cNvPr id="3" name="Footer Placeholder 2"/>
          <p:cNvSpPr>
            <a:spLocks noGrp="1"/>
          </p:cNvSpPr>
          <p:nvPr>
            <p:ph type="ftr" sz="quarter" idx="11"/>
          </p:nvPr>
        </p:nvSpPr>
        <p:spPr/>
        <p:txBody>
          <a:bodyPr/>
          <a:lstStyle/>
          <a:p>
            <a:pPr>
              <a:defRPr/>
            </a:pPr>
            <a:r>
              <a:rPr lang="en-US"/>
              <a:t>Doc #: 5-18-0024-02-agen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14136371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F9B2B9E2-7559-45AF-8CBF-074FE94E1C26}" type="datetime1">
              <a:rPr lang="en-US" smtClean="0"/>
              <a:t>7/24/2018</a:t>
            </a:fld>
            <a:endParaRPr lang="en-US"/>
          </a:p>
        </p:txBody>
      </p:sp>
      <p:sp>
        <p:nvSpPr>
          <p:cNvPr id="3" name="Footer Placeholder 2"/>
          <p:cNvSpPr>
            <a:spLocks noGrp="1"/>
          </p:cNvSpPr>
          <p:nvPr>
            <p:ph type="ftr" sz="quarter" idx="11"/>
          </p:nvPr>
        </p:nvSpPr>
        <p:spPr/>
        <p:txBody>
          <a:bodyPr/>
          <a:lstStyle/>
          <a:p>
            <a:pPr>
              <a:defRPr/>
            </a:pPr>
            <a:r>
              <a:rPr lang="en-US"/>
              <a:t>Doc #: 5-18-0024-02-agen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11</a:t>
            </a:fld>
            <a:endParaRPr lang="en-US"/>
          </a:p>
        </p:txBody>
      </p:sp>
    </p:spTree>
    <p:extLst>
      <p:ext uri="{BB962C8B-B14F-4D97-AF65-F5344CB8AC3E}">
        <p14:creationId xmlns:p14="http://schemas.microsoft.com/office/powerpoint/2010/main" val="3264869999"/>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t>Minutes for approval</a:t>
            </a:r>
          </a:p>
        </p:txBody>
      </p:sp>
      <p:sp>
        <p:nvSpPr>
          <p:cNvPr id="12291" name="Content Placeholder 2"/>
          <p:cNvSpPr>
            <a:spLocks noGrp="1"/>
          </p:cNvSpPr>
          <p:nvPr>
            <p:ph idx="1"/>
          </p:nvPr>
        </p:nvSpPr>
        <p:spPr/>
        <p:txBody>
          <a:bodyPr/>
          <a:lstStyle/>
          <a:p>
            <a:r>
              <a:rPr dirty="0"/>
              <a:t>Motion to approve WG minutes contained in </a:t>
            </a:r>
            <a:r>
              <a:rPr lang="en-US" dirty="0"/>
              <a:t>5-18-0026-00</a:t>
            </a:r>
            <a:endParaRPr dirty="0"/>
          </a:p>
          <a:p>
            <a:pPr marL="0" indent="0" eaLnBrk="1" fontAlgn="auto" hangingPunct="1">
              <a:lnSpc>
                <a:spcPct val="115000"/>
              </a:lnSpc>
              <a:spcBef>
                <a:spcPts val="0"/>
              </a:spcBef>
              <a:spcAft>
                <a:spcPts val="0"/>
              </a:spcAft>
              <a:buNone/>
              <a:defRPr/>
            </a:pPr>
            <a:r>
              <a:rPr lang="en-US" dirty="0"/>
              <a:t>.</a:t>
            </a:r>
          </a:p>
          <a:p>
            <a:pPr>
              <a:lnSpc>
                <a:spcPct val="115000"/>
              </a:lnSpc>
              <a:defRPr/>
            </a:pPr>
            <a:r>
              <a:rPr lang="en-US" dirty="0"/>
              <a:t>Mover:  Darcy</a:t>
            </a:r>
          </a:p>
          <a:p>
            <a:r>
              <a:rPr dirty="0"/>
              <a:t>Second:</a:t>
            </a:r>
            <a:r>
              <a:rPr lang="en-US" dirty="0"/>
              <a:t> Lynn</a:t>
            </a:r>
          </a:p>
          <a:p>
            <a:r>
              <a:rPr lang="en-US" dirty="0"/>
              <a:t>Discussion:  None</a:t>
            </a:r>
            <a:endParaRPr dirty="0"/>
          </a:p>
          <a:p>
            <a:r>
              <a:rPr lang="en-US" dirty="0"/>
              <a:t>Vote:  Disapprove 0  Abstain 0 Approve UC</a:t>
            </a:r>
          </a:p>
          <a:p>
            <a:endParaRPr lang="en-US" dirty="0"/>
          </a:p>
          <a:p>
            <a:endParaRPr dirty="0"/>
          </a:p>
        </p:txBody>
      </p:sp>
      <p:sp>
        <p:nvSpPr>
          <p:cNvPr id="4" name="Date Placeholder 3"/>
          <p:cNvSpPr>
            <a:spLocks noGrp="1"/>
          </p:cNvSpPr>
          <p:nvPr>
            <p:ph type="dt" sz="quarter" idx="10"/>
          </p:nvPr>
        </p:nvSpPr>
        <p:spPr/>
        <p:txBody>
          <a:bodyPr/>
          <a:lstStyle/>
          <a:p>
            <a:pPr>
              <a:defRPr/>
            </a:pPr>
            <a:fld id="{5AFCA978-68C2-4C41-8CCF-39BDFEB8F89E}" type="datetime1">
              <a:rPr lang="en-US" smtClean="0"/>
              <a:t>7/24/2018</a:t>
            </a:fld>
            <a:endParaRPr lang="en-US"/>
          </a:p>
        </p:txBody>
      </p:sp>
      <p:sp>
        <p:nvSpPr>
          <p:cNvPr id="5" name="Footer Placeholder 4"/>
          <p:cNvSpPr>
            <a:spLocks noGrp="1"/>
          </p:cNvSpPr>
          <p:nvPr>
            <p:ph type="ftr" sz="quarter" idx="11"/>
          </p:nvPr>
        </p:nvSpPr>
        <p:spPr/>
        <p:txBody>
          <a:bodyPr/>
          <a:lstStyle/>
          <a:p>
            <a:pPr>
              <a:defRPr/>
            </a:pPr>
            <a:r>
              <a:rPr lang="en-US"/>
              <a:t>Doc #: 5-18-0024-02-agen</a:t>
            </a:r>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12</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Status on 1900.5.1</a:t>
            </a:r>
          </a:p>
        </p:txBody>
      </p:sp>
      <p:sp>
        <p:nvSpPr>
          <p:cNvPr id="3" name="Content Placeholder 2"/>
          <p:cNvSpPr>
            <a:spLocks noGrp="1"/>
          </p:cNvSpPr>
          <p:nvPr>
            <p:ph idx="1"/>
          </p:nvPr>
        </p:nvSpPr>
        <p:spPr>
          <a:xfrm>
            <a:off x="457200" y="1371600"/>
            <a:ext cx="8229600" cy="4525963"/>
          </a:xfrm>
        </p:spPr>
        <p:txBody>
          <a:bodyPr/>
          <a:lstStyle/>
          <a:p>
            <a:r>
              <a:rPr lang="en-US" sz="2800" dirty="0"/>
              <a:t>Draft Status</a:t>
            </a:r>
          </a:p>
          <a:p>
            <a:r>
              <a:rPr lang="en-US" sz="2800" dirty="0"/>
              <a:t>Goal of Ballot in September</a:t>
            </a:r>
          </a:p>
          <a:p>
            <a:pPr lvl="1"/>
            <a:r>
              <a:rPr lang="en-US" sz="2400" dirty="0"/>
              <a:t>Be prepared to vote on sending to ballot</a:t>
            </a:r>
          </a:p>
        </p:txBody>
      </p:sp>
      <p:sp>
        <p:nvSpPr>
          <p:cNvPr id="4" name="Date Placeholder 3"/>
          <p:cNvSpPr>
            <a:spLocks noGrp="1"/>
          </p:cNvSpPr>
          <p:nvPr>
            <p:ph type="dt" sz="half" idx="10"/>
          </p:nvPr>
        </p:nvSpPr>
        <p:spPr/>
        <p:txBody>
          <a:bodyPr/>
          <a:lstStyle/>
          <a:p>
            <a:pPr>
              <a:defRPr/>
            </a:pPr>
            <a:fld id="{6AF069D9-9EDF-4C6A-AEB0-6605606C8556}" type="datetime1">
              <a:rPr lang="en-US" smtClean="0"/>
              <a:t>7/24/2018</a:t>
            </a:fld>
            <a:endParaRPr lang="en-US"/>
          </a:p>
        </p:txBody>
      </p:sp>
      <p:sp>
        <p:nvSpPr>
          <p:cNvPr id="5" name="Footer Placeholder 4"/>
          <p:cNvSpPr>
            <a:spLocks noGrp="1"/>
          </p:cNvSpPr>
          <p:nvPr>
            <p:ph type="ftr" sz="quarter" idx="11"/>
          </p:nvPr>
        </p:nvSpPr>
        <p:spPr/>
        <p:txBody>
          <a:bodyPr/>
          <a:lstStyle/>
          <a:p>
            <a:pPr>
              <a:defRPr/>
            </a:pPr>
            <a:r>
              <a:rPr lang="en-US"/>
              <a:t>Doc #: 5-18-0024-02-agen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13</a:t>
            </a:fld>
            <a:endParaRPr lang="en-US"/>
          </a:p>
        </p:txBody>
      </p:sp>
    </p:spTree>
    <p:extLst>
      <p:ext uri="{BB962C8B-B14F-4D97-AF65-F5344CB8AC3E}">
        <p14:creationId xmlns:p14="http://schemas.microsoft.com/office/powerpoint/2010/main" val="1514460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048000"/>
            <a:ext cx="7772400" cy="2286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14" name="Title 1"/>
          <p:cNvSpPr>
            <a:spLocks noGrp="1"/>
          </p:cNvSpPr>
          <p:nvPr>
            <p:ph type="title"/>
          </p:nvPr>
        </p:nvSpPr>
        <p:spPr>
          <a:xfrm>
            <a:off x="457200" y="17463"/>
            <a:ext cx="8229600" cy="1143000"/>
          </a:xfrm>
        </p:spPr>
        <p:txBody>
          <a:bodyPr/>
          <a:lstStyle/>
          <a:p>
            <a:r>
              <a:rPr altLang="en-US"/>
              <a:t>Working Schedule for 1900.5.1</a:t>
            </a:r>
          </a:p>
        </p:txBody>
      </p:sp>
      <p:sp>
        <p:nvSpPr>
          <p:cNvPr id="13315" name="Content Placeholder 2"/>
          <p:cNvSpPr>
            <a:spLocks noGrp="1"/>
          </p:cNvSpPr>
          <p:nvPr>
            <p:ph idx="1"/>
          </p:nvPr>
        </p:nvSpPr>
        <p:spPr>
          <a:xfrm>
            <a:off x="381000" y="1447800"/>
            <a:ext cx="8229600" cy="4525963"/>
          </a:xfrm>
        </p:spPr>
        <p:txBody>
          <a:bodyPr/>
          <a:lstStyle/>
          <a:p>
            <a:r>
              <a:rPr altLang="en-US" sz="1400" dirty="0"/>
              <a:t>Complete Draft for Clause 4					7/30√</a:t>
            </a:r>
          </a:p>
          <a:p>
            <a:r>
              <a:rPr altLang="en-US" sz="1400" dirty="0"/>
              <a:t>Complete Draft for Clause 5	(Needs Work)			10/15     </a:t>
            </a:r>
            <a:r>
              <a:rPr altLang="en-US" sz="1400" b="1" dirty="0">
                <a:solidFill>
                  <a:srgbClr val="FF0000"/>
                </a:solidFill>
              </a:rPr>
              <a:t>1/17?</a:t>
            </a:r>
          </a:p>
          <a:p>
            <a:r>
              <a:rPr altLang="en-US" sz="1400" dirty="0"/>
              <a:t>Complete Draft for Clause 6	(More examples)			1/16        </a:t>
            </a:r>
            <a:r>
              <a:rPr altLang="en-US" sz="1400" b="1" dirty="0">
                <a:solidFill>
                  <a:srgbClr val="FF0000"/>
                </a:solidFill>
              </a:rPr>
              <a:t>8/16</a:t>
            </a:r>
            <a:r>
              <a:rPr altLang="en-US" sz="1400" dirty="0">
                <a:solidFill>
                  <a:srgbClr val="FF0000"/>
                </a:solidFill>
              </a:rPr>
              <a:t> √</a:t>
            </a:r>
            <a:endParaRPr altLang="en-US" sz="1400" dirty="0"/>
          </a:p>
          <a:p>
            <a:r>
              <a:rPr altLang="en-US" sz="1400" dirty="0"/>
              <a:t>Complete Draft for Clause 7	(put xml file in annex?)			3/16         </a:t>
            </a:r>
            <a:r>
              <a:rPr altLang="en-US" sz="1400" b="1" dirty="0">
                <a:solidFill>
                  <a:srgbClr val="FF0000"/>
                </a:solidFill>
              </a:rPr>
              <a:t>7/4</a:t>
            </a:r>
            <a:r>
              <a:rPr altLang="en-US" sz="1400" dirty="0">
                <a:solidFill>
                  <a:srgbClr val="FF0000"/>
                </a:solidFill>
              </a:rPr>
              <a:t> √</a:t>
            </a:r>
            <a:endParaRPr altLang="en-US" sz="1400" b="1" dirty="0">
              <a:solidFill>
                <a:srgbClr val="FF0000"/>
              </a:solidFill>
            </a:endParaRPr>
          </a:p>
          <a:p>
            <a:r>
              <a:rPr altLang="en-US" sz="1400" dirty="0"/>
              <a:t>Complete Draft for Clause 8	(Minor additions needed)		4/16         </a:t>
            </a:r>
            <a:r>
              <a:rPr altLang="en-US" sz="1400" b="1" dirty="0">
                <a:solidFill>
                  <a:srgbClr val="FF0000"/>
                </a:solidFill>
              </a:rPr>
              <a:t>9/16</a:t>
            </a:r>
            <a:r>
              <a:rPr altLang="en-US" sz="1400" dirty="0">
                <a:solidFill>
                  <a:srgbClr val="FF0000"/>
                </a:solidFill>
              </a:rPr>
              <a:t> √</a:t>
            </a:r>
            <a:endParaRPr altLang="en-US" sz="1400" b="1" dirty="0">
              <a:solidFill>
                <a:srgbClr val="FF0000"/>
              </a:solidFill>
            </a:endParaRPr>
          </a:p>
          <a:p>
            <a:r>
              <a:rPr altLang="en-US" sz="1400" dirty="0"/>
              <a:t>Full review of drafting					3/17 </a:t>
            </a:r>
            <a:r>
              <a:rPr altLang="en-US" sz="1400" dirty="0">
                <a:solidFill>
                  <a:srgbClr val="FF0000"/>
                </a:solidFill>
              </a:rPr>
              <a:t>√</a:t>
            </a:r>
            <a:endParaRPr altLang="en-US" sz="1400" dirty="0"/>
          </a:p>
          <a:p>
            <a:r>
              <a:rPr altLang="en-US" sz="1400" dirty="0"/>
              <a:t>First WG Ballot						5/17         </a:t>
            </a:r>
            <a:r>
              <a:rPr altLang="en-US" sz="1400" b="1" dirty="0">
                <a:solidFill>
                  <a:srgbClr val="FF0000"/>
                </a:solidFill>
              </a:rPr>
              <a:t>2/18</a:t>
            </a:r>
          </a:p>
          <a:p>
            <a:r>
              <a:rPr altLang="en-US" sz="1400" dirty="0"/>
              <a:t>WG </a:t>
            </a:r>
            <a:r>
              <a:rPr altLang="en-US" sz="1400" dirty="0" err="1"/>
              <a:t>Recirc</a:t>
            </a:r>
            <a:r>
              <a:rPr altLang="en-US" sz="1400" dirty="0"/>
              <a:t>						</a:t>
            </a:r>
            <a:r>
              <a:rPr lang="en-US" altLang="en-US" sz="1400" dirty="0"/>
              <a:t>8</a:t>
            </a:r>
            <a:r>
              <a:rPr altLang="en-US" sz="1400" dirty="0"/>
              <a:t>/17  </a:t>
            </a:r>
            <a:r>
              <a:rPr lang="en-US" altLang="en-US" sz="1400" dirty="0"/>
              <a:t>       </a:t>
            </a:r>
            <a:r>
              <a:rPr lang="en-US" altLang="en-US" sz="1400" b="1" dirty="0">
                <a:solidFill>
                  <a:srgbClr val="FF0000"/>
                </a:solidFill>
              </a:rPr>
              <a:t>4/18</a:t>
            </a:r>
            <a:endParaRPr altLang="en-US" sz="1400" dirty="0"/>
          </a:p>
          <a:p>
            <a:r>
              <a:rPr altLang="en-US" sz="1400" dirty="0"/>
              <a:t>Sponsor Ballot						</a:t>
            </a:r>
            <a:r>
              <a:rPr lang="en-US" altLang="en-US" sz="1400" dirty="0"/>
              <a:t>10</a:t>
            </a:r>
            <a:r>
              <a:rPr altLang="en-US" sz="1400" dirty="0"/>
              <a:t>/17</a:t>
            </a:r>
            <a:r>
              <a:rPr lang="en-US" altLang="en-US" sz="1400" dirty="0"/>
              <a:t>       </a:t>
            </a:r>
            <a:r>
              <a:rPr lang="en-US" altLang="en-US" sz="1400" b="1" dirty="0">
                <a:solidFill>
                  <a:srgbClr val="FF0000"/>
                </a:solidFill>
              </a:rPr>
              <a:t>6/18</a:t>
            </a:r>
            <a:endParaRPr altLang="en-US" sz="1400" dirty="0"/>
          </a:p>
          <a:p>
            <a:r>
              <a:rPr altLang="en-US" sz="1400" dirty="0"/>
              <a:t>Sponsor </a:t>
            </a:r>
            <a:r>
              <a:rPr altLang="en-US" sz="1400" dirty="0" err="1"/>
              <a:t>Recirc</a:t>
            </a:r>
            <a:r>
              <a:rPr altLang="en-US" sz="1400" dirty="0"/>
              <a:t>						</a:t>
            </a:r>
            <a:r>
              <a:rPr lang="en-US" altLang="en-US" sz="1400" dirty="0"/>
              <a:t>4</a:t>
            </a:r>
            <a:r>
              <a:rPr altLang="en-US" sz="1400" dirty="0"/>
              <a:t>/1</a:t>
            </a:r>
            <a:r>
              <a:rPr lang="en-US" altLang="en-US" sz="1400" dirty="0"/>
              <a:t>8         </a:t>
            </a:r>
            <a:r>
              <a:rPr lang="en-US" altLang="en-US" sz="1400" b="1" dirty="0">
                <a:solidFill>
                  <a:srgbClr val="FF0000"/>
                </a:solidFill>
              </a:rPr>
              <a:t>9/18</a:t>
            </a:r>
            <a:endParaRPr altLang="en-US" sz="1400" dirty="0"/>
          </a:p>
          <a:p>
            <a:r>
              <a:rPr altLang="en-US" sz="1400" dirty="0"/>
              <a:t>Sponsor </a:t>
            </a:r>
            <a:r>
              <a:rPr altLang="en-US" sz="1400" dirty="0" err="1"/>
              <a:t>Recirc</a:t>
            </a:r>
            <a:r>
              <a:rPr altLang="en-US" sz="1400" dirty="0"/>
              <a:t> 2						</a:t>
            </a:r>
            <a:r>
              <a:rPr lang="en-US" altLang="en-US" sz="1400" dirty="0"/>
              <a:t>8</a:t>
            </a:r>
            <a:r>
              <a:rPr altLang="en-US" sz="1400" dirty="0"/>
              <a:t>/1</a:t>
            </a:r>
            <a:r>
              <a:rPr lang="en-US" altLang="en-US" sz="1400" dirty="0"/>
              <a:t>8         </a:t>
            </a:r>
            <a:r>
              <a:rPr lang="en-US" altLang="en-US" sz="1400" b="1" dirty="0">
                <a:solidFill>
                  <a:srgbClr val="FF0000"/>
                </a:solidFill>
              </a:rPr>
              <a:t>12/18</a:t>
            </a:r>
            <a:endParaRPr altLang="en-US" sz="1400" dirty="0"/>
          </a:p>
          <a:p>
            <a:r>
              <a:rPr altLang="en-US" sz="1400" dirty="0"/>
              <a:t>Submit to REVCOM						11/17       </a:t>
            </a:r>
            <a:r>
              <a:rPr lang="en-US" altLang="en-US" sz="1400" b="1" dirty="0">
                <a:solidFill>
                  <a:srgbClr val="FF0000"/>
                </a:solidFill>
              </a:rPr>
              <a:t>3/19!!</a:t>
            </a:r>
          </a:p>
          <a:p>
            <a:endParaRPr altLang="en-US" sz="200" dirty="0"/>
          </a:p>
          <a:p>
            <a:r>
              <a:rPr lang="en-US" altLang="en-US" sz="1400" dirty="0"/>
              <a:t>  							</a:t>
            </a:r>
            <a:endParaRPr lang="en-US" altLang="en-US" sz="1400" b="1" dirty="0">
              <a:solidFill>
                <a:srgbClr val="FF0000"/>
              </a:solidFill>
            </a:endParaRPr>
          </a:p>
          <a:p>
            <a:endParaRPr altLang="en-US" sz="1400" dirty="0"/>
          </a:p>
          <a:p>
            <a:endParaRPr altLang="en-US" sz="1400" dirty="0"/>
          </a:p>
        </p:txBody>
      </p:sp>
      <p:sp>
        <p:nvSpPr>
          <p:cNvPr id="4" name="Date Placeholder 3"/>
          <p:cNvSpPr>
            <a:spLocks noGrp="1"/>
          </p:cNvSpPr>
          <p:nvPr>
            <p:ph type="dt" sz="quarter" idx="10"/>
          </p:nvPr>
        </p:nvSpPr>
        <p:spPr/>
        <p:txBody>
          <a:bodyPr/>
          <a:lstStyle/>
          <a:p>
            <a:pPr>
              <a:defRPr/>
            </a:pPr>
            <a:fld id="{4E63B439-CFE0-4ECB-B99E-6C4FB53B8752}" type="datetime1">
              <a:rPr lang="en-US" smtClean="0"/>
              <a:t>7/24/2018</a:t>
            </a:fld>
            <a:endParaRPr lang="en-US"/>
          </a:p>
        </p:txBody>
      </p:sp>
      <p:sp>
        <p:nvSpPr>
          <p:cNvPr id="5" name="Footer Placeholder 4"/>
          <p:cNvSpPr>
            <a:spLocks noGrp="1"/>
          </p:cNvSpPr>
          <p:nvPr>
            <p:ph type="ftr" sz="quarter" idx="11"/>
          </p:nvPr>
        </p:nvSpPr>
        <p:spPr/>
        <p:txBody>
          <a:bodyPr/>
          <a:lstStyle/>
          <a:p>
            <a:pPr>
              <a:defRPr/>
            </a:pPr>
            <a:r>
              <a:rPr lang="en-US"/>
              <a:t>Doc #: 5-18-0024-02-agen</a:t>
            </a:r>
          </a:p>
        </p:txBody>
      </p:sp>
      <p:sp>
        <p:nvSpPr>
          <p:cNvPr id="1331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7C96333-6C4D-45D5-9B55-6DF4663829E9}" type="slidenum">
              <a:rPr lang="en-US" altLang="en-US" sz="1200" smtClean="0"/>
              <a:pPr>
                <a:spcBef>
                  <a:spcPct val="0"/>
                </a:spcBef>
                <a:buFontTx/>
                <a:buNone/>
              </a:pPr>
              <a:t>14</a:t>
            </a:fld>
            <a:endParaRPr lang="en-US" altLang="en-US" sz="120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31013"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11963" y="263048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811963" y="3124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11963" y="4419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21199" y="338281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21199" y="3657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21199" y="3886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21199" y="41910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1219200" y="5562600"/>
            <a:ext cx="2414635" cy="369332"/>
          </a:xfrm>
          <a:prstGeom prst="rect">
            <a:avLst/>
          </a:prstGeom>
          <a:noFill/>
        </p:spPr>
        <p:txBody>
          <a:bodyPr wrap="none" rtlCol="0">
            <a:spAutoFit/>
          </a:bodyPr>
          <a:lstStyle/>
          <a:p>
            <a:r>
              <a:rPr lang="en-US" dirty="0"/>
              <a:t>Need updated schedule</a:t>
            </a:r>
          </a:p>
        </p:txBody>
      </p:sp>
    </p:spTree>
    <p:extLst>
      <p:ext uri="{BB962C8B-B14F-4D97-AF65-F5344CB8AC3E}">
        <p14:creationId xmlns:p14="http://schemas.microsoft.com/office/powerpoint/2010/main" val="33066076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45655" y="1166018"/>
            <a:ext cx="8229600" cy="4525963"/>
          </a:xfrm>
        </p:spPr>
        <p:txBody>
          <a:bodyPr/>
          <a:lstStyle/>
          <a:p>
            <a:r>
              <a:rPr lang="en-US" sz="2800" dirty="0"/>
              <a:t>Planning to Engage starting in September</a:t>
            </a:r>
          </a:p>
          <a:p>
            <a:endParaRPr lang="en-US" sz="2800" dirty="0"/>
          </a:p>
          <a:p>
            <a:pPr lvl="1"/>
            <a:endParaRPr lang="en-US" sz="2400" dirty="0"/>
          </a:p>
        </p:txBody>
      </p:sp>
      <p:sp>
        <p:nvSpPr>
          <p:cNvPr id="4" name="Date Placeholder 3"/>
          <p:cNvSpPr>
            <a:spLocks noGrp="1"/>
          </p:cNvSpPr>
          <p:nvPr>
            <p:ph type="dt" sz="quarter" idx="10"/>
          </p:nvPr>
        </p:nvSpPr>
        <p:spPr/>
        <p:txBody>
          <a:bodyPr/>
          <a:lstStyle/>
          <a:p>
            <a:pPr>
              <a:defRPr/>
            </a:pPr>
            <a:fld id="{940454A1-B981-4667-B6ED-E673319E0DD9}" type="datetime1">
              <a:rPr lang="en-US" smtClean="0"/>
              <a:t>7/24/2018</a:t>
            </a:fld>
            <a:endParaRPr lang="en-US"/>
          </a:p>
        </p:txBody>
      </p:sp>
      <p:sp>
        <p:nvSpPr>
          <p:cNvPr id="5" name="Footer Placeholder 4"/>
          <p:cNvSpPr>
            <a:spLocks noGrp="1"/>
          </p:cNvSpPr>
          <p:nvPr>
            <p:ph type="ftr" sz="quarter" idx="11"/>
          </p:nvPr>
        </p:nvSpPr>
        <p:spPr/>
        <p:txBody>
          <a:bodyPr/>
          <a:lstStyle/>
          <a:p>
            <a:pPr>
              <a:defRPr/>
            </a:pPr>
            <a:r>
              <a:rPr lang="en-US"/>
              <a:t>Doc #: 5-18-0024-02-agen</a:t>
            </a:r>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Architecture Status</a:t>
            </a:r>
          </a:p>
        </p:txBody>
      </p:sp>
      <p:sp>
        <p:nvSpPr>
          <p:cNvPr id="14339" name="Content Placeholder 2"/>
          <p:cNvSpPr>
            <a:spLocks noGrp="1"/>
          </p:cNvSpPr>
          <p:nvPr>
            <p:ph idx="1"/>
          </p:nvPr>
        </p:nvSpPr>
        <p:spPr>
          <a:xfrm>
            <a:off x="422564" y="1298720"/>
            <a:ext cx="8229600" cy="4525963"/>
          </a:xfrm>
        </p:spPr>
        <p:txBody>
          <a:bodyPr/>
          <a:lstStyle/>
          <a:p>
            <a:r>
              <a:rPr lang="en-US" dirty="0"/>
              <a:t>Review posted draft PAR 5-18-0026-00</a:t>
            </a:r>
          </a:p>
        </p:txBody>
      </p:sp>
      <p:sp>
        <p:nvSpPr>
          <p:cNvPr id="4" name="Date Placeholder 3"/>
          <p:cNvSpPr>
            <a:spLocks noGrp="1"/>
          </p:cNvSpPr>
          <p:nvPr>
            <p:ph type="dt" sz="quarter" idx="10"/>
          </p:nvPr>
        </p:nvSpPr>
        <p:spPr/>
        <p:txBody>
          <a:bodyPr/>
          <a:lstStyle/>
          <a:p>
            <a:pPr>
              <a:defRPr/>
            </a:pPr>
            <a:fld id="{97E86C51-C3AB-445F-9D94-42ED0324D9F7}" type="datetime1">
              <a:rPr lang="en-US" smtClean="0"/>
              <a:t>7/24/2018</a:t>
            </a:fld>
            <a:endParaRPr lang="en-US"/>
          </a:p>
        </p:txBody>
      </p:sp>
      <p:sp>
        <p:nvSpPr>
          <p:cNvPr id="5" name="Footer Placeholder 4"/>
          <p:cNvSpPr>
            <a:spLocks noGrp="1"/>
          </p:cNvSpPr>
          <p:nvPr>
            <p:ph type="ftr" sz="quarter" idx="11"/>
          </p:nvPr>
        </p:nvSpPr>
        <p:spPr/>
        <p:txBody>
          <a:bodyPr/>
          <a:lstStyle/>
          <a:p>
            <a:pPr>
              <a:defRPr/>
            </a:pPr>
            <a:r>
              <a:rPr lang="en-US"/>
              <a:t>Doc #: 5-18-0024-02-agen</a:t>
            </a:r>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16</a:t>
            </a:fld>
            <a:endParaRPr lang="en-US"/>
          </a:p>
        </p:txBody>
      </p:sp>
    </p:spTree>
    <p:extLst>
      <p:ext uri="{BB962C8B-B14F-4D97-AF65-F5344CB8AC3E}">
        <p14:creationId xmlns:p14="http://schemas.microsoft.com/office/powerpoint/2010/main" val="18368936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t>Other DySPAN-SC Activities</a:t>
            </a:r>
          </a:p>
        </p:txBody>
      </p:sp>
      <p:sp>
        <p:nvSpPr>
          <p:cNvPr id="15363" name="Content Placeholder 2"/>
          <p:cNvSpPr>
            <a:spLocks noGrp="1"/>
          </p:cNvSpPr>
          <p:nvPr>
            <p:ph idx="1"/>
          </p:nvPr>
        </p:nvSpPr>
        <p:spPr>
          <a:xfrm>
            <a:off x="448235" y="1219200"/>
            <a:ext cx="8229600" cy="4525963"/>
          </a:xfrm>
        </p:spPr>
        <p:txBody>
          <a:bodyPr/>
          <a:lstStyle/>
          <a:p>
            <a:r>
              <a:rPr sz="2400" dirty="0"/>
              <a:t>Leadership meetings</a:t>
            </a:r>
          </a:p>
          <a:p>
            <a:pPr lvl="1"/>
            <a:r>
              <a:rPr lang="en-US" sz="2000" dirty="0"/>
              <a:t>WG P&amp;P and </a:t>
            </a:r>
            <a:r>
              <a:rPr lang="en-US" sz="2000" dirty="0" err="1"/>
              <a:t>DySPAN</a:t>
            </a:r>
            <a:r>
              <a:rPr lang="en-US" sz="2000" dirty="0"/>
              <a:t>-SC P&amp;P being updated</a:t>
            </a:r>
          </a:p>
          <a:p>
            <a:pPr lvl="1"/>
            <a:r>
              <a:rPr lang="en-US" sz="2000" dirty="0"/>
              <a:t>Get </a:t>
            </a:r>
            <a:r>
              <a:rPr lang="en-US" sz="2000" dirty="0" err="1"/>
              <a:t>DySPAN</a:t>
            </a:r>
            <a:r>
              <a:rPr lang="en-US" sz="2000" dirty="0"/>
              <a:t>-SC</a:t>
            </a:r>
          </a:p>
          <a:p>
            <a:pPr lvl="1"/>
            <a:r>
              <a:rPr lang="en-US" sz="2000" dirty="0"/>
              <a:t>1900.2 revision PAR</a:t>
            </a:r>
          </a:p>
          <a:p>
            <a:r>
              <a:rPr lang="en-US" sz="2400" dirty="0"/>
              <a:t>Architecture / API Study Group</a:t>
            </a:r>
          </a:p>
          <a:p>
            <a:pPr lvl="1"/>
            <a:r>
              <a:rPr lang="en-US" sz="2000" dirty="0"/>
              <a:t>Ad  Hoc during Rome </a:t>
            </a:r>
          </a:p>
          <a:p>
            <a:r>
              <a:rPr lang="en-US" sz="2400" dirty="0"/>
              <a:t>Machine Learning Study Group</a:t>
            </a:r>
          </a:p>
          <a:p>
            <a:pPr lvl="1"/>
            <a:r>
              <a:rPr lang="en-US" sz="2000" dirty="0"/>
              <a:t>Not held</a:t>
            </a:r>
          </a:p>
          <a:p>
            <a:endParaRPr lang="en-US" sz="2800" dirty="0"/>
          </a:p>
          <a:p>
            <a:pPr lvl="1"/>
            <a:endParaRPr lang="en-US" sz="1800" dirty="0"/>
          </a:p>
          <a:p>
            <a:endParaRPr lang="en-US" sz="2800" dirty="0"/>
          </a:p>
          <a:p>
            <a:pPr lvl="1"/>
            <a:endParaRPr lang="en-US" sz="2400" dirty="0"/>
          </a:p>
        </p:txBody>
      </p:sp>
      <p:sp>
        <p:nvSpPr>
          <p:cNvPr id="4" name="Date Placeholder 3"/>
          <p:cNvSpPr>
            <a:spLocks noGrp="1"/>
          </p:cNvSpPr>
          <p:nvPr>
            <p:ph type="dt" sz="quarter" idx="10"/>
          </p:nvPr>
        </p:nvSpPr>
        <p:spPr/>
        <p:txBody>
          <a:bodyPr/>
          <a:lstStyle/>
          <a:p>
            <a:pPr>
              <a:defRPr/>
            </a:pPr>
            <a:fld id="{54A08229-4E90-4746-A9AF-9FB003A76193}" type="datetime1">
              <a:rPr lang="en-US" smtClean="0"/>
              <a:t>7/24/2018</a:t>
            </a:fld>
            <a:endParaRPr lang="en-US"/>
          </a:p>
        </p:txBody>
      </p:sp>
      <p:sp>
        <p:nvSpPr>
          <p:cNvPr id="5" name="Footer Placeholder 4"/>
          <p:cNvSpPr>
            <a:spLocks noGrp="1"/>
          </p:cNvSpPr>
          <p:nvPr>
            <p:ph type="ftr" sz="quarter" idx="11"/>
          </p:nvPr>
        </p:nvSpPr>
        <p:spPr/>
        <p:txBody>
          <a:bodyPr/>
          <a:lstStyle/>
          <a:p>
            <a:pPr>
              <a:defRPr/>
            </a:pPr>
            <a:r>
              <a:rPr lang="en-US"/>
              <a:t>Doc #: 5-18-0024-02-agen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2400"/>
            <a:ext cx="8229600" cy="1143000"/>
          </a:xfrm>
        </p:spPr>
        <p:txBody>
          <a:bodyPr/>
          <a:lstStyle/>
          <a:p>
            <a:r>
              <a:rPr dirty="0"/>
              <a:t>Marketing Inputs</a:t>
            </a:r>
          </a:p>
        </p:txBody>
      </p:sp>
      <p:sp>
        <p:nvSpPr>
          <p:cNvPr id="16387" name="Content Placeholder 2"/>
          <p:cNvSpPr>
            <a:spLocks noGrp="1"/>
          </p:cNvSpPr>
          <p:nvPr>
            <p:ph idx="1"/>
          </p:nvPr>
        </p:nvSpPr>
        <p:spPr>
          <a:xfrm>
            <a:off x="304800" y="990600"/>
            <a:ext cx="8763000" cy="4525963"/>
          </a:xfrm>
        </p:spPr>
        <p:txBody>
          <a:bodyPr/>
          <a:lstStyle/>
          <a:p>
            <a:r>
              <a:rPr lang="en-US" sz="2400" dirty="0"/>
              <a:t>NSC – Status</a:t>
            </a:r>
          </a:p>
          <a:p>
            <a:pPr lvl="1"/>
            <a:r>
              <a:rPr lang="en-US" sz="2000" dirty="0"/>
              <a:t>Working towards release of project list</a:t>
            </a:r>
          </a:p>
          <a:p>
            <a:r>
              <a:rPr lang="en-US" sz="2400" dirty="0"/>
              <a:t>Standards paper in process</a:t>
            </a:r>
          </a:p>
          <a:p>
            <a:pPr lvl="1"/>
            <a:r>
              <a:rPr lang="en-US" sz="2000" dirty="0"/>
              <a:t>Communications Magazine</a:t>
            </a:r>
          </a:p>
          <a:p>
            <a:pPr lvl="2"/>
            <a:r>
              <a:rPr lang="en-US" sz="1800" dirty="0"/>
              <a:t>1900.5.1 tutorial in works</a:t>
            </a:r>
          </a:p>
          <a:p>
            <a:pPr lvl="2"/>
            <a:r>
              <a:rPr lang="en-US" sz="1800" dirty="0"/>
              <a:t>1900.5.2 paper accepted (Publication date September?)</a:t>
            </a:r>
          </a:p>
          <a:p>
            <a:pPr lvl="1"/>
            <a:r>
              <a:rPr lang="en-US" sz="2000" dirty="0"/>
              <a:t>Paper on 1900.5.2 over VITA 49 Accepted (Publication date?)</a:t>
            </a:r>
          </a:p>
          <a:p>
            <a:r>
              <a:rPr lang="en-US" sz="2400" dirty="0"/>
              <a:t>Chair need to update website</a:t>
            </a:r>
          </a:p>
          <a:p>
            <a:pPr lvl="1"/>
            <a:r>
              <a:rPr lang="en-US" sz="2000" dirty="0"/>
              <a:t>Mat failed.   Lynn will give it a try….</a:t>
            </a:r>
          </a:p>
          <a:p>
            <a:r>
              <a:rPr lang="en-US" sz="2400" dirty="0"/>
              <a:t>General set of </a:t>
            </a:r>
            <a:r>
              <a:rPr lang="en-US" sz="2400" dirty="0" err="1"/>
              <a:t>DySPAN</a:t>
            </a:r>
            <a:r>
              <a:rPr lang="en-US" sz="2400" dirty="0"/>
              <a:t>-SC papers for Pub</a:t>
            </a:r>
          </a:p>
          <a:p>
            <a:pPr lvl="1"/>
            <a:r>
              <a:rPr lang="en-US" sz="2000" dirty="0"/>
              <a:t>Issue in communications standards magazine </a:t>
            </a:r>
          </a:p>
          <a:p>
            <a:pPr lvl="2"/>
            <a:r>
              <a:rPr lang="en-US" sz="1800" dirty="0"/>
              <a:t>Spectrum related standards</a:t>
            </a:r>
          </a:p>
          <a:p>
            <a:r>
              <a:rPr lang="en-US" sz="2400" dirty="0"/>
              <a:t>No updated on John Chapin (needs copy of 1900.5 standard)</a:t>
            </a:r>
          </a:p>
          <a:p>
            <a:endParaRPr lang="en-US" sz="2800" dirty="0"/>
          </a:p>
        </p:txBody>
      </p:sp>
      <p:sp>
        <p:nvSpPr>
          <p:cNvPr id="4" name="Date Placeholder 3"/>
          <p:cNvSpPr>
            <a:spLocks noGrp="1"/>
          </p:cNvSpPr>
          <p:nvPr>
            <p:ph type="dt" sz="quarter" idx="10"/>
          </p:nvPr>
        </p:nvSpPr>
        <p:spPr/>
        <p:txBody>
          <a:bodyPr/>
          <a:lstStyle/>
          <a:p>
            <a:pPr>
              <a:defRPr/>
            </a:pPr>
            <a:fld id="{898AE719-12A5-4847-90EA-95042D5FBFC4}" type="datetime1">
              <a:rPr lang="en-US" smtClean="0"/>
              <a:t>7/24/2018</a:t>
            </a:fld>
            <a:endParaRPr lang="en-US"/>
          </a:p>
        </p:txBody>
      </p:sp>
      <p:sp>
        <p:nvSpPr>
          <p:cNvPr id="5" name="Footer Placeholder 4"/>
          <p:cNvSpPr>
            <a:spLocks noGrp="1"/>
          </p:cNvSpPr>
          <p:nvPr>
            <p:ph type="ftr" sz="quarter" idx="11"/>
          </p:nvPr>
        </p:nvSpPr>
        <p:spPr/>
        <p:txBody>
          <a:bodyPr/>
          <a:lstStyle/>
          <a:p>
            <a:pPr>
              <a:defRPr/>
            </a:pPr>
            <a:r>
              <a:rPr lang="en-US"/>
              <a:t>Doc #: 5-18-0024-02-agen</a:t>
            </a:r>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a:t>Meetings</a:t>
            </a:r>
          </a:p>
        </p:txBody>
      </p:sp>
      <p:sp>
        <p:nvSpPr>
          <p:cNvPr id="17411" name="Content Placeholder 2"/>
          <p:cNvSpPr>
            <a:spLocks noGrp="1"/>
          </p:cNvSpPr>
          <p:nvPr>
            <p:ph idx="1"/>
          </p:nvPr>
        </p:nvSpPr>
        <p:spPr>
          <a:xfrm>
            <a:off x="304800" y="838200"/>
            <a:ext cx="8229600" cy="4525963"/>
          </a:xfrm>
        </p:spPr>
        <p:txBody>
          <a:bodyPr/>
          <a:lstStyle/>
          <a:p>
            <a:r>
              <a:rPr lang="en-US" dirty="0"/>
              <a:t>No August meeting</a:t>
            </a:r>
          </a:p>
          <a:p>
            <a:r>
              <a:rPr lang="en-US" dirty="0"/>
              <a:t>Next WG meeting on Tuesday 04 Sept 2018</a:t>
            </a:r>
          </a:p>
          <a:p>
            <a:pPr lvl="1"/>
            <a:r>
              <a:rPr lang="en-US" dirty="0"/>
              <a:t>Usual 2:30 PM ET</a:t>
            </a:r>
          </a:p>
          <a:p>
            <a:r>
              <a:rPr lang="en-US" dirty="0"/>
              <a:t>Face to Face for November?  (1900.5 only)</a:t>
            </a:r>
          </a:p>
          <a:p>
            <a:pPr lvl="1"/>
            <a:r>
              <a:rPr lang="en-US" dirty="0"/>
              <a:t>DC area or Bedford MA?</a:t>
            </a:r>
          </a:p>
          <a:p>
            <a:r>
              <a:rPr lang="en-US" dirty="0"/>
              <a:t>Face to Face in March for </a:t>
            </a:r>
            <a:r>
              <a:rPr lang="en-US" dirty="0" err="1"/>
              <a:t>DySPAN</a:t>
            </a:r>
            <a:r>
              <a:rPr lang="en-US" dirty="0"/>
              <a:t>-SC</a:t>
            </a:r>
          </a:p>
          <a:p>
            <a:pPr lvl="1"/>
            <a:r>
              <a:rPr lang="en-US" dirty="0"/>
              <a:t>FL , Cape Canaveral</a:t>
            </a:r>
          </a:p>
          <a:p>
            <a:endParaRPr lang="en-US" dirty="0"/>
          </a:p>
        </p:txBody>
      </p:sp>
      <p:sp>
        <p:nvSpPr>
          <p:cNvPr id="4" name="Date Placeholder 3"/>
          <p:cNvSpPr>
            <a:spLocks noGrp="1"/>
          </p:cNvSpPr>
          <p:nvPr>
            <p:ph type="dt" sz="quarter" idx="10"/>
          </p:nvPr>
        </p:nvSpPr>
        <p:spPr/>
        <p:txBody>
          <a:bodyPr/>
          <a:lstStyle/>
          <a:p>
            <a:pPr>
              <a:defRPr/>
            </a:pPr>
            <a:fld id="{23E7A088-1519-47B3-A54F-A25BAF0B3E07}" type="datetime1">
              <a:rPr lang="en-US" smtClean="0"/>
              <a:t>7/24/2018</a:t>
            </a:fld>
            <a:endParaRPr lang="en-US"/>
          </a:p>
        </p:txBody>
      </p:sp>
      <p:sp>
        <p:nvSpPr>
          <p:cNvPr id="5" name="Footer Placeholder 4"/>
          <p:cNvSpPr>
            <a:spLocks noGrp="1"/>
          </p:cNvSpPr>
          <p:nvPr>
            <p:ph type="ftr" sz="quarter" idx="11"/>
          </p:nvPr>
        </p:nvSpPr>
        <p:spPr/>
        <p:txBody>
          <a:bodyPr/>
          <a:lstStyle/>
          <a:p>
            <a:pPr>
              <a:defRPr/>
            </a:pPr>
            <a:r>
              <a:rPr lang="en-US"/>
              <a:t>Doc #: 5-18-0024-02-agen</a:t>
            </a:r>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19</a:t>
            </a:fld>
            <a:endParaRPr lang="en-US"/>
          </a:p>
        </p:txBody>
      </p:sp>
    </p:spTree>
    <p:extLst>
      <p:ext uri="{BB962C8B-B14F-4D97-AF65-F5344CB8AC3E}">
        <p14:creationId xmlns:p14="http://schemas.microsoft.com/office/powerpoint/2010/main" val="2652567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dirty="0"/>
              <a:t> Monthly WG Meeting</a:t>
            </a:r>
            <a:br>
              <a:rPr dirty="0"/>
            </a:br>
            <a:r>
              <a:rPr dirty="0"/>
              <a:t>Electronic Meeting Details</a:t>
            </a:r>
          </a:p>
        </p:txBody>
      </p:sp>
      <p:sp>
        <p:nvSpPr>
          <p:cNvPr id="2" name="Date Placeholder 1"/>
          <p:cNvSpPr>
            <a:spLocks noGrp="1"/>
          </p:cNvSpPr>
          <p:nvPr>
            <p:ph type="dt" sz="quarter" idx="10"/>
          </p:nvPr>
        </p:nvSpPr>
        <p:spPr/>
        <p:txBody>
          <a:bodyPr/>
          <a:lstStyle/>
          <a:p>
            <a:pPr>
              <a:defRPr/>
            </a:pPr>
            <a:fld id="{A9D588E1-2A3F-4BD9-8CAF-D49DDD775C3A}" type="datetime1">
              <a:rPr lang="en-US" smtClean="0"/>
              <a:t>7/24/2018</a:t>
            </a:fld>
            <a:endParaRPr lang="en-US"/>
          </a:p>
        </p:txBody>
      </p:sp>
      <p:sp>
        <p:nvSpPr>
          <p:cNvPr id="3" name="Footer Placeholder 2"/>
          <p:cNvSpPr>
            <a:spLocks noGrp="1"/>
          </p:cNvSpPr>
          <p:nvPr>
            <p:ph type="ftr" sz="quarter" idx="11"/>
          </p:nvPr>
        </p:nvSpPr>
        <p:spPr/>
        <p:txBody>
          <a:bodyPr/>
          <a:lstStyle/>
          <a:p>
            <a:pPr>
              <a:defRPr/>
            </a:pPr>
            <a:r>
              <a:rPr lang="en-US"/>
              <a:t>Doc #: 5-18-0024-02-agen</a:t>
            </a:r>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5" name="Rectangle 4"/>
          <p:cNvSpPr/>
          <p:nvPr/>
        </p:nvSpPr>
        <p:spPr>
          <a:xfrm>
            <a:off x="533400" y="1186064"/>
            <a:ext cx="7924800" cy="5078313"/>
          </a:xfrm>
          <a:prstGeom prst="rect">
            <a:avLst/>
          </a:prstGeom>
        </p:spPr>
        <p:txBody>
          <a:bodyPr wrap="square">
            <a:spAutoFit/>
          </a:bodyPr>
          <a:lstStyle/>
          <a:p>
            <a:pPr marL="0" marR="0">
              <a:spcBef>
                <a:spcPts val="0"/>
              </a:spcBef>
              <a:spcAft>
                <a:spcPts val="0"/>
              </a:spcAft>
            </a:pPr>
            <a:r>
              <a:rPr lang="en-US" dirty="0">
                <a:ea typeface="Times New Roman" panose="02020603050405020304" pitchFamily="18" charset="0"/>
                <a:cs typeface="Times New Roman" panose="02020603050405020304" pitchFamily="18" charset="0"/>
              </a:rPr>
              <a:t> </a:t>
            </a:r>
          </a:p>
          <a:p>
            <a:r>
              <a:rPr lang="en-US" u="sng" dirty="0">
                <a:hlinkClick r:id="rId3"/>
              </a:rPr>
              <a:t>Join WebEx meeting</a:t>
            </a:r>
            <a:r>
              <a:rPr lang="en-US" dirty="0"/>
              <a:t>   </a:t>
            </a:r>
            <a:br>
              <a:rPr lang="en-US" dirty="0"/>
            </a:br>
            <a:r>
              <a:rPr lang="en-US" dirty="0" err="1"/>
              <a:t>Meeting</a:t>
            </a:r>
            <a:r>
              <a:rPr lang="en-US" dirty="0"/>
              <a:t> number (access code): 906 048 571 </a:t>
            </a:r>
            <a:br>
              <a:rPr lang="en-US" dirty="0"/>
            </a:br>
            <a:r>
              <a:rPr lang="en-US" dirty="0"/>
              <a:t>Meeting password: </a:t>
            </a:r>
            <a:r>
              <a:rPr lang="en-US" dirty="0" err="1"/>
              <a:t>pPGdAhiZ</a:t>
            </a:r>
            <a:r>
              <a:rPr lang="en-US" dirty="0"/>
              <a:t>  </a:t>
            </a:r>
            <a:br>
              <a:rPr lang="en-US" dirty="0"/>
            </a:br>
            <a:r>
              <a:rPr lang="en-US" dirty="0"/>
              <a:t>  </a:t>
            </a:r>
            <a:br>
              <a:rPr lang="en-US" dirty="0"/>
            </a:br>
            <a:br>
              <a:rPr lang="en-US" dirty="0"/>
            </a:br>
            <a:r>
              <a:rPr lang="en-US" dirty="0"/>
              <a:t>Join from a video system or application</a:t>
            </a:r>
            <a:br>
              <a:rPr lang="en-US" dirty="0"/>
            </a:br>
            <a:r>
              <a:rPr lang="en-US" dirty="0"/>
              <a:t>Dial </a:t>
            </a:r>
            <a:r>
              <a:rPr lang="en-US" u="sng" dirty="0">
                <a:hlinkClick r:id="rId4"/>
              </a:rPr>
              <a:t>906048571@baefed.webex.com</a:t>
            </a:r>
            <a:r>
              <a:rPr lang="en-US" dirty="0"/>
              <a:t>  </a:t>
            </a:r>
            <a:br>
              <a:rPr lang="en-US" dirty="0"/>
            </a:br>
            <a:r>
              <a:rPr lang="en-US" dirty="0"/>
              <a:t>  </a:t>
            </a:r>
            <a:br>
              <a:rPr lang="en-US" dirty="0"/>
            </a:br>
            <a:r>
              <a:rPr lang="en-US" dirty="0"/>
              <a:t>Join by phone  </a:t>
            </a:r>
            <a:br>
              <a:rPr lang="en-US" dirty="0"/>
            </a:br>
            <a:r>
              <a:rPr lang="en-US" b="1" dirty="0"/>
              <a:t>1-844-800-2712</a:t>
            </a:r>
            <a:r>
              <a:rPr lang="en-US" dirty="0"/>
              <a:t> United States of America Toll Free  </a:t>
            </a:r>
            <a:br>
              <a:rPr lang="en-US" dirty="0"/>
            </a:br>
            <a:r>
              <a:rPr lang="en-US" b="1" dirty="0"/>
              <a:t>1-669-234-1181</a:t>
            </a:r>
            <a:r>
              <a:rPr lang="en-US" dirty="0"/>
              <a:t> United States of America Toll  </a:t>
            </a:r>
            <a:br>
              <a:rPr lang="en-US" dirty="0"/>
            </a:br>
            <a:r>
              <a:rPr lang="en-US" u="sng" dirty="0">
                <a:hlinkClick r:id="rId5"/>
              </a:rPr>
              <a:t>Global call-in numbers</a:t>
            </a:r>
            <a:r>
              <a:rPr lang="en-US" dirty="0"/>
              <a:t>  |  </a:t>
            </a:r>
            <a:r>
              <a:rPr lang="en-US" u="sng" dirty="0">
                <a:hlinkClick r:id="rId6"/>
              </a:rPr>
              <a:t>Toll-free calling restrictions</a:t>
            </a:r>
            <a:r>
              <a:rPr lang="en-US" dirty="0"/>
              <a:t>   </a:t>
            </a:r>
            <a:br>
              <a:rPr lang="en-US" dirty="0"/>
            </a:br>
            <a:r>
              <a:rPr lang="en-US" dirty="0"/>
              <a:t>  </a:t>
            </a:r>
            <a:br>
              <a:rPr lang="en-US" dirty="0"/>
            </a:br>
            <a:r>
              <a:rPr lang="en-US" u="sng" dirty="0">
                <a:hlinkClick r:id="rId7"/>
              </a:rPr>
              <a:t>Can't join the meeting?</a:t>
            </a:r>
            <a:r>
              <a:rPr lang="en-US" dirty="0"/>
              <a:t> </a:t>
            </a:r>
            <a:br>
              <a:rPr lang="en-US" dirty="0"/>
            </a:br>
            <a:r>
              <a:rPr lang="en-US" dirty="0"/>
              <a:t>  </a:t>
            </a:r>
            <a:br>
              <a:rPr lang="en-US" dirty="0"/>
            </a:br>
            <a:r>
              <a:rPr lang="en-US" dirty="0"/>
              <a:t>If you are a host, </a:t>
            </a:r>
            <a:r>
              <a:rPr lang="en-US" u="sng" dirty="0">
                <a:hlinkClick r:id="rId8"/>
              </a:rPr>
              <a:t>go here</a:t>
            </a:r>
            <a:r>
              <a:rPr lang="en-US" dirty="0"/>
              <a:t> to view host information.</a:t>
            </a:r>
          </a:p>
          <a:p>
            <a:r>
              <a:rPr lang="en-US" dirty="0"/>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7/23 Architecture </a:t>
            </a:r>
            <a:r>
              <a:rPr dirty="0"/>
              <a:t>Ad Hoc</a:t>
            </a:r>
            <a:br>
              <a:rPr lang="en-US" dirty="0"/>
            </a:br>
            <a:r>
              <a:rPr lang="en-US" dirty="0"/>
              <a:t>Chair’s Notes</a:t>
            </a:r>
            <a:endParaRPr dirty="0"/>
          </a:p>
        </p:txBody>
      </p:sp>
      <p:sp>
        <p:nvSpPr>
          <p:cNvPr id="17411" name="Content Placeholder 2"/>
          <p:cNvSpPr>
            <a:spLocks noGrp="1"/>
          </p:cNvSpPr>
          <p:nvPr>
            <p:ph idx="1"/>
          </p:nvPr>
        </p:nvSpPr>
        <p:spPr>
          <a:xfrm>
            <a:off x="304800" y="1219200"/>
            <a:ext cx="8229600" cy="4525963"/>
          </a:xfrm>
        </p:spPr>
        <p:txBody>
          <a:bodyPr/>
          <a:lstStyle/>
          <a:p>
            <a:r>
              <a:rPr lang="en-US" dirty="0"/>
              <a:t>1900.5 must be periodically revised per IEEE process</a:t>
            </a:r>
          </a:p>
          <a:p>
            <a:r>
              <a:rPr lang="en-US" dirty="0"/>
              <a:t>Areas requiring updates</a:t>
            </a:r>
          </a:p>
          <a:p>
            <a:pPr lvl="1"/>
            <a:r>
              <a:rPr lang="en-US" dirty="0"/>
              <a:t>Requirements</a:t>
            </a:r>
          </a:p>
          <a:p>
            <a:pPr lvl="1"/>
            <a:r>
              <a:rPr lang="en-US" dirty="0"/>
              <a:t>Architecture</a:t>
            </a:r>
          </a:p>
          <a:p>
            <a:pPr lvl="1"/>
            <a:r>
              <a:rPr lang="en-US" dirty="0"/>
              <a:t>Interface / API</a:t>
            </a:r>
          </a:p>
          <a:p>
            <a:r>
              <a:rPr lang="en-US" dirty="0"/>
              <a:t>Start the process of drafting a PAR</a:t>
            </a:r>
          </a:p>
          <a:p>
            <a:endParaRPr lang="en-US" dirty="0"/>
          </a:p>
          <a:p>
            <a:endParaRPr lang="en-US" dirty="0"/>
          </a:p>
        </p:txBody>
      </p:sp>
      <p:sp>
        <p:nvSpPr>
          <p:cNvPr id="4" name="Date Placeholder 3"/>
          <p:cNvSpPr>
            <a:spLocks noGrp="1"/>
          </p:cNvSpPr>
          <p:nvPr>
            <p:ph type="dt" sz="quarter" idx="10"/>
          </p:nvPr>
        </p:nvSpPr>
        <p:spPr/>
        <p:txBody>
          <a:bodyPr/>
          <a:lstStyle/>
          <a:p>
            <a:pPr>
              <a:defRPr/>
            </a:pPr>
            <a:fld id="{C1571513-5222-4602-9AC2-D42EE524F473}" type="datetime1">
              <a:rPr lang="en-US" smtClean="0"/>
              <a:t>7/24/2018</a:t>
            </a:fld>
            <a:endParaRPr lang="en-US"/>
          </a:p>
        </p:txBody>
      </p:sp>
      <p:sp>
        <p:nvSpPr>
          <p:cNvPr id="5" name="Footer Placeholder 4"/>
          <p:cNvSpPr>
            <a:spLocks noGrp="1"/>
          </p:cNvSpPr>
          <p:nvPr>
            <p:ph type="ftr" sz="quarter" idx="11"/>
          </p:nvPr>
        </p:nvSpPr>
        <p:spPr/>
        <p:txBody>
          <a:bodyPr/>
          <a:lstStyle/>
          <a:p>
            <a:pPr>
              <a:defRPr/>
            </a:pPr>
            <a:r>
              <a:rPr lang="en-US"/>
              <a:t>Doc #: 5-18-0024-02-agen</a:t>
            </a:r>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20</a:t>
            </a:fld>
            <a:endParaRPr lang="en-US"/>
          </a:p>
        </p:txBody>
      </p:sp>
    </p:spTree>
    <p:extLst>
      <p:ext uri="{BB962C8B-B14F-4D97-AF65-F5344CB8AC3E}">
        <p14:creationId xmlns:p14="http://schemas.microsoft.com/office/powerpoint/2010/main" val="15229685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941F6-E3CC-4FA5-916C-BB08821A5799}"/>
              </a:ext>
            </a:extLst>
          </p:cNvPr>
          <p:cNvSpPr>
            <a:spLocks noGrp="1"/>
          </p:cNvSpPr>
          <p:nvPr>
            <p:ph type="title"/>
          </p:nvPr>
        </p:nvSpPr>
        <p:spPr/>
        <p:txBody>
          <a:bodyPr/>
          <a:lstStyle/>
          <a:p>
            <a:r>
              <a:rPr lang="en-US" dirty="0"/>
              <a:t>1900.5.1 Ad Hoc</a:t>
            </a:r>
            <a:br>
              <a:rPr lang="en-US" dirty="0"/>
            </a:br>
            <a:r>
              <a:rPr lang="en-US" dirty="0"/>
              <a:t>Chair’s Notes</a:t>
            </a:r>
          </a:p>
        </p:txBody>
      </p:sp>
      <p:sp>
        <p:nvSpPr>
          <p:cNvPr id="3" name="Content Placeholder 2">
            <a:extLst>
              <a:ext uri="{FF2B5EF4-FFF2-40B4-BE49-F238E27FC236}">
                <a16:creationId xmlns:a16="http://schemas.microsoft.com/office/drawing/2014/main" id="{FF26F963-8ED1-417E-A846-ECD95C159510}"/>
              </a:ext>
            </a:extLst>
          </p:cNvPr>
          <p:cNvSpPr>
            <a:spLocks noGrp="1"/>
          </p:cNvSpPr>
          <p:nvPr>
            <p:ph idx="1"/>
          </p:nvPr>
        </p:nvSpPr>
        <p:spPr/>
        <p:txBody>
          <a:bodyPr/>
          <a:lstStyle/>
          <a:p>
            <a:r>
              <a:rPr lang="en-US" dirty="0"/>
              <a:t>Reviewed Roles &amp; Signatures  </a:t>
            </a:r>
          </a:p>
          <a:p>
            <a:r>
              <a:rPr lang="en-US" dirty="0"/>
              <a:t>Reviewed Chaining / ordering</a:t>
            </a:r>
          </a:p>
          <a:p>
            <a:r>
              <a:rPr lang="en-US" dirty="0"/>
              <a:t>Reviewed “devisors”</a:t>
            </a:r>
          </a:p>
        </p:txBody>
      </p:sp>
      <p:sp>
        <p:nvSpPr>
          <p:cNvPr id="4" name="Date Placeholder 3">
            <a:extLst>
              <a:ext uri="{FF2B5EF4-FFF2-40B4-BE49-F238E27FC236}">
                <a16:creationId xmlns:a16="http://schemas.microsoft.com/office/drawing/2014/main" id="{0CF622C8-4F04-471F-A326-81CC434F8BD6}"/>
              </a:ext>
            </a:extLst>
          </p:cNvPr>
          <p:cNvSpPr>
            <a:spLocks noGrp="1"/>
          </p:cNvSpPr>
          <p:nvPr>
            <p:ph type="dt" sz="half" idx="10"/>
          </p:nvPr>
        </p:nvSpPr>
        <p:spPr/>
        <p:txBody>
          <a:bodyPr/>
          <a:lstStyle/>
          <a:p>
            <a:pPr>
              <a:defRPr/>
            </a:pPr>
            <a:fld id="{9F881491-CF6C-4F0E-B107-EC9DF0B5118B}" type="datetime1">
              <a:rPr lang="en-US" smtClean="0"/>
              <a:t>7/24/2018</a:t>
            </a:fld>
            <a:endParaRPr lang="en-US"/>
          </a:p>
        </p:txBody>
      </p:sp>
      <p:sp>
        <p:nvSpPr>
          <p:cNvPr id="5" name="Footer Placeholder 4">
            <a:extLst>
              <a:ext uri="{FF2B5EF4-FFF2-40B4-BE49-F238E27FC236}">
                <a16:creationId xmlns:a16="http://schemas.microsoft.com/office/drawing/2014/main" id="{7D6B63E1-D5C5-4C25-B204-5F7EA732EE0F}"/>
              </a:ext>
            </a:extLst>
          </p:cNvPr>
          <p:cNvSpPr>
            <a:spLocks noGrp="1"/>
          </p:cNvSpPr>
          <p:nvPr>
            <p:ph type="ftr" sz="quarter" idx="11"/>
          </p:nvPr>
        </p:nvSpPr>
        <p:spPr/>
        <p:txBody>
          <a:bodyPr/>
          <a:lstStyle/>
          <a:p>
            <a:pPr>
              <a:defRPr/>
            </a:pPr>
            <a:r>
              <a:rPr lang="en-US"/>
              <a:t>Doc #: 5-18-0024-02-agen</a:t>
            </a:r>
          </a:p>
        </p:txBody>
      </p:sp>
      <p:sp>
        <p:nvSpPr>
          <p:cNvPr id="6" name="Slide Number Placeholder 5">
            <a:extLst>
              <a:ext uri="{FF2B5EF4-FFF2-40B4-BE49-F238E27FC236}">
                <a16:creationId xmlns:a16="http://schemas.microsoft.com/office/drawing/2014/main" id="{795E022A-BA90-4FC8-82FE-705DACF7C2CC}"/>
              </a:ext>
            </a:extLst>
          </p:cNvPr>
          <p:cNvSpPr>
            <a:spLocks noGrp="1"/>
          </p:cNvSpPr>
          <p:nvPr>
            <p:ph type="sldNum" sz="quarter" idx="12"/>
          </p:nvPr>
        </p:nvSpPr>
        <p:spPr/>
        <p:txBody>
          <a:bodyPr/>
          <a:lstStyle/>
          <a:p>
            <a:pPr>
              <a:defRPr/>
            </a:pPr>
            <a:fld id="{986769F2-C589-4C46-B9E8-371DE6369B6E}" type="slidenum">
              <a:rPr lang="en-US" smtClean="0"/>
              <a:pPr>
                <a:defRPr/>
              </a:pPr>
              <a:t>21</a:t>
            </a:fld>
            <a:endParaRPr lang="en-US"/>
          </a:p>
        </p:txBody>
      </p:sp>
    </p:spTree>
    <p:extLst>
      <p:ext uri="{BB962C8B-B14F-4D97-AF65-F5344CB8AC3E}">
        <p14:creationId xmlns:p14="http://schemas.microsoft.com/office/powerpoint/2010/main" val="5217773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IEEE 1900.5 Meeting</a:t>
            </a:r>
            <a:br>
              <a:rPr lang="en-US" dirty="0"/>
            </a:br>
            <a:r>
              <a:rPr lang="en-US" dirty="0"/>
              <a:t>7/24/18 @10:00 US EDT (UTC-4)</a:t>
            </a:r>
            <a:br>
              <a:rPr lang="en-US" dirty="0"/>
            </a:br>
            <a:endParaRPr lang="en-US" dirty="0"/>
          </a:p>
        </p:txBody>
      </p:sp>
      <p:sp>
        <p:nvSpPr>
          <p:cNvPr id="4" name="Date Placeholder 3"/>
          <p:cNvSpPr>
            <a:spLocks noGrp="1"/>
          </p:cNvSpPr>
          <p:nvPr>
            <p:ph type="dt" sz="half" idx="10"/>
          </p:nvPr>
        </p:nvSpPr>
        <p:spPr/>
        <p:txBody>
          <a:bodyPr/>
          <a:lstStyle/>
          <a:p>
            <a:pPr>
              <a:defRPr/>
            </a:pPr>
            <a:fld id="{D0018163-B9EC-40F6-AE7E-1C7F6D688767}" type="datetime1">
              <a:rPr lang="en-US" smtClean="0"/>
              <a:t>7/24/2018</a:t>
            </a:fld>
            <a:endParaRPr lang="en-US"/>
          </a:p>
        </p:txBody>
      </p:sp>
      <p:sp>
        <p:nvSpPr>
          <p:cNvPr id="5" name="Footer Placeholder 4"/>
          <p:cNvSpPr>
            <a:spLocks noGrp="1"/>
          </p:cNvSpPr>
          <p:nvPr>
            <p:ph type="ftr" sz="quarter" idx="11"/>
          </p:nvPr>
        </p:nvSpPr>
        <p:spPr/>
        <p:txBody>
          <a:bodyPr/>
          <a:lstStyle/>
          <a:p>
            <a:pPr>
              <a:defRPr/>
            </a:pPr>
            <a:r>
              <a:rPr lang="en-US"/>
              <a:t>Doc #: 5-18-0024-02-agen</a:t>
            </a:r>
            <a:endParaRPr lang="en-US" dirty="0"/>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22</a:t>
            </a:fld>
            <a:endParaRPr lang="en-US"/>
          </a:p>
        </p:txBody>
      </p:sp>
      <p:sp>
        <p:nvSpPr>
          <p:cNvPr id="7" name="Rectangle 6"/>
          <p:cNvSpPr/>
          <p:nvPr/>
        </p:nvSpPr>
        <p:spPr>
          <a:xfrm>
            <a:off x="864294" y="2133600"/>
            <a:ext cx="7415427" cy="1323439"/>
          </a:xfrm>
          <a:prstGeom prst="rect">
            <a:avLst/>
          </a:prstGeom>
          <a:noFill/>
        </p:spPr>
        <p:txBody>
          <a:bodyPr wrap="none" lIns="91440" tIns="45720" rIns="91440" bIns="45720">
            <a:spAutoFit/>
          </a:bodyPr>
          <a:lstStyle/>
          <a:p>
            <a:pPr algn="ctr"/>
            <a:r>
              <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p>
        </p:txBody>
      </p:sp>
    </p:spTree>
    <p:extLst>
      <p:ext uri="{BB962C8B-B14F-4D97-AF65-F5344CB8AC3E}">
        <p14:creationId xmlns:p14="http://schemas.microsoft.com/office/powerpoint/2010/main" val="1069413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p:txBody>
          <a:bodyPr/>
          <a:lstStyle/>
          <a:p>
            <a:r>
              <a:rPr dirty="0"/>
              <a:t>IEEE </a:t>
            </a:r>
            <a:r>
              <a:rPr dirty="0" err="1"/>
              <a:t>DySPAN</a:t>
            </a:r>
            <a:r>
              <a:rPr dirty="0"/>
              <a:t>-SC rules</a:t>
            </a:r>
          </a:p>
          <a:p>
            <a:pPr lvl="1"/>
            <a:r>
              <a:rPr dirty="0">
                <a:hlinkClick r:id="rId2"/>
              </a:rPr>
              <a:t>http://standards.ieee.org/about/sasb/audcom/pnp/DySPAN_SC.pdf</a:t>
            </a:r>
            <a:endParaRPr dirty="0"/>
          </a:p>
          <a:p>
            <a:r>
              <a:rPr dirty="0"/>
              <a:t>IEEE 1900.5 WG rules</a:t>
            </a:r>
          </a:p>
          <a:p>
            <a:pPr lvl="1"/>
            <a:r>
              <a:rPr dirty="0">
                <a:hlinkClick r:id="rId3"/>
              </a:rPr>
              <a:t>http://grouper.ieee.org/groups/dyspan/files/individual-WG-PnPs.pdf</a:t>
            </a:r>
            <a:endParaRPr dirty="0"/>
          </a:p>
          <a:p>
            <a:r>
              <a:rPr dirty="0"/>
              <a:t>Roberts Rules (latest edition) as needed…</a:t>
            </a:r>
          </a:p>
          <a:p>
            <a:pPr lvl="1"/>
            <a:endParaRPr dirty="0"/>
          </a:p>
        </p:txBody>
      </p:sp>
      <p:sp>
        <p:nvSpPr>
          <p:cNvPr id="2" name="Date Placeholder 1"/>
          <p:cNvSpPr>
            <a:spLocks noGrp="1"/>
          </p:cNvSpPr>
          <p:nvPr>
            <p:ph type="dt" sz="quarter" idx="10"/>
          </p:nvPr>
        </p:nvSpPr>
        <p:spPr/>
        <p:txBody>
          <a:bodyPr/>
          <a:lstStyle/>
          <a:p>
            <a:pPr>
              <a:defRPr/>
            </a:pPr>
            <a:fld id="{DE8FEFF8-A3A1-4D7B-BE09-075194AA3569}" type="datetime1">
              <a:rPr lang="en-US" smtClean="0"/>
              <a:t>7/24/2018</a:t>
            </a:fld>
            <a:endParaRPr lang="en-US"/>
          </a:p>
        </p:txBody>
      </p:sp>
      <p:sp>
        <p:nvSpPr>
          <p:cNvPr id="3" name="Footer Placeholder 2"/>
          <p:cNvSpPr>
            <a:spLocks noGrp="1"/>
          </p:cNvSpPr>
          <p:nvPr>
            <p:ph type="ftr" sz="quarter" idx="11"/>
          </p:nvPr>
        </p:nvSpPr>
        <p:spPr/>
        <p:txBody>
          <a:bodyPr/>
          <a:lstStyle/>
          <a:p>
            <a:pPr>
              <a:defRPr/>
            </a:pPr>
            <a:r>
              <a:rPr lang="en-US"/>
              <a:t>Doc #: 5-18-0024-02-agen</a:t>
            </a:r>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838200"/>
          </a:xfrm>
        </p:spPr>
        <p:txBody>
          <a:bodyPr/>
          <a:lstStyle/>
          <a:p>
            <a:r>
              <a:rPr altLang="en-US" dirty="0"/>
              <a:t>Current Membership</a:t>
            </a:r>
          </a:p>
        </p:txBody>
      </p:sp>
      <p:sp>
        <p:nvSpPr>
          <p:cNvPr id="3" name="Date Placeholder 2"/>
          <p:cNvSpPr>
            <a:spLocks noGrp="1"/>
          </p:cNvSpPr>
          <p:nvPr>
            <p:ph type="dt" sz="quarter" idx="10"/>
          </p:nvPr>
        </p:nvSpPr>
        <p:spPr/>
        <p:txBody>
          <a:bodyPr/>
          <a:lstStyle/>
          <a:p>
            <a:pPr>
              <a:defRPr/>
            </a:pPr>
            <a:fld id="{78D6B45B-3EAF-4251-841D-E11A5542D782}" type="datetime1">
              <a:rPr lang="en-US" smtClean="0"/>
              <a:t>7/24/2018</a:t>
            </a:fld>
            <a:endParaRPr lang="en-US"/>
          </a:p>
        </p:txBody>
      </p:sp>
      <p:sp>
        <p:nvSpPr>
          <p:cNvPr id="4" name="Footer Placeholder 3"/>
          <p:cNvSpPr>
            <a:spLocks noGrp="1"/>
          </p:cNvSpPr>
          <p:nvPr>
            <p:ph type="ftr" sz="quarter" idx="11"/>
          </p:nvPr>
        </p:nvSpPr>
        <p:spPr/>
        <p:txBody>
          <a:bodyPr/>
          <a:lstStyle/>
          <a:p>
            <a:pPr>
              <a:defRPr/>
            </a:pPr>
            <a:r>
              <a:rPr lang="en-US"/>
              <a:t>Doc #: 5-18-0024-02-agen</a:t>
            </a:r>
          </a:p>
        </p:txBody>
      </p:sp>
      <p:sp>
        <p:nvSpPr>
          <p:cNvPr id="6149"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1524000" y="5661347"/>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(8 members)</a:t>
            </a:r>
          </a:p>
          <a:p>
            <a:pPr eaLnBrk="1" hangingPunct="1"/>
            <a:r>
              <a:rPr lang="en-US" sz="1600" dirty="0"/>
              <a:t>              2 meetings to get in, 2 meetings to get out</a:t>
            </a:r>
          </a:p>
        </p:txBody>
      </p:sp>
      <p:graphicFrame>
        <p:nvGraphicFramePr>
          <p:cNvPr id="9" name="Table 8"/>
          <p:cNvGraphicFramePr>
            <a:graphicFrameLocks noGrp="1"/>
          </p:cNvGraphicFramePr>
          <p:nvPr>
            <p:extLst>
              <p:ext uri="{D42A27DB-BD31-4B8C-83A1-F6EECF244321}">
                <p14:modId xmlns:p14="http://schemas.microsoft.com/office/powerpoint/2010/main" val="1593880643"/>
              </p:ext>
            </p:extLst>
          </p:nvPr>
        </p:nvGraphicFramePr>
        <p:xfrm>
          <a:off x="445057" y="832079"/>
          <a:ext cx="7174945" cy="4363142"/>
        </p:xfrm>
        <a:graphic>
          <a:graphicData uri="http://schemas.openxmlformats.org/drawingml/2006/table">
            <a:tbl>
              <a:tblPr>
                <a:tableStyleId>{5C22544A-7EE6-4342-B048-85BDC9FD1C3A}</a:tableStyleId>
              </a:tblPr>
              <a:tblGrid>
                <a:gridCol w="582672">
                  <a:extLst>
                    <a:ext uri="{9D8B030D-6E8A-4147-A177-3AD203B41FA5}">
                      <a16:colId xmlns:a16="http://schemas.microsoft.com/office/drawing/2014/main" val="20005"/>
                    </a:ext>
                  </a:extLst>
                </a:gridCol>
                <a:gridCol w="488317">
                  <a:extLst>
                    <a:ext uri="{9D8B030D-6E8A-4147-A177-3AD203B41FA5}">
                      <a16:colId xmlns:a16="http://schemas.microsoft.com/office/drawing/2014/main" val="2380720267"/>
                    </a:ext>
                  </a:extLst>
                </a:gridCol>
                <a:gridCol w="488317">
                  <a:extLst>
                    <a:ext uri="{9D8B030D-6E8A-4147-A177-3AD203B41FA5}">
                      <a16:colId xmlns:a16="http://schemas.microsoft.com/office/drawing/2014/main" val="20006"/>
                    </a:ext>
                  </a:extLst>
                </a:gridCol>
                <a:gridCol w="488317">
                  <a:extLst>
                    <a:ext uri="{9D8B030D-6E8A-4147-A177-3AD203B41FA5}">
                      <a16:colId xmlns:a16="http://schemas.microsoft.com/office/drawing/2014/main" val="20000"/>
                    </a:ext>
                  </a:extLst>
                </a:gridCol>
                <a:gridCol w="766090">
                  <a:extLst>
                    <a:ext uri="{9D8B030D-6E8A-4147-A177-3AD203B41FA5}">
                      <a16:colId xmlns:a16="http://schemas.microsoft.com/office/drawing/2014/main" val="20001"/>
                    </a:ext>
                  </a:extLst>
                </a:gridCol>
                <a:gridCol w="745843">
                  <a:extLst>
                    <a:ext uri="{9D8B030D-6E8A-4147-A177-3AD203B41FA5}">
                      <a16:colId xmlns:a16="http://schemas.microsoft.com/office/drawing/2014/main" val="20002"/>
                    </a:ext>
                  </a:extLst>
                </a:gridCol>
                <a:gridCol w="749912">
                  <a:extLst>
                    <a:ext uri="{9D8B030D-6E8A-4147-A177-3AD203B41FA5}">
                      <a16:colId xmlns:a16="http://schemas.microsoft.com/office/drawing/2014/main" val="20003"/>
                    </a:ext>
                  </a:extLst>
                </a:gridCol>
                <a:gridCol w="2865477">
                  <a:extLst>
                    <a:ext uri="{9D8B030D-6E8A-4147-A177-3AD203B41FA5}">
                      <a16:colId xmlns:a16="http://schemas.microsoft.com/office/drawing/2014/main" val="20004"/>
                    </a:ext>
                  </a:extLst>
                </a:gridCol>
              </a:tblGrid>
              <a:tr h="500173">
                <a:tc>
                  <a:txBody>
                    <a:bodyPr/>
                    <a:lstStyle/>
                    <a:p>
                      <a:pPr algn="l" fontAlgn="b"/>
                      <a:r>
                        <a:rPr lang="en-US" sz="1000" b="0" i="0" u="none" strike="noStrike" dirty="0">
                          <a:solidFill>
                            <a:srgbClr val="000000"/>
                          </a:solidFill>
                          <a:effectLst/>
                          <a:latin typeface="Calibri" panose="020F0502020204030204" pitchFamily="34" charset="0"/>
                        </a:rPr>
                        <a:t>7/23/18</a:t>
                      </a:r>
                    </a:p>
                  </a:txBody>
                  <a:tcPr marL="6947" marR="6947" marT="6947" marB="0" anchor="b"/>
                </a:tc>
                <a:tc>
                  <a:txBody>
                    <a:bodyPr/>
                    <a:lstStyle/>
                    <a:p>
                      <a:pPr algn="l" fontAlgn="b"/>
                      <a:r>
                        <a:rPr lang="en-US" sz="1000" b="0" i="0" u="none" strike="noStrike" dirty="0">
                          <a:solidFill>
                            <a:srgbClr val="000000"/>
                          </a:solidFill>
                          <a:effectLst/>
                          <a:latin typeface="Calibri" panose="020F0502020204030204" pitchFamily="34" charset="0"/>
                        </a:rPr>
                        <a:t>7/24/18 2 PM</a:t>
                      </a:r>
                    </a:p>
                  </a:txBody>
                  <a:tcPr marL="6947" marR="6947" marT="6947" marB="0" anchor="b"/>
                </a:tc>
                <a:tc>
                  <a:txBody>
                    <a:bodyPr/>
                    <a:lstStyle/>
                    <a:p>
                      <a:pPr algn="l" fontAlgn="b"/>
                      <a:r>
                        <a:rPr lang="en-US" sz="1000" b="0" i="0" u="none" strike="noStrike" dirty="0">
                          <a:solidFill>
                            <a:srgbClr val="000000"/>
                          </a:solidFill>
                          <a:effectLst/>
                          <a:latin typeface="Calibri" panose="020F0502020204030204" pitchFamily="34" charset="0"/>
                        </a:rPr>
                        <a:t>7/24/18</a:t>
                      </a:r>
                    </a:p>
                    <a:p>
                      <a:pPr algn="l" fontAlgn="b"/>
                      <a:r>
                        <a:rPr lang="en-US" sz="1000" b="0" i="0" u="none" strike="noStrike" dirty="0">
                          <a:solidFill>
                            <a:srgbClr val="000000"/>
                          </a:solidFill>
                          <a:effectLst/>
                          <a:latin typeface="Calibri" panose="020F0502020204030204" pitchFamily="34" charset="0"/>
                        </a:rPr>
                        <a:t>4 PM</a:t>
                      </a:r>
                    </a:p>
                  </a:txBody>
                  <a:tcPr marL="6947" marR="6947" marT="6947" marB="0" anchor="b"/>
                </a:tc>
                <a:tc>
                  <a:txBody>
                    <a:bodyPr/>
                    <a:lstStyle/>
                    <a:p>
                      <a:pPr algn="l" fontAlgn="b"/>
                      <a:r>
                        <a:rPr lang="en-US" sz="1000" b="0" i="0" u="none" strike="noStrike" dirty="0">
                          <a:solidFill>
                            <a:srgbClr val="000000"/>
                          </a:solidFill>
                          <a:effectLst/>
                          <a:latin typeface="Calibri" panose="020F0502020204030204" pitchFamily="34" charset="0"/>
                        </a:rPr>
                        <a:t>7/25/18</a:t>
                      </a:r>
                    </a:p>
                  </a:txBody>
                  <a:tcPr marL="6947" marR="6947" marT="6947"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First Name</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Affiliation</a:t>
                      </a:r>
                      <a:endParaRPr lang="en-US" sz="1000" b="0" i="0" u="none" strike="noStrike" dirty="0">
                        <a:solidFill>
                          <a:srgbClr val="000000"/>
                        </a:solidFill>
                        <a:effectLst/>
                        <a:latin typeface="Calibri" panose="020F0502020204030204" pitchFamily="34" charset="0"/>
                      </a:endParaRPr>
                    </a:p>
                  </a:txBody>
                  <a:tcPr marL="6947" marR="6947" marT="6947" marB="0" anchor="b"/>
                </a:tc>
                <a:extLst>
                  <a:ext uri="{0D108BD9-81ED-4DB2-BD59-A6C34878D82A}">
                    <a16:rowId xmlns:a16="http://schemas.microsoft.com/office/drawing/2014/main" val="10000"/>
                  </a:ext>
                </a:extLst>
              </a:tr>
              <a:tr h="166725">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r>
                        <a:rPr lang="en-US" sz="1000" u="none" strike="noStrike" dirty="0">
                          <a:effectLst/>
                        </a:rPr>
                        <a:t>15</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Total</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extLst>
                  <a:ext uri="{0D108BD9-81ED-4DB2-BD59-A6C34878D82A}">
                    <a16:rowId xmlns:a16="http://schemas.microsoft.com/office/drawing/2014/main" val="10001"/>
                  </a:ext>
                </a:extLst>
              </a:tr>
              <a:tr h="175260">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Carlos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Caicedo</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Syracuse University (Secretary)</a:t>
                      </a:r>
                    </a:p>
                  </a:txBody>
                  <a:tcPr marL="7620" marR="7620" marT="7620" marB="0" anchor="b"/>
                </a:tc>
                <a:extLst>
                  <a:ext uri="{0D108BD9-81ED-4DB2-BD59-A6C34878D82A}">
                    <a16:rowId xmlns:a16="http://schemas.microsoft.com/office/drawing/2014/main" val="10002"/>
                  </a:ext>
                </a:extLst>
              </a:tr>
              <a:tr h="16483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David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Chester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Harris</a:t>
                      </a:r>
                    </a:p>
                  </a:txBody>
                  <a:tcPr marL="7620" marR="7620" marT="7620" marB="0" anchor="b"/>
                </a:tc>
                <a:extLst>
                  <a:ext uri="{0D108BD9-81ED-4DB2-BD59-A6C34878D82A}">
                    <a16:rowId xmlns:a16="http://schemas.microsoft.com/office/drawing/2014/main" val="10003"/>
                  </a:ext>
                </a:extLst>
              </a:tr>
              <a:tr h="175260">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Lynn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Grande</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Self</a:t>
                      </a:r>
                    </a:p>
                  </a:txBody>
                  <a:tcPr marL="7620" marR="7620" marT="7620" marB="0" anchor="b"/>
                </a:tc>
                <a:extLst>
                  <a:ext uri="{0D108BD9-81ED-4DB2-BD59-A6C34878D82A}">
                    <a16:rowId xmlns:a16="http://schemas.microsoft.com/office/drawing/2014/main" val="10004"/>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Colby </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Harper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Pathfinder Wireless Corp</a:t>
                      </a:r>
                    </a:p>
                  </a:txBody>
                  <a:tcPr marL="7620" marR="7620" marT="7620" marB="0" anchor="b"/>
                </a:tc>
                <a:extLst>
                  <a:ext uri="{0D108BD9-81ED-4DB2-BD59-A6C34878D82A}">
                    <a16:rowId xmlns:a16="http://schemas.microsoft.com/office/drawing/2014/main" val="10005"/>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Nilesh</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Khamberkar</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Univ. of Buffalo</a:t>
                      </a:r>
                    </a:p>
                  </a:txBody>
                  <a:tcPr marL="7620" marR="7620" marT="7620" marB="0" anchor="b"/>
                </a:tc>
                <a:extLst>
                  <a:ext uri="{0D108BD9-81ED-4DB2-BD59-A6C34878D82A}">
                    <a16:rowId xmlns:a16="http://schemas.microsoft.com/office/drawing/2014/main" val="10006"/>
                  </a:ext>
                </a:extLst>
              </a:tr>
              <a:tr h="14959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Mitch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Kokar</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VIStology</a:t>
                      </a:r>
                      <a:r>
                        <a:rPr lang="en-US" sz="1100" b="0" i="0" u="none" strike="noStrike" dirty="0">
                          <a:solidFill>
                            <a:srgbClr val="000000"/>
                          </a:solidFill>
                          <a:effectLst/>
                          <a:latin typeface="Calibri" panose="020F0502020204030204" pitchFamily="34" charset="0"/>
                        </a:rPr>
                        <a:t> &amp; Northeastern University</a:t>
                      </a:r>
                    </a:p>
                  </a:txBody>
                  <a:tcPr marL="7620" marR="7620" marT="7620" marB="0" anchor="b"/>
                </a:tc>
                <a:extLst>
                  <a:ext uri="{0D108BD9-81ED-4DB2-BD59-A6C34878D82A}">
                    <a16:rowId xmlns:a16="http://schemas.microsoft.com/office/drawing/2014/main" val="10007"/>
                  </a:ext>
                </a:extLst>
              </a:tr>
              <a:tr h="191038">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Alex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Lackpour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Drexel  / NOAA?</a:t>
                      </a:r>
                    </a:p>
                  </a:txBody>
                  <a:tcPr marL="7620" marR="7620" marT="7620" marB="0" anchor="b"/>
                </a:tc>
                <a:extLst>
                  <a:ext uri="{0D108BD9-81ED-4DB2-BD59-A6C34878D82A}">
                    <a16:rowId xmlns:a16="http://schemas.microsoft.com/office/drawing/2014/main" val="10008"/>
                  </a:ext>
                </a:extLst>
              </a:tr>
              <a:tr h="154025">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Communications Research Centre Canada</a:t>
                      </a:r>
                    </a:p>
                  </a:txBody>
                  <a:tcPr marL="7620" marR="7620" marT="7620" marB="0" anchor="b"/>
                </a:tc>
                <a:extLst>
                  <a:ext uri="{0D108BD9-81ED-4DB2-BD59-A6C34878D82A}">
                    <a16:rowId xmlns:a16="http://schemas.microsoft.com/office/drawing/2014/main" val="10009"/>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V</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Prasad</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Wireless and Mobile Communication, TU Delft</a:t>
                      </a:r>
                    </a:p>
                  </a:txBody>
                  <a:tcPr marL="7620" marR="7620" marT="7620" marB="0" anchor="b"/>
                </a:tc>
                <a:extLst>
                  <a:ext uri="{0D108BD9-81ED-4DB2-BD59-A6C34878D82A}">
                    <a16:rowId xmlns:a16="http://schemas.microsoft.com/office/drawing/2014/main" val="10010"/>
                  </a:ext>
                </a:extLst>
              </a:tr>
              <a:tr h="175260">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Mat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Sherman</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BAE Systems (Chair)</a:t>
                      </a:r>
                    </a:p>
                  </a:txBody>
                  <a:tcPr marL="7620" marR="7620" marT="7620" marB="0" anchor="b"/>
                </a:tc>
                <a:extLst>
                  <a:ext uri="{0D108BD9-81ED-4DB2-BD59-A6C34878D82A}">
                    <a16:rowId xmlns:a16="http://schemas.microsoft.com/office/drawing/2014/main" val="10011"/>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John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Stine</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Mitre</a:t>
                      </a:r>
                      <a:endParaRPr lang="en-US" sz="11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0012"/>
                  </a:ext>
                </a:extLst>
              </a:tr>
              <a:tr h="175260">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Darcy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Swain-Walsh</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Mitre</a:t>
                      </a:r>
                      <a:r>
                        <a:rPr lang="en-US" sz="1100" b="0" i="0" u="none" strike="noStrike" dirty="0">
                          <a:solidFill>
                            <a:srgbClr val="000000"/>
                          </a:solidFill>
                          <a:effectLst/>
                          <a:latin typeface="Calibri" panose="020F0502020204030204" pitchFamily="34" charset="0"/>
                        </a:rPr>
                        <a:t> (Vice Chair)</a:t>
                      </a:r>
                    </a:p>
                  </a:txBody>
                  <a:tcPr marL="7620" marR="7620" marT="7620" marB="0" anchor="b"/>
                </a:tc>
                <a:extLst>
                  <a:ext uri="{0D108BD9-81ED-4DB2-BD59-A6C34878D82A}">
                    <a16:rowId xmlns:a16="http://schemas.microsoft.com/office/drawing/2014/main" val="10013"/>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Tony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Rennier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Foundry Inc</a:t>
                      </a:r>
                    </a:p>
                  </a:txBody>
                  <a:tcPr marL="7620" marR="7620" marT="7620" marB="0" anchor="b"/>
                </a:tc>
                <a:extLst>
                  <a:ext uri="{0D108BD9-81ED-4DB2-BD59-A6C34878D82A}">
                    <a16:rowId xmlns:a16="http://schemas.microsoft.com/office/drawing/2014/main" val="10014"/>
                  </a:ext>
                </a:extLst>
              </a:tr>
              <a:tr h="175260">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Reinhard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SchrageConsult</a:t>
                      </a:r>
                      <a:endParaRPr lang="en-US" sz="11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0015"/>
                  </a:ext>
                </a:extLst>
              </a:tr>
              <a:tr h="175260">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Shawn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Kern</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SRI International</a:t>
                      </a:r>
                    </a:p>
                  </a:txBody>
                  <a:tcPr marL="7620" marR="7620" marT="7620" marB="0" anchor="b"/>
                </a:tc>
                <a:extLst>
                  <a:ext uri="{0D108BD9-81ED-4DB2-BD59-A6C34878D82A}">
                    <a16:rowId xmlns:a16="http://schemas.microsoft.com/office/drawing/2014/main" val="10019"/>
                  </a:ext>
                </a:extLst>
              </a:tr>
              <a:tr h="175261">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marL="0" algn="l" defTabSz="914400" rtl="0" eaLnBrk="1" fontAlgn="b" latinLnBrk="0" hangingPunct="1"/>
                      <a:r>
                        <a:rPr lang="en-US" sz="1100" b="0" i="0" u="none" strike="noStrike" kern="1200">
                          <a:solidFill>
                            <a:srgbClr val="000000"/>
                          </a:solidFill>
                          <a:effectLst/>
                          <a:latin typeface="Calibri" panose="020F0502020204030204" pitchFamily="34" charset="0"/>
                          <a:ea typeface="+mn-ea"/>
                          <a:cs typeface="+mn-cs"/>
                        </a:rPr>
                        <a:t>Participant</a:t>
                      </a:r>
                    </a:p>
                  </a:txBody>
                  <a:tcPr marL="4542" marR="4542" marT="4542" marB="0" anchor="b"/>
                </a:tc>
                <a:tc>
                  <a:txBody>
                    <a:bodyPr/>
                    <a:lstStyle/>
                    <a:p>
                      <a:pPr marL="0" algn="l" defTabSz="914400" rtl="0" eaLnBrk="1" fontAlgn="b" latinLnBrk="0" hangingPunct="1"/>
                      <a:r>
                        <a:rPr lang="en-US" sz="1100" b="0" i="0" u="none" strike="noStrike" kern="1200">
                          <a:solidFill>
                            <a:srgbClr val="000000"/>
                          </a:solidFill>
                          <a:effectLst/>
                          <a:latin typeface="Calibri" panose="020F0502020204030204" pitchFamily="34" charset="0"/>
                          <a:ea typeface="+mn-ea"/>
                          <a:cs typeface="+mn-cs"/>
                        </a:rPr>
                        <a:t>Mark</a:t>
                      </a:r>
                    </a:p>
                  </a:txBody>
                  <a:tcPr marL="4542" marR="4542" marT="4542"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McHenry</a:t>
                      </a:r>
                    </a:p>
                  </a:txBody>
                  <a:tcPr marL="4542" marR="4542" marT="4542"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Shared Spectrum Company</a:t>
                      </a:r>
                    </a:p>
                  </a:txBody>
                  <a:tcPr marL="4542" marR="4542" marT="4542" marB="0" anchor="b"/>
                </a:tc>
                <a:extLst>
                  <a:ext uri="{0D108BD9-81ED-4DB2-BD59-A6C34878D82A}">
                    <a16:rowId xmlns:a16="http://schemas.microsoft.com/office/drawing/2014/main" val="10016"/>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Yuriy</a:t>
                      </a:r>
                    </a:p>
                  </a:txBody>
                  <a:tcPr marL="7620" marR="7620" marT="7620" marB="0" anchor="b"/>
                </a:tc>
                <a:tc>
                  <a:txBody>
                    <a:bodyPr/>
                    <a:lstStyle/>
                    <a:p>
                      <a:pPr marL="0" algn="l" defTabSz="914400" rtl="0" eaLnBrk="1" fontAlgn="b" latinLnBrk="0" hangingPunct="1"/>
                      <a:r>
                        <a:rPr lang="en-US" sz="1100" b="0" i="0" u="none" strike="noStrike" kern="1200">
                          <a:solidFill>
                            <a:srgbClr val="000000"/>
                          </a:solidFill>
                          <a:effectLst/>
                          <a:latin typeface="Calibri" panose="020F0502020204030204" pitchFamily="34" charset="0"/>
                          <a:ea typeface="+mn-ea"/>
                          <a:cs typeface="+mn-cs"/>
                        </a:rPr>
                        <a:t>Posherstnik</a:t>
                      </a:r>
                    </a:p>
                  </a:txBody>
                  <a:tcPr marL="7620" marR="7620" marT="7620"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US Army RDECOM CERDEC</a:t>
                      </a:r>
                    </a:p>
                  </a:txBody>
                  <a:tcPr marL="7620" marR="7620" marT="7620" marB="0" anchor="b"/>
                </a:tc>
                <a:extLst>
                  <a:ext uri="{0D108BD9-81ED-4DB2-BD59-A6C34878D82A}">
                    <a16:rowId xmlns:a16="http://schemas.microsoft.com/office/drawing/2014/main" val="10017"/>
                  </a:ext>
                </a:extLst>
              </a:tr>
              <a:tr h="175261">
                <a:tc>
                  <a:txBody>
                    <a:bodyPr/>
                    <a:lstStyle/>
                    <a:p>
                      <a:pPr algn="l" fontAlgn="b"/>
                      <a:r>
                        <a:rPr lang="en-US" sz="1100" b="0" i="0" u="none" strike="noStrike" dirty="0">
                          <a:solidFill>
                            <a:srgbClr val="000000"/>
                          </a:solidFill>
                          <a:effectLst/>
                          <a:latin typeface="Calibri" panose="020F0502020204030204" pitchFamily="34" charset="0"/>
                        </a:rPr>
                        <a:t>x</a:t>
                      </a: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Member</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Thor</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err="1">
                          <a:solidFill>
                            <a:srgbClr val="000000"/>
                          </a:solidFill>
                          <a:effectLst/>
                          <a:latin typeface="Calibri" panose="020F0502020204030204" pitchFamily="34" charset="0"/>
                          <a:ea typeface="+mn-ea"/>
                          <a:cs typeface="+mn-cs"/>
                        </a:rPr>
                        <a:t>Berglie</a:t>
                      </a:r>
                      <a:endParaRPr lang="en-US" sz="1100" b="0" i="0" u="none" strike="noStrike" kern="1200" dirty="0">
                        <a:solidFill>
                          <a:srgbClr val="000000"/>
                        </a:solidFill>
                        <a:effectLst/>
                        <a:latin typeface="Calibri" panose="020F0502020204030204" pitchFamily="34" charset="0"/>
                        <a:ea typeface="+mn-ea"/>
                        <a:cs typeface="+mn-cs"/>
                      </a:endParaRP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SSC</a:t>
                      </a:r>
                    </a:p>
                  </a:txBody>
                  <a:tcPr marL="68580" marR="68580" marT="0" marB="0" anchor="b"/>
                </a:tc>
                <a:extLst>
                  <a:ext uri="{0D108BD9-81ED-4DB2-BD59-A6C34878D82A}">
                    <a16:rowId xmlns:a16="http://schemas.microsoft.com/office/drawing/2014/main" val="10018"/>
                  </a:ext>
                </a:extLst>
              </a:tr>
              <a:tr h="175261">
                <a:tc>
                  <a:txBody>
                    <a:bodyPr/>
                    <a:lstStyle/>
                    <a:p>
                      <a:pPr algn="l" fontAlgn="b"/>
                      <a:r>
                        <a:rPr lang="en-US" sz="1100" b="0" i="0" u="none" strike="noStrike" dirty="0">
                          <a:solidFill>
                            <a:srgbClr val="000000"/>
                          </a:solidFill>
                          <a:effectLst/>
                          <a:latin typeface="Calibri" panose="020F0502020204030204" pitchFamily="34" charset="0"/>
                        </a:rPr>
                        <a:t>x</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x</a:t>
                      </a: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Joe</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Messner</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BAE Systems</a:t>
                      </a:r>
                    </a:p>
                  </a:txBody>
                  <a:tcPr marL="68580" marR="68580" marT="0" marB="0" anchor="b"/>
                </a:tc>
                <a:extLst>
                  <a:ext uri="{0D108BD9-81ED-4DB2-BD59-A6C34878D82A}">
                    <a16:rowId xmlns:a16="http://schemas.microsoft.com/office/drawing/2014/main" val="2699031247"/>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Paul</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Falvell</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CGI Group Inc.</a:t>
                      </a:r>
                    </a:p>
                  </a:txBody>
                  <a:tcPr marL="68580" marR="68580" marT="0" marB="0" anchor="b"/>
                </a:tc>
                <a:extLst>
                  <a:ext uri="{0D108BD9-81ED-4DB2-BD59-A6C34878D82A}">
                    <a16:rowId xmlns:a16="http://schemas.microsoft.com/office/drawing/2014/main" val="10020"/>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Nicholas</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Sherman</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BAE Systems</a:t>
                      </a:r>
                    </a:p>
                  </a:txBody>
                  <a:tcPr marL="68580" marR="68580" marT="0" marB="0" anchor="b"/>
                </a:tc>
                <a:extLst>
                  <a:ext uri="{0D108BD9-81ED-4DB2-BD59-A6C34878D82A}">
                    <a16:rowId xmlns:a16="http://schemas.microsoft.com/office/drawing/2014/main" val="1077152715"/>
                  </a:ext>
                </a:extLst>
              </a:tr>
            </a:tbl>
          </a:graphicData>
        </a:graphic>
      </p:graphicFrame>
      <p:sp>
        <p:nvSpPr>
          <p:cNvPr id="2" name="TextBox 1">
            <a:extLst>
              <a:ext uri="{FF2B5EF4-FFF2-40B4-BE49-F238E27FC236}">
                <a16:creationId xmlns:a16="http://schemas.microsoft.com/office/drawing/2014/main" id="{FDDD04C9-9911-4851-8BFD-5E105A025686}"/>
              </a:ext>
            </a:extLst>
          </p:cNvPr>
          <p:cNvSpPr txBox="1"/>
          <p:nvPr/>
        </p:nvSpPr>
        <p:spPr>
          <a:xfrm>
            <a:off x="7936943" y="1447800"/>
            <a:ext cx="1524000" cy="369332"/>
          </a:xfrm>
          <a:prstGeom prst="rect">
            <a:avLst/>
          </a:prstGeom>
          <a:noFill/>
        </p:spPr>
        <p:txBody>
          <a:bodyPr wrap="square" rtlCol="0">
            <a:spAutoFit/>
          </a:bodyPr>
          <a:lstStyle/>
          <a:p>
            <a:r>
              <a:rPr lang="en-US" b="1" i="1" dirty="0">
                <a:solidFill>
                  <a:srgbClr val="FF0000"/>
                </a:solidFill>
              </a:rPr>
              <a:t>Quorum?</a:t>
            </a:r>
          </a:p>
        </p:txBody>
      </p:sp>
    </p:spTree>
    <p:extLst>
      <p:ext uri="{BB962C8B-B14F-4D97-AF65-F5344CB8AC3E}">
        <p14:creationId xmlns:p14="http://schemas.microsoft.com/office/powerpoint/2010/main" val="774471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a:t> Draft Agenda</a:t>
            </a:r>
          </a:p>
        </p:txBody>
      </p:sp>
      <p:sp>
        <p:nvSpPr>
          <p:cNvPr id="6147" name="Text Box 5040"/>
          <p:cNvSpPr txBox="1">
            <a:spLocks noChangeArrowheads="1"/>
          </p:cNvSpPr>
          <p:nvPr/>
        </p:nvSpPr>
        <p:spPr bwMode="auto">
          <a:xfrm>
            <a:off x="381000" y="1577688"/>
            <a:ext cx="8382000"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Call / Quorum Check</a:t>
            </a: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minutes</a:t>
            </a:r>
          </a:p>
          <a:p>
            <a:pPr>
              <a:buFont typeface="Calibri" pitchFamily="34" charset="0"/>
              <a:buAutoNum type="arabicPeriod"/>
            </a:pPr>
            <a:r>
              <a:rPr lang="en-US" dirty="0">
                <a:latin typeface="Times New Roman" pitchFamily="18" charset="0"/>
              </a:rPr>
              <a:t>Status on 1900.5.1</a:t>
            </a:r>
          </a:p>
          <a:p>
            <a:pPr>
              <a:buFont typeface="Calibri" pitchFamily="34" charset="0"/>
              <a:buAutoNum type="arabicPeriod"/>
            </a:pPr>
            <a:r>
              <a:rPr lang="en-US" dirty="0">
                <a:latin typeface="Times New Roman" pitchFamily="18" charset="0"/>
              </a:rPr>
              <a:t>Status on 1900.5.2</a:t>
            </a:r>
          </a:p>
          <a:p>
            <a:pPr>
              <a:buFont typeface="Calibri" pitchFamily="34" charset="0"/>
              <a:buAutoNum type="arabicPeriod"/>
            </a:pPr>
            <a:r>
              <a:rPr lang="en-US" dirty="0">
                <a:latin typeface="Times New Roman" pitchFamily="18" charset="0"/>
              </a:rPr>
              <a:t>Status on Architecture</a:t>
            </a:r>
          </a:p>
          <a:p>
            <a:pPr>
              <a:buFont typeface="Calibri" pitchFamily="34" charset="0"/>
              <a:buAutoNum type="arabicPeriod"/>
            </a:pPr>
            <a:r>
              <a:rPr lang="en-US" dirty="0">
                <a:latin typeface="Times New Roman" pitchFamily="18" charset="0"/>
              </a:rPr>
              <a:t>Review of other 1900 activities (1900.1, Leadership meeting etc.)</a:t>
            </a: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a:latin typeface="Times New Roman" pitchFamily="18" charset="0"/>
              </a:rPr>
              <a:t>National Spectrum Consortium</a:t>
            </a:r>
          </a:p>
          <a:p>
            <a:pPr lvl="1">
              <a:buFont typeface="Calibri" pitchFamily="34" charset="0"/>
              <a:buAutoNum type="alphaLcPeriod"/>
            </a:pPr>
            <a:r>
              <a:rPr lang="en-US" dirty="0" err="1">
                <a:latin typeface="Times New Roman" pitchFamily="18" charset="0"/>
              </a:rPr>
              <a:t>Comms</a:t>
            </a:r>
            <a:r>
              <a:rPr lang="en-US" dirty="0">
                <a:latin typeface="Times New Roman" pitchFamily="18" charset="0"/>
              </a:rPr>
              <a:t> Standard Magazine </a:t>
            </a:r>
          </a:p>
          <a:p>
            <a:pPr lvl="1">
              <a:buFont typeface="Calibri" pitchFamily="34" charset="0"/>
              <a:buAutoNum type="alphaLcPeriod"/>
            </a:pPr>
            <a:r>
              <a:rPr lang="en-US" dirty="0">
                <a:latin typeface="Times New Roman" pitchFamily="18" charset="0"/>
              </a:rPr>
              <a:t>Others?</a:t>
            </a:r>
          </a:p>
          <a:p>
            <a:pPr>
              <a:buFont typeface="Calibri" pitchFamily="34" charset="0"/>
              <a:buAutoNum type="arabicPeriod"/>
            </a:pPr>
            <a:r>
              <a:rPr lang="en-US" dirty="0">
                <a:latin typeface="Times New Roman" pitchFamily="18" charset="0"/>
              </a:rPr>
              <a:t>1900.5 meeting planning and review</a:t>
            </a:r>
          </a:p>
          <a:p>
            <a:pPr>
              <a:buFont typeface="Calibri" pitchFamily="34" charset="0"/>
              <a:buAutoNum type="arabicPeriod"/>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a:latin typeface="Times New Roman" pitchFamily="18" charset="0"/>
              </a:rPr>
              <a:t>Adjourn</a:t>
            </a:r>
          </a:p>
          <a:p>
            <a:pPr marL="119063" indent="0"/>
            <a:r>
              <a:rPr lang="en-US" dirty="0">
                <a:latin typeface="Times New Roman" pitchFamily="18" charset="0"/>
              </a:rPr>
              <a:t>In Ad Hoc, Review 1900.5.1  (25 July @ 8 AM EDT)</a:t>
            </a:r>
          </a:p>
        </p:txBody>
      </p:sp>
      <p:sp>
        <p:nvSpPr>
          <p:cNvPr id="6148" name="TextBox 1"/>
          <p:cNvSpPr txBox="1">
            <a:spLocks noChangeArrowheads="1"/>
          </p:cNvSpPr>
          <p:nvPr/>
        </p:nvSpPr>
        <p:spPr bwMode="auto">
          <a:xfrm>
            <a:off x="5419436" y="4876800"/>
            <a:ext cx="3048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a:p>
            <a:pPr eaLnBrk="1" hangingPunct="1"/>
            <a:r>
              <a:rPr lang="en-US" sz="2400" b="1" i="1" dirty="0">
                <a:solidFill>
                  <a:srgbClr val="FF0000"/>
                </a:solidFill>
                <a:latin typeface="Times New Roman" pitchFamily="18" charset="0"/>
              </a:rPr>
              <a:t>None…</a:t>
            </a:r>
          </a:p>
        </p:txBody>
      </p:sp>
      <p:sp>
        <p:nvSpPr>
          <p:cNvPr id="2" name="Date Placeholder 1"/>
          <p:cNvSpPr>
            <a:spLocks noGrp="1"/>
          </p:cNvSpPr>
          <p:nvPr>
            <p:ph type="dt" sz="quarter" idx="10"/>
          </p:nvPr>
        </p:nvSpPr>
        <p:spPr/>
        <p:txBody>
          <a:bodyPr/>
          <a:lstStyle/>
          <a:p>
            <a:pPr>
              <a:defRPr/>
            </a:pPr>
            <a:fld id="{E30A6E28-40BE-438B-B32E-A501D95C4461}" type="datetime1">
              <a:rPr lang="en-US" smtClean="0"/>
              <a:t>7/24/2018</a:t>
            </a:fld>
            <a:endParaRPr lang="en-US"/>
          </a:p>
        </p:txBody>
      </p:sp>
      <p:sp>
        <p:nvSpPr>
          <p:cNvPr id="3" name="Footer Placeholder 2"/>
          <p:cNvSpPr>
            <a:spLocks noGrp="1"/>
          </p:cNvSpPr>
          <p:nvPr>
            <p:ph type="ftr" sz="quarter" idx="11"/>
          </p:nvPr>
        </p:nvSpPr>
        <p:spPr/>
        <p:txBody>
          <a:bodyPr/>
          <a:lstStyle/>
          <a:p>
            <a:pPr>
              <a:defRPr/>
            </a:pPr>
            <a:r>
              <a:rPr lang="en-US"/>
              <a:t>Doc #: 5-18-0024-02-agen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
        <p:nvSpPr>
          <p:cNvPr id="5" name="TextBox 4"/>
          <p:cNvSpPr txBox="1"/>
          <p:nvPr/>
        </p:nvSpPr>
        <p:spPr>
          <a:xfrm>
            <a:off x="533400" y="796102"/>
            <a:ext cx="4591513" cy="923330"/>
          </a:xfrm>
          <a:prstGeom prst="rect">
            <a:avLst/>
          </a:prstGeom>
          <a:noFill/>
        </p:spPr>
        <p:txBody>
          <a:bodyPr wrap="none" rtlCol="0">
            <a:spAutoFit/>
          </a:bodyPr>
          <a:lstStyle/>
          <a:p>
            <a:r>
              <a:rPr lang="en-US" dirty="0">
                <a:latin typeface="Times New Roman" pitchFamily="18" charset="0"/>
              </a:rPr>
              <a:t>1900.5 Architecture Ad Hoc (23 July @10 AM)</a:t>
            </a:r>
          </a:p>
          <a:p>
            <a:r>
              <a:rPr lang="en-US" dirty="0">
                <a:latin typeface="Times New Roman" pitchFamily="18" charset="0"/>
              </a:rPr>
              <a:t>1900.5.1 Ad Hoc (24 July @ 8 AM)</a:t>
            </a:r>
          </a:p>
          <a:p>
            <a:r>
              <a:rPr lang="en-US" dirty="0">
                <a:latin typeface="Times New Roman" pitchFamily="18" charset="0"/>
              </a:rPr>
              <a:t>1900.5 WG Meeting ( 24 July @ 10 AM)</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Meetings for Week of 23</a:t>
            </a:r>
            <a:r>
              <a:rPr lang="en-US" baseline="30000" dirty="0"/>
              <a:t>rd</a:t>
            </a:r>
            <a:r>
              <a:rPr lang="en-US" dirty="0"/>
              <a:t> July 2018</a:t>
            </a:r>
          </a:p>
        </p:txBody>
      </p:sp>
      <p:sp>
        <p:nvSpPr>
          <p:cNvPr id="4" name="Date Placeholder 3"/>
          <p:cNvSpPr>
            <a:spLocks noGrp="1"/>
          </p:cNvSpPr>
          <p:nvPr>
            <p:ph type="dt" sz="half" idx="10"/>
          </p:nvPr>
        </p:nvSpPr>
        <p:spPr/>
        <p:txBody>
          <a:bodyPr/>
          <a:lstStyle/>
          <a:p>
            <a:pPr>
              <a:defRPr/>
            </a:pPr>
            <a:fld id="{CBEBB876-A203-45C4-B1AC-CF7DC954E50D}" type="datetime1">
              <a:rPr lang="en-US" smtClean="0"/>
              <a:t>7/24/2018</a:t>
            </a:fld>
            <a:endParaRPr lang="en-US"/>
          </a:p>
        </p:txBody>
      </p:sp>
      <p:sp>
        <p:nvSpPr>
          <p:cNvPr id="5" name="Footer Placeholder 4"/>
          <p:cNvSpPr>
            <a:spLocks noGrp="1"/>
          </p:cNvSpPr>
          <p:nvPr>
            <p:ph type="ftr" sz="quarter" idx="11"/>
          </p:nvPr>
        </p:nvSpPr>
        <p:spPr/>
        <p:txBody>
          <a:bodyPr/>
          <a:lstStyle/>
          <a:p>
            <a:pPr>
              <a:defRPr/>
            </a:pPr>
            <a:r>
              <a:rPr lang="en-US"/>
              <a:t>Doc #: 5-18-0024-02-agen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6</a:t>
            </a:fld>
            <a:endParaRPr lang="en-US"/>
          </a:p>
        </p:txBody>
      </p:sp>
      <p:pic>
        <p:nvPicPr>
          <p:cNvPr id="7" name="Picture 6"/>
          <p:cNvPicPr>
            <a:picLocks noChangeAspect="1"/>
          </p:cNvPicPr>
          <p:nvPr/>
        </p:nvPicPr>
        <p:blipFill>
          <a:blip r:embed="rId2"/>
          <a:stretch>
            <a:fillRect/>
          </a:stretch>
        </p:blipFill>
        <p:spPr>
          <a:xfrm>
            <a:off x="451443" y="1905000"/>
            <a:ext cx="4114800" cy="3700684"/>
          </a:xfrm>
          <a:prstGeom prst="rect">
            <a:avLst/>
          </a:prstGeom>
        </p:spPr>
      </p:pic>
      <p:pic>
        <p:nvPicPr>
          <p:cNvPr id="8" name="Picture 7"/>
          <p:cNvPicPr>
            <a:picLocks noChangeAspect="1"/>
          </p:cNvPicPr>
          <p:nvPr/>
        </p:nvPicPr>
        <p:blipFill>
          <a:blip r:embed="rId3"/>
          <a:stretch>
            <a:fillRect/>
          </a:stretch>
        </p:blipFill>
        <p:spPr>
          <a:xfrm>
            <a:off x="4724400" y="1905000"/>
            <a:ext cx="4114800" cy="1709151"/>
          </a:xfrm>
          <a:prstGeom prst="rect">
            <a:avLst/>
          </a:prstGeom>
        </p:spPr>
      </p:pic>
    </p:spTree>
    <p:extLst>
      <p:ext uri="{BB962C8B-B14F-4D97-AF65-F5344CB8AC3E}">
        <p14:creationId xmlns:p14="http://schemas.microsoft.com/office/powerpoint/2010/main" val="4201021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p:txBody>
          <a:bodyPr/>
          <a:lstStyle/>
          <a:p>
            <a:r>
              <a:rPr dirty="0"/>
              <a:t>Motion to approve Agenda contained in 5-18-0020-0</a:t>
            </a:r>
            <a:r>
              <a:rPr lang="en-US" dirty="0"/>
              <a:t>0</a:t>
            </a:r>
            <a:endParaRPr dirty="0"/>
          </a:p>
          <a:p>
            <a:endParaRPr dirty="0"/>
          </a:p>
          <a:p>
            <a:r>
              <a:rPr dirty="0"/>
              <a:t>Mover: </a:t>
            </a:r>
            <a:r>
              <a:rPr lang="en-US" dirty="0"/>
              <a:t> Darcy</a:t>
            </a:r>
            <a:endParaRPr dirty="0"/>
          </a:p>
          <a:p>
            <a:r>
              <a:rPr dirty="0"/>
              <a:t>Second: </a:t>
            </a:r>
            <a:r>
              <a:rPr lang="en-US" dirty="0"/>
              <a:t>Lynn</a:t>
            </a:r>
          </a:p>
          <a:p>
            <a:r>
              <a:rPr lang="en-US" dirty="0"/>
              <a:t>Discussion:  None</a:t>
            </a:r>
          </a:p>
          <a:p>
            <a:r>
              <a:rPr lang="en-US" dirty="0"/>
              <a:t>Vote: Disapprove 0, Abstain  0, Approve UC</a:t>
            </a:r>
            <a:endParaRPr dirty="0"/>
          </a:p>
        </p:txBody>
      </p:sp>
      <p:sp>
        <p:nvSpPr>
          <p:cNvPr id="4" name="Date Placeholder 3"/>
          <p:cNvSpPr>
            <a:spLocks noGrp="1"/>
          </p:cNvSpPr>
          <p:nvPr>
            <p:ph type="dt" sz="quarter" idx="10"/>
          </p:nvPr>
        </p:nvSpPr>
        <p:spPr/>
        <p:txBody>
          <a:bodyPr/>
          <a:lstStyle/>
          <a:p>
            <a:pPr>
              <a:defRPr/>
            </a:pPr>
            <a:fld id="{03EAC9B2-BCB5-4DF2-A40F-FE53792CBB15}" type="datetime1">
              <a:rPr lang="en-US" smtClean="0"/>
              <a:t>7/24/2018</a:t>
            </a:fld>
            <a:endParaRPr lang="en-US"/>
          </a:p>
        </p:txBody>
      </p:sp>
      <p:sp>
        <p:nvSpPr>
          <p:cNvPr id="5" name="Footer Placeholder 4"/>
          <p:cNvSpPr>
            <a:spLocks noGrp="1"/>
          </p:cNvSpPr>
          <p:nvPr>
            <p:ph type="ftr" sz="quarter" idx="11"/>
          </p:nvPr>
        </p:nvSpPr>
        <p:spPr/>
        <p:txBody>
          <a:bodyPr/>
          <a:lstStyle/>
          <a:p>
            <a:pPr>
              <a:defRPr/>
            </a:pPr>
            <a:r>
              <a:rPr lang="en-US"/>
              <a:t>Doc #: 5-18-0024-02-agen</a:t>
            </a:r>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7</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anose="020B0604020202020204"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anose="020B0604020202020204"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BA5070EE-CEC2-45F2-BDF6-1B9ECAA6DF72}" type="datetime1">
              <a:rPr lang="en-US" smtClean="0"/>
              <a:t>7/24/2018</a:t>
            </a:fld>
            <a:endParaRPr lang="en-US"/>
          </a:p>
        </p:txBody>
      </p:sp>
      <p:sp>
        <p:nvSpPr>
          <p:cNvPr id="3" name="Footer Placeholder 2"/>
          <p:cNvSpPr>
            <a:spLocks noGrp="1"/>
          </p:cNvSpPr>
          <p:nvPr>
            <p:ph type="ftr" sz="quarter" idx="11"/>
          </p:nvPr>
        </p:nvSpPr>
        <p:spPr/>
        <p:txBody>
          <a:bodyPr/>
          <a:lstStyle/>
          <a:p>
            <a:pPr>
              <a:defRPr/>
            </a:pPr>
            <a:r>
              <a:rPr lang="en-US"/>
              <a:t>Doc #: 5-18-0024-02-agen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36473855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a:t>Patent Related Links</a:t>
            </a:r>
            <a:endParaRPr lang="en-US" altLang="en-US" u="sng"/>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a:cs typeface="Times New Roman" panose="02020603050405020304" pitchFamily="18" charset="0"/>
              </a:rPr>
              <a:t>	Patent Policy is stated in these sources:</a:t>
            </a:r>
          </a:p>
          <a:p>
            <a:pPr lvl="1">
              <a:lnSpc>
                <a:spcPct val="90000"/>
              </a:lnSpc>
              <a:buFont typeface="Monotype Sorts"/>
              <a:buNone/>
            </a:pPr>
            <a:r>
              <a:rPr lang="en-GB" altLang="en-US" sz="2400"/>
              <a:t>		IEEE-SA Standards Boards Bylaws</a:t>
            </a:r>
          </a:p>
          <a:p>
            <a:pPr lvl="1">
              <a:lnSpc>
                <a:spcPct val="90000"/>
              </a:lnSpc>
              <a:buFont typeface="Monotype Sorts"/>
              <a:buNone/>
            </a:pPr>
            <a:r>
              <a:rPr lang="en-US" altLang="en-US" sz="2100"/>
              <a:t>		</a:t>
            </a:r>
            <a:r>
              <a:rPr lang="en-US" altLang="en-US" sz="2100" i="1"/>
              <a:t>http://standards.ieee.org/develop/policies/bylaws/sect6-7.html#6</a:t>
            </a:r>
          </a:p>
          <a:p>
            <a:pPr lvl="1">
              <a:lnSpc>
                <a:spcPct val="90000"/>
              </a:lnSpc>
              <a:buFont typeface="Monotype Sorts"/>
              <a:buNone/>
            </a:pPr>
            <a:r>
              <a:rPr lang="en-GB" altLang="en-US" sz="2400"/>
              <a:t>		IEEE-SA Standards Board Operations Manual</a:t>
            </a:r>
          </a:p>
          <a:p>
            <a:pPr lvl="1">
              <a:lnSpc>
                <a:spcPct val="90000"/>
              </a:lnSpc>
              <a:buFont typeface="Monotype Sorts"/>
              <a:buNone/>
            </a:pPr>
            <a:r>
              <a:rPr lang="en-US" altLang="en-US" sz="2400"/>
              <a:t>		</a:t>
            </a:r>
            <a:r>
              <a:rPr lang="en-US" altLang="en-US" sz="2100" i="1"/>
              <a:t>http://standards.ieee.org/develop/policies/opman/sect6.html#6.3</a:t>
            </a:r>
            <a:endParaRPr lang="en-US" altLang="en-US" sz="2400"/>
          </a:p>
          <a:p>
            <a:pPr lvl="1">
              <a:lnSpc>
                <a:spcPct val="90000"/>
              </a:lnSpc>
              <a:buFont typeface="Monotype Sorts"/>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a:buNone/>
            </a:pPr>
            <a:r>
              <a:rPr lang="en-US" altLang="en-US" sz="2400"/>
              <a:t>		</a:t>
            </a:r>
            <a:r>
              <a:rPr lang="en-US" altLang="en-US" sz="2100" i="1"/>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44F568E6-8245-4147-B8E4-E0C4476613C3}" type="datetime1">
              <a:rPr lang="en-US" smtClean="0"/>
              <a:t>7/24/2018</a:t>
            </a:fld>
            <a:endParaRPr lang="en-US"/>
          </a:p>
        </p:txBody>
      </p:sp>
      <p:sp>
        <p:nvSpPr>
          <p:cNvPr id="3" name="Footer Placeholder 2"/>
          <p:cNvSpPr>
            <a:spLocks noGrp="1"/>
          </p:cNvSpPr>
          <p:nvPr>
            <p:ph type="ftr" sz="quarter" idx="11"/>
          </p:nvPr>
        </p:nvSpPr>
        <p:spPr/>
        <p:txBody>
          <a:bodyPr/>
          <a:lstStyle/>
          <a:p>
            <a:pPr>
              <a:defRPr/>
            </a:pPr>
            <a:r>
              <a:rPr lang="en-US"/>
              <a:t>Doc #: 5-18-0024-02-agen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10777032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13664</TotalTime>
  <Words>1748</Words>
  <Application>Microsoft Office PowerPoint</Application>
  <PresentationFormat>On-screen Show (4:3)</PresentationFormat>
  <Paragraphs>375</Paragraphs>
  <Slides>22</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Helvetica</vt:lpstr>
      <vt:lpstr>Monotype Sorts</vt:lpstr>
      <vt:lpstr>Times New Roman</vt:lpstr>
      <vt:lpstr>Office Theme</vt:lpstr>
      <vt:lpstr>PowerPoint Presentation</vt:lpstr>
      <vt:lpstr> Monthly WG Meeting Electronic Meeting Details</vt:lpstr>
      <vt:lpstr>Rules</vt:lpstr>
      <vt:lpstr>Current Membership</vt:lpstr>
      <vt:lpstr> Draft Agenda</vt:lpstr>
      <vt:lpstr>Meetings for Week of 23rd July 2018</vt:lpstr>
      <vt:lpstr>Approval of Agenda</vt:lpstr>
      <vt:lpstr>Participants, Patents, and Duty to Inform</vt:lpstr>
      <vt:lpstr>Patent Related Links</vt:lpstr>
      <vt:lpstr>Call for Potentially Essential Patents</vt:lpstr>
      <vt:lpstr>Other Guidelines for IEEE WG Meetings</vt:lpstr>
      <vt:lpstr>Minutes for approval</vt:lpstr>
      <vt:lpstr>Status on 1900.5.1</vt:lpstr>
      <vt:lpstr>Working Schedule for 1900.5.1</vt:lpstr>
      <vt:lpstr>Current Status for 1900.5.2a</vt:lpstr>
      <vt:lpstr>Current Architecture Status</vt:lpstr>
      <vt:lpstr>Other DySPAN-SC Activities</vt:lpstr>
      <vt:lpstr>Marketing Inputs</vt:lpstr>
      <vt:lpstr>Meetings</vt:lpstr>
      <vt:lpstr>7/23 Architecture Ad Hoc Chair’s Notes</vt:lpstr>
      <vt:lpstr>1900.5.1 Ad Hoc Chair’s Notes</vt:lpstr>
      <vt:lpstr>IEEE 1900.5 Meeting 7/24/18 @10:00 US EDT (UTC-4) </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Matthew Sherman</cp:lastModifiedBy>
  <cp:revision>392</cp:revision>
  <dcterms:created xsi:type="dcterms:W3CDTF">2013-08-13T02:52:21Z</dcterms:created>
  <dcterms:modified xsi:type="dcterms:W3CDTF">2018-07-24T14:59:03Z</dcterms:modified>
</cp:coreProperties>
</file>