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70" r:id="rId5"/>
    <p:sldId id="332" r:id="rId6"/>
    <p:sldId id="387" r:id="rId7"/>
    <p:sldId id="317" r:id="rId8"/>
    <p:sldId id="352" r:id="rId9"/>
    <p:sldId id="353" r:id="rId10"/>
    <p:sldId id="354" r:id="rId11"/>
    <p:sldId id="355" r:id="rId12"/>
    <p:sldId id="307" r:id="rId13"/>
    <p:sldId id="360" r:id="rId14"/>
    <p:sldId id="384" r:id="rId15"/>
    <p:sldId id="335" r:id="rId16"/>
    <p:sldId id="385" r:id="rId17"/>
    <p:sldId id="344" r:id="rId18"/>
    <p:sldId id="346" r:id="rId19"/>
    <p:sldId id="381" r:id="rId20"/>
    <p:sldId id="386" r:id="rId21"/>
    <p:sldId id="388"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65" d="100"/>
          <a:sy n="65" d="100"/>
        </p:scale>
        <p:origin x="14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8</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E458D00-DA06-44C0-8E9D-38751D20673A}" type="datetime1">
              <a:rPr lang="en-US" smtClean="0"/>
              <a:t>7/23/2018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30003FF-4665-412E-81AF-1EA192572668}" type="datetime1">
              <a:rPr lang="en-US" smtClean="0"/>
              <a:t>7/23/2018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00D5872-2D60-4C8F-95C1-4775413A61E0}" type="datetime1">
              <a:rPr lang="en-US" smtClean="0"/>
              <a:t>7/23/2018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CB338A5-2D8F-431D-8B33-C8D0788AB790}" type="datetime1">
              <a:rPr lang="en-US" smtClean="0"/>
              <a:t>7/23/2018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F2EFAE2-2E6D-4E3B-8995-2FDCC310C5C1}" type="datetime1">
              <a:rPr lang="en-US" smtClean="0"/>
              <a:t>7/23/2018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B337C8D-E8C9-48FE-82DA-661462E70794}" type="datetime1">
              <a:rPr lang="en-US" smtClean="0"/>
              <a:t>7/23/2018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48E3532-73CE-4CE2-9895-9036F871A92D}" type="datetime1">
              <a:rPr lang="en-US" smtClean="0"/>
              <a:t>7/23/2018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5-18-0024-01-agen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B04983E-C6C2-4338-B6C8-1EE9000DD605}" type="datetime1">
              <a:rPr lang="en-US" smtClean="0"/>
              <a:t>7/23/2018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5-18-0024-01-agen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223A14-E58F-4175-8A7B-CD7AA8A94837}" type="datetime1">
              <a:rPr lang="en-US" smtClean="0"/>
              <a:t>7/23/2018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5-18-0024-01-agen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66BD80A-8157-497D-8D37-922DC180B747}" type="datetime1">
              <a:rPr lang="en-US" smtClean="0"/>
              <a:t>7/23/2018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92D5992-15DF-4562-9A6F-0AB630218435}" type="datetime1">
              <a:rPr lang="en-US" smtClean="0"/>
              <a:t>7/23/2018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EC9CAD0-117D-494F-90E1-48C07CDB4861}" type="datetime1">
              <a:rPr lang="en-US" smtClean="0"/>
              <a:t>7/23/2018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5-18-0024-01-agen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baefed.webex.com/baefed/j.php?MTID=mfc0de76c92914b0bef58e82344e25fbe" TargetMode="External"/><Relationship Id="rId3" Type="http://schemas.openxmlformats.org/officeDocument/2006/relationships/hyperlink" Target="https://baefed.webex.com/baefed/j.php?MTID=me70056c782e4ebc680fd13ca36b1f6b4"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7028717&amp;tollFree=1" TargetMode="External"/><Relationship Id="rId4" Type="http://schemas.openxmlformats.org/officeDocument/2006/relationships/hyperlink" Target="sip:906048571@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37F67AE-0C30-4F95-9E07-0660B65278D9}" type="datetime1">
              <a:rPr lang="en-US" smtClean="0">
                <a:solidFill>
                  <a:srgbClr val="000099"/>
                </a:solidFill>
              </a:rPr>
              <a:t>7/23/2018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3070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23-25 July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15 July  2018</a:t>
            </a:r>
          </a:p>
          <a:p>
            <a:pPr eaLnBrk="0" hangingPunct="0"/>
            <a:r>
              <a:rPr lang="en-US" sz="1200" b="1" dirty="0">
                <a:latin typeface="Arial" pitchFamily="34" charset="0"/>
                <a:cs typeface="Times New Roman" pitchFamily="18" charset="0"/>
              </a:rPr>
              <a:t>Document No: 5-18-0024-01-agen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5-18-0024-01-agen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4E750B1-C6BD-422C-92A2-C59AA0065138}" type="datetime1">
              <a:rPr lang="en-US" smtClean="0"/>
              <a:t>7/23/2018</a:t>
            </a:fld>
            <a:endParaRPr lang="en-US"/>
          </a:p>
        </p:txBody>
      </p:sp>
      <p:sp>
        <p:nvSpPr>
          <p:cNvPr id="3" name="Footer Placeholder 2"/>
          <p:cNvSpPr>
            <a:spLocks noGrp="1"/>
          </p:cNvSpPr>
          <p:nvPr>
            <p:ph type="ftr" sz="quarter" idx="11"/>
          </p:nvPr>
        </p:nvSpPr>
        <p:spPr/>
        <p:txBody>
          <a:bodyPr/>
          <a:lstStyle/>
          <a:p>
            <a:pPr>
              <a:defRPr/>
            </a:pPr>
            <a:r>
              <a:rPr lang="en-US"/>
              <a:t>Doc #: 5-18-0024-01-agen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41363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1776B6C-0296-4A1E-B83B-F3F1BF3D2394}" type="datetime1">
              <a:rPr lang="en-US" smtClean="0"/>
              <a:t>7/23/2018</a:t>
            </a:fld>
            <a:endParaRPr lang="en-US"/>
          </a:p>
        </p:txBody>
      </p:sp>
      <p:sp>
        <p:nvSpPr>
          <p:cNvPr id="3" name="Footer Placeholder 2"/>
          <p:cNvSpPr>
            <a:spLocks noGrp="1"/>
          </p:cNvSpPr>
          <p:nvPr>
            <p:ph type="ftr" sz="quarter" idx="11"/>
          </p:nvPr>
        </p:nvSpPr>
        <p:spPr/>
        <p:txBody>
          <a:bodyPr/>
          <a:lstStyle/>
          <a:p>
            <a:pPr>
              <a:defRPr/>
            </a:pPr>
            <a:r>
              <a:rPr lang="en-US"/>
              <a:t>Doc #: 5-18-0024-01-agen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TBD</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p:txBody>
          <a:bodyPr/>
          <a:lstStyle/>
          <a:p>
            <a:pPr>
              <a:defRPr/>
            </a:pPr>
            <a:fld id="{3E9E6BAD-23DC-4A3F-A58E-95EE7427CA1B}"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EE6458B2-8EEB-43D0-B3C6-15DF52E3CB85}"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DB35535B-3C80-4F05-B638-F1EDF069DDF5}"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19200" y="5562600"/>
            <a:ext cx="2414635" cy="369332"/>
          </a:xfrm>
          <a:prstGeom prst="rect">
            <a:avLst/>
          </a:prstGeom>
          <a:noFill/>
        </p:spPr>
        <p:txBody>
          <a:bodyPr wrap="none" rtlCol="0">
            <a:spAutoFit/>
          </a:bodyPr>
          <a:lstStyle/>
          <a:p>
            <a:r>
              <a:rPr lang="en-US" dirty="0"/>
              <a:t>Need updated schedule</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Planning to Engage starting in September</a:t>
            </a:r>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D19EAEBF-7C30-40D7-A467-FA7E94494A97}"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a:t>TBP</a:t>
            </a:r>
          </a:p>
        </p:txBody>
      </p:sp>
      <p:sp>
        <p:nvSpPr>
          <p:cNvPr id="4" name="Date Placeholder 3"/>
          <p:cNvSpPr>
            <a:spLocks noGrp="1"/>
          </p:cNvSpPr>
          <p:nvPr>
            <p:ph type="dt" sz="quarter" idx="10"/>
          </p:nvPr>
        </p:nvSpPr>
        <p:spPr/>
        <p:txBody>
          <a:bodyPr/>
          <a:lstStyle/>
          <a:p>
            <a:pPr>
              <a:defRPr/>
            </a:pPr>
            <a:fld id="{0BA12D47-BE2B-4108-9CFC-AE6E2EA9A719}"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83689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TBP</a:t>
            </a:r>
          </a:p>
          <a:p>
            <a:r>
              <a:rPr lang="en-US" sz="2400" dirty="0"/>
              <a:t>Architecture / API Study Group</a:t>
            </a:r>
          </a:p>
          <a:p>
            <a:pPr lvl="1"/>
            <a:r>
              <a:rPr lang="en-US" sz="2000" dirty="0"/>
              <a:t>Ad  Hoc during Rome </a:t>
            </a:r>
          </a:p>
          <a:p>
            <a:r>
              <a:rPr lang="en-US" sz="2400" dirty="0"/>
              <a:t>Machine Learning Study Group</a:t>
            </a:r>
          </a:p>
          <a:p>
            <a:pPr lvl="1"/>
            <a:r>
              <a:rPr lang="en-US" sz="2000" dirty="0"/>
              <a:t>TBD</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C16C0E12-4E41-4B79-8A8B-53192BF6098D}"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304800" y="990600"/>
            <a:ext cx="8763000" cy="4525963"/>
          </a:xfrm>
        </p:spPr>
        <p:txBody>
          <a:bodyPr/>
          <a:lstStyle/>
          <a:p>
            <a:r>
              <a:rPr lang="en-US" sz="2400" dirty="0"/>
              <a:t>NSC – Status</a:t>
            </a:r>
          </a:p>
          <a:p>
            <a:pPr lvl="1"/>
            <a:r>
              <a:rPr lang="en-US" sz="2000" dirty="0"/>
              <a:t>Working towards release of project list</a:t>
            </a:r>
          </a:p>
          <a:p>
            <a:r>
              <a:rPr lang="en-US" sz="2400" dirty="0"/>
              <a:t>Standards paper in process</a:t>
            </a:r>
          </a:p>
          <a:p>
            <a:pPr lvl="1"/>
            <a:r>
              <a:rPr lang="en-US" sz="2000" dirty="0"/>
              <a:t>Communications Magazine</a:t>
            </a:r>
          </a:p>
          <a:p>
            <a:pPr lvl="2"/>
            <a:r>
              <a:rPr lang="en-US" sz="1800" dirty="0"/>
              <a:t>1900.5.1 tutorial in works</a:t>
            </a:r>
          </a:p>
          <a:p>
            <a:pPr lvl="2"/>
            <a:r>
              <a:rPr lang="en-US" sz="1800" dirty="0"/>
              <a:t>1900.5.2 paper accepted (Publication date September?)</a:t>
            </a:r>
          </a:p>
          <a:p>
            <a:pPr lvl="1"/>
            <a:r>
              <a:rPr lang="en-US" sz="2000" dirty="0"/>
              <a:t>Paper on 1900.5.2 over VITA 49 Accepted (Publication date?)</a:t>
            </a:r>
          </a:p>
          <a:p>
            <a:r>
              <a:rPr lang="en-US" sz="2400" dirty="0"/>
              <a:t>Chair need to update website</a:t>
            </a:r>
          </a:p>
          <a:p>
            <a:pPr lvl="1"/>
            <a:r>
              <a:rPr lang="en-US" sz="2000" dirty="0"/>
              <a:t>Trying for 04 July  2018</a:t>
            </a:r>
          </a:p>
          <a:p>
            <a:r>
              <a:rPr lang="en-US" sz="2400" dirty="0"/>
              <a:t>General set of </a:t>
            </a:r>
            <a:r>
              <a:rPr lang="en-US" sz="2400" dirty="0" err="1"/>
              <a:t>DySPAN</a:t>
            </a:r>
            <a:r>
              <a:rPr lang="en-US" sz="2400" dirty="0"/>
              <a:t>-SC papers for Pub</a:t>
            </a:r>
          </a:p>
          <a:p>
            <a:pPr lvl="1"/>
            <a:r>
              <a:rPr lang="en-US" sz="2000" dirty="0"/>
              <a:t>Issue in communications standards magazine </a:t>
            </a:r>
          </a:p>
          <a:p>
            <a:pPr lvl="2"/>
            <a:r>
              <a:rPr lang="en-US" sz="1800" dirty="0"/>
              <a:t>Spectrum related standards</a:t>
            </a:r>
          </a:p>
          <a:p>
            <a:r>
              <a:rPr lang="en-US" sz="2400" dirty="0"/>
              <a:t>DARPA – Tony to check with John Chapin on 1900.5 opportunities</a:t>
            </a:r>
          </a:p>
          <a:p>
            <a:endParaRPr lang="en-US" sz="2800" dirty="0"/>
          </a:p>
        </p:txBody>
      </p:sp>
      <p:sp>
        <p:nvSpPr>
          <p:cNvPr id="4" name="Date Placeholder 3"/>
          <p:cNvSpPr>
            <a:spLocks noGrp="1"/>
          </p:cNvSpPr>
          <p:nvPr>
            <p:ph type="dt" sz="quarter" idx="10"/>
          </p:nvPr>
        </p:nvSpPr>
        <p:spPr/>
        <p:txBody>
          <a:bodyPr/>
          <a:lstStyle/>
          <a:p>
            <a:pPr>
              <a:defRPr/>
            </a:pPr>
            <a:fld id="{DADEBD93-15B0-4921-8BEC-9E5BFA6D25AE}"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In process</a:t>
            </a:r>
          </a:p>
          <a:p>
            <a:endParaRPr lang="en-US" dirty="0"/>
          </a:p>
          <a:p>
            <a:endParaRPr lang="en-US" dirty="0"/>
          </a:p>
        </p:txBody>
      </p:sp>
      <p:sp>
        <p:nvSpPr>
          <p:cNvPr id="4" name="Date Placeholder 3"/>
          <p:cNvSpPr>
            <a:spLocks noGrp="1"/>
          </p:cNvSpPr>
          <p:nvPr>
            <p:ph type="dt" sz="quarter" idx="10"/>
          </p:nvPr>
        </p:nvSpPr>
        <p:spPr/>
        <p:txBody>
          <a:bodyPr/>
          <a:lstStyle/>
          <a:p>
            <a:pPr>
              <a:defRPr/>
            </a:pPr>
            <a:fld id="{3310B88B-D1C6-4738-B8D5-EFD204A37518}"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E84B0847-F560-49BF-BB99-CAD305CBD714}" type="datetime1">
              <a:rPr lang="en-US" smtClean="0"/>
              <a:t>7/23/2018</a:t>
            </a:fld>
            <a:endParaRPr lang="en-US"/>
          </a:p>
        </p:txBody>
      </p:sp>
      <p:sp>
        <p:nvSpPr>
          <p:cNvPr id="3" name="Footer Placeholder 2"/>
          <p:cNvSpPr>
            <a:spLocks noGrp="1"/>
          </p:cNvSpPr>
          <p:nvPr>
            <p:ph type="ftr" sz="quarter" idx="11"/>
          </p:nvPr>
        </p:nvSpPr>
        <p:spPr/>
        <p:txBody>
          <a:bodyPr/>
          <a:lstStyle/>
          <a:p>
            <a:pPr>
              <a:defRPr/>
            </a:pPr>
            <a:r>
              <a:rPr lang="en-US"/>
              <a:t>Doc #: 5-18-0024-01-agen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186064"/>
            <a:ext cx="7924800" cy="5078313"/>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u="sng" dirty="0">
                <a:hlinkClick r:id="rId3"/>
              </a:rPr>
              <a:t>Join WebEx meeting</a:t>
            </a:r>
            <a:r>
              <a:rPr lang="en-US" dirty="0"/>
              <a:t>   </a:t>
            </a:r>
            <a:br>
              <a:rPr lang="en-US" dirty="0"/>
            </a:br>
            <a:r>
              <a:rPr lang="en-US" dirty="0" err="1"/>
              <a:t>Meeting</a:t>
            </a:r>
            <a:r>
              <a:rPr lang="en-US" dirty="0"/>
              <a:t> number (access code): 906 048 571 </a:t>
            </a:r>
            <a:br>
              <a:rPr lang="en-US" dirty="0"/>
            </a:br>
            <a:r>
              <a:rPr lang="en-US" dirty="0"/>
              <a:t>Meeting password: </a:t>
            </a:r>
            <a:r>
              <a:rPr lang="en-US" dirty="0" err="1"/>
              <a:t>pPGdAhiZ</a:t>
            </a:r>
            <a:r>
              <a:rPr lang="en-US" dirty="0"/>
              <a:t>  </a:t>
            </a:r>
            <a:br>
              <a:rPr lang="en-US" dirty="0"/>
            </a:br>
            <a:r>
              <a:rPr lang="en-US" dirty="0"/>
              <a:t>  </a:t>
            </a:r>
            <a:br>
              <a:rPr lang="en-US" dirty="0"/>
            </a:br>
            <a:br>
              <a:rPr lang="en-US" dirty="0"/>
            </a:br>
            <a:r>
              <a:rPr lang="en-US" dirty="0"/>
              <a:t>Join from a video system or application</a:t>
            </a:r>
            <a:br>
              <a:rPr lang="en-US" dirty="0"/>
            </a:br>
            <a:r>
              <a:rPr lang="en-US" dirty="0"/>
              <a:t>Dial </a:t>
            </a:r>
            <a:r>
              <a:rPr lang="en-US" u="sng" dirty="0">
                <a:hlinkClick r:id="rId4"/>
              </a:rPr>
              <a:t>906048571@baefed.webex.com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United States of America Toll Free  </a:t>
            </a:r>
            <a:br>
              <a:rPr lang="en-US" dirty="0"/>
            </a:br>
            <a:r>
              <a:rPr lang="en-US" b="1" dirty="0"/>
              <a:t>1-669-234-1181</a:t>
            </a:r>
            <a:r>
              <a:rPr lang="en-US" dirty="0"/>
              <a:t> United States of America Toll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r>
              <a:rPr lang="en-US" dirty="0"/>
              <a:t>  </a:t>
            </a:r>
            <a:br>
              <a:rPr lang="en-US" dirty="0"/>
            </a:br>
            <a:r>
              <a:rPr lang="en-US" dirty="0"/>
              <a:t>If you are a host, </a:t>
            </a:r>
            <a:r>
              <a:rPr lang="en-US" u="sng" dirty="0">
                <a:hlinkClick r:id="rId8"/>
              </a:rPr>
              <a:t>go here</a:t>
            </a:r>
            <a:r>
              <a:rPr lang="en-US" dirty="0"/>
              <a:t> to view host information.</a:t>
            </a:r>
          </a:p>
          <a:p>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838200"/>
            <a:ext cx="8229600" cy="4525963"/>
          </a:xfrm>
        </p:spPr>
        <p:txBody>
          <a:bodyPr/>
          <a:lstStyle/>
          <a:p>
            <a:r>
              <a:rPr lang="en-US" dirty="0"/>
              <a:t>No August meeting</a:t>
            </a:r>
          </a:p>
          <a:p>
            <a:r>
              <a:rPr lang="en-US" dirty="0"/>
              <a:t>Next WG meeting on Tuesday 04 Sept 2018</a:t>
            </a:r>
          </a:p>
          <a:p>
            <a:pPr lvl="1"/>
            <a:r>
              <a:rPr lang="en-US" dirty="0"/>
              <a:t>Usual 2:30 PM ET</a:t>
            </a:r>
          </a:p>
          <a:p>
            <a:r>
              <a:rPr lang="en-US" dirty="0"/>
              <a:t>Face to Face for November?</a:t>
            </a:r>
          </a:p>
          <a:p>
            <a:r>
              <a:rPr lang="en-US" dirty="0"/>
              <a:t>Face to Face in March</a:t>
            </a:r>
          </a:p>
          <a:p>
            <a:pPr lvl="1"/>
            <a:r>
              <a:rPr lang="en-US" dirty="0"/>
              <a:t>FL </a:t>
            </a:r>
          </a:p>
          <a:p>
            <a:endParaRPr lang="en-US" dirty="0"/>
          </a:p>
        </p:txBody>
      </p:sp>
      <p:sp>
        <p:nvSpPr>
          <p:cNvPr id="4" name="Date Placeholder 3"/>
          <p:cNvSpPr>
            <a:spLocks noGrp="1"/>
          </p:cNvSpPr>
          <p:nvPr>
            <p:ph type="dt" sz="quarter" idx="10"/>
          </p:nvPr>
        </p:nvSpPr>
        <p:spPr/>
        <p:txBody>
          <a:bodyPr/>
          <a:lstStyle/>
          <a:p>
            <a:pPr>
              <a:defRPr/>
            </a:pPr>
            <a:fld id="{68014F03-3724-4D67-BCB0-2078004A6E76}"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7/23 Architecture </a:t>
            </a:r>
            <a:r>
              <a:rPr dirty="0"/>
              <a:t>Ad Hoc</a:t>
            </a:r>
            <a:br>
              <a:rPr lang="en-US" dirty="0"/>
            </a:br>
            <a:r>
              <a:rPr lang="en-US" dirty="0"/>
              <a:t>Chair’s Notes</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a:t>1900.5 must be periodically revised per IEEE process</a:t>
            </a:r>
          </a:p>
          <a:p>
            <a:r>
              <a:rPr lang="en-US" dirty="0"/>
              <a:t>Areas requiring updates</a:t>
            </a:r>
          </a:p>
          <a:p>
            <a:pPr lvl="1"/>
            <a:r>
              <a:rPr lang="en-US" dirty="0"/>
              <a:t>Requirements</a:t>
            </a:r>
          </a:p>
          <a:p>
            <a:pPr lvl="1"/>
            <a:r>
              <a:rPr lang="en-US" dirty="0"/>
              <a:t>Architecture</a:t>
            </a:r>
          </a:p>
          <a:p>
            <a:pPr lvl="1"/>
            <a:r>
              <a:rPr lang="en-US" dirty="0"/>
              <a:t>Interface / API</a:t>
            </a:r>
          </a:p>
          <a:p>
            <a:r>
              <a:rPr lang="en-US" dirty="0"/>
              <a:t>Start the process of drafting a PAR</a:t>
            </a:r>
          </a:p>
          <a:p>
            <a:endParaRPr lang="en-US" dirty="0"/>
          </a:p>
          <a:p>
            <a:endParaRPr lang="en-US" dirty="0"/>
          </a:p>
        </p:txBody>
      </p:sp>
      <p:sp>
        <p:nvSpPr>
          <p:cNvPr id="4" name="Date Placeholder 3"/>
          <p:cNvSpPr>
            <a:spLocks noGrp="1"/>
          </p:cNvSpPr>
          <p:nvPr>
            <p:ph type="dt" sz="quarter" idx="10"/>
          </p:nvPr>
        </p:nvSpPr>
        <p:spPr/>
        <p:txBody>
          <a:bodyPr/>
          <a:lstStyle/>
          <a:p>
            <a:pPr>
              <a:defRPr/>
            </a:pPr>
            <a:fld id="{C9FC0188-DA9B-4527-B2D9-A8486B66575B}"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522968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7/23/18 @10:00 US EDT (UTC-4)</a:t>
            </a:r>
            <a:br>
              <a:rPr lang="en-US" dirty="0"/>
            </a:br>
            <a:endParaRPr lang="en-US" dirty="0"/>
          </a:p>
        </p:txBody>
      </p:sp>
      <p:sp>
        <p:nvSpPr>
          <p:cNvPr id="4" name="Date Placeholder 3"/>
          <p:cNvSpPr>
            <a:spLocks noGrp="1"/>
          </p:cNvSpPr>
          <p:nvPr>
            <p:ph type="dt" sz="half" idx="10"/>
          </p:nvPr>
        </p:nvSpPr>
        <p:spPr/>
        <p:txBody>
          <a:bodyPr/>
          <a:lstStyle/>
          <a:p>
            <a:pPr>
              <a:defRPr/>
            </a:pPr>
            <a:fld id="{F7232DBE-AFE7-4E0C-BFCF-8AD729EBDD3B}"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204242" y="2133600"/>
            <a:ext cx="8735532" cy="2062103"/>
          </a:xfrm>
          <a:prstGeom prst="rect">
            <a:avLst/>
          </a:prstGeom>
          <a:noFill/>
        </p:spPr>
        <p:txBody>
          <a:bodyPr wrap="none" lIns="91440" tIns="45720" rIns="91440" bIns="45720">
            <a:spAutoFit/>
          </a:bodyPr>
          <a:lstStyle/>
          <a:p>
            <a:pPr algn="ctr"/>
            <a:r>
              <a:rPr lang="en-US" sz="4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Delayed till 10:45 EDT/16:45 CEST</a:t>
            </a:r>
          </a:p>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C258A42A-FC57-401D-8EAC-64D85C663549}" type="datetime1">
              <a:rPr lang="en-US" smtClean="0"/>
              <a:t>7/23/2018</a:t>
            </a:fld>
            <a:endParaRPr lang="en-US"/>
          </a:p>
        </p:txBody>
      </p:sp>
      <p:sp>
        <p:nvSpPr>
          <p:cNvPr id="3" name="Footer Placeholder 2"/>
          <p:cNvSpPr>
            <a:spLocks noGrp="1"/>
          </p:cNvSpPr>
          <p:nvPr>
            <p:ph type="ftr" sz="quarter" idx="11"/>
          </p:nvPr>
        </p:nvSpPr>
        <p:spPr/>
        <p:txBody>
          <a:bodyPr/>
          <a:lstStyle/>
          <a:p>
            <a:pPr>
              <a:defRPr/>
            </a:pPr>
            <a:r>
              <a:rPr lang="en-US"/>
              <a:t>Doc #: 5-18-0024-01-agen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3F6CC12F-9791-45C2-BB6E-81A83099DA2A}" type="datetime1">
              <a:rPr lang="en-US" smtClean="0"/>
              <a:t>7/23/2018</a:t>
            </a:fld>
            <a:endParaRPr lang="en-US"/>
          </a:p>
        </p:txBody>
      </p:sp>
      <p:sp>
        <p:nvSpPr>
          <p:cNvPr id="4" name="Footer Placeholder 3"/>
          <p:cNvSpPr>
            <a:spLocks noGrp="1"/>
          </p:cNvSpPr>
          <p:nvPr>
            <p:ph type="ftr" sz="quarter" idx="11"/>
          </p:nvPr>
        </p:nvSpPr>
        <p:spPr/>
        <p:txBody>
          <a:bodyPr/>
          <a:lstStyle/>
          <a:p>
            <a:pPr>
              <a:defRPr/>
            </a:pPr>
            <a:r>
              <a:rPr lang="en-US"/>
              <a:t>Doc #: 5-18-0024-01-agen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4055798186"/>
              </p:ext>
            </p:extLst>
          </p:nvPr>
        </p:nvGraphicFramePr>
        <p:xfrm>
          <a:off x="445057" y="832079"/>
          <a:ext cx="6260544" cy="4698422"/>
        </p:xfrm>
        <a:graphic>
          <a:graphicData uri="http://schemas.openxmlformats.org/drawingml/2006/table">
            <a:tbl>
              <a:tblPr>
                <a:tableStyleId>{5C22544A-7EE6-4342-B048-85BDC9FD1C3A}</a:tableStyleId>
              </a:tblPr>
              <a:tblGrid>
                <a:gridCol w="545543">
                  <a:extLst>
                    <a:ext uri="{9D8B030D-6E8A-4147-A177-3AD203B41FA5}">
                      <a16:colId xmlns:a16="http://schemas.microsoft.com/office/drawing/2014/main" val="20005"/>
                    </a:ext>
                  </a:extLst>
                </a:gridCol>
                <a:gridCol w="457200">
                  <a:extLst>
                    <a:ext uri="{9D8B030D-6E8A-4147-A177-3AD203B41FA5}">
                      <a16:colId xmlns:a16="http://schemas.microsoft.com/office/drawing/2014/main" val="20006"/>
                    </a:ext>
                  </a:extLst>
                </a:gridCol>
                <a:gridCol w="457200">
                  <a:extLst>
                    <a:ext uri="{9D8B030D-6E8A-4147-A177-3AD203B41FA5}">
                      <a16:colId xmlns:a16="http://schemas.microsoft.com/office/drawing/2014/main" val="20000"/>
                    </a:ext>
                  </a:extLst>
                </a:gridCol>
                <a:gridCol w="717274">
                  <a:extLst>
                    <a:ext uri="{9D8B030D-6E8A-4147-A177-3AD203B41FA5}">
                      <a16:colId xmlns:a16="http://schemas.microsoft.com/office/drawing/2014/main" val="20001"/>
                    </a:ext>
                  </a:extLst>
                </a:gridCol>
                <a:gridCol w="698316">
                  <a:extLst>
                    <a:ext uri="{9D8B030D-6E8A-4147-A177-3AD203B41FA5}">
                      <a16:colId xmlns:a16="http://schemas.microsoft.com/office/drawing/2014/main" val="20002"/>
                    </a:ext>
                  </a:extLst>
                </a:gridCol>
                <a:gridCol w="702127">
                  <a:extLst>
                    <a:ext uri="{9D8B030D-6E8A-4147-A177-3AD203B41FA5}">
                      <a16:colId xmlns:a16="http://schemas.microsoft.com/office/drawing/2014/main" val="20003"/>
                    </a:ext>
                  </a:extLst>
                </a:gridCol>
                <a:gridCol w="2682884">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7/23/18</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7/24/18</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7/25/18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8"/>
                  </a:ext>
                </a:extLst>
              </a:tr>
              <a:tr h="154025">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0"/>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2"/>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err="1">
                          <a:solidFill>
                            <a:srgbClr val="000000"/>
                          </a:solidFill>
                          <a:effectLst/>
                          <a:latin typeface="Calibri" panose="020F0502020204030204" pitchFamily="34" charset="0"/>
                          <a:ea typeface="+mn-ea"/>
                          <a:cs typeface="+mn-cs"/>
                        </a:rPr>
                        <a:t>Berglie</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18"/>
                  </a:ext>
                </a:extLst>
              </a:tr>
              <a:tr h="175261">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269903124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77152715"/>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577688"/>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marL="119063" indent="0"/>
            <a:r>
              <a:rPr lang="en-US" dirty="0">
                <a:latin typeface="Times New Roman" pitchFamily="18" charset="0"/>
              </a:rPr>
              <a:t>In Ad Hoc, Review 1900.5.1  (25 July @ 8 AM EDT)</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C634400-D571-47B6-9FB3-9BBA467092C7}" type="datetime1">
              <a:rPr lang="en-US" smtClean="0"/>
              <a:t>7/23/2018</a:t>
            </a:fld>
            <a:endParaRPr lang="en-US"/>
          </a:p>
        </p:txBody>
      </p:sp>
      <p:sp>
        <p:nvSpPr>
          <p:cNvPr id="3" name="Footer Placeholder 2"/>
          <p:cNvSpPr>
            <a:spLocks noGrp="1"/>
          </p:cNvSpPr>
          <p:nvPr>
            <p:ph type="ftr" sz="quarter" idx="11"/>
          </p:nvPr>
        </p:nvSpPr>
        <p:spPr/>
        <p:txBody>
          <a:bodyPr/>
          <a:lstStyle/>
          <a:p>
            <a:pPr>
              <a:defRPr/>
            </a:pPr>
            <a:r>
              <a:rPr lang="en-US"/>
              <a:t>Doc #: 5-18-0024-01-agen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
        <p:nvSpPr>
          <p:cNvPr id="5" name="TextBox 4"/>
          <p:cNvSpPr txBox="1"/>
          <p:nvPr/>
        </p:nvSpPr>
        <p:spPr>
          <a:xfrm>
            <a:off x="533400" y="796102"/>
            <a:ext cx="4591513" cy="923330"/>
          </a:xfrm>
          <a:prstGeom prst="rect">
            <a:avLst/>
          </a:prstGeom>
          <a:noFill/>
        </p:spPr>
        <p:txBody>
          <a:bodyPr wrap="none" rtlCol="0">
            <a:spAutoFit/>
          </a:bodyPr>
          <a:lstStyle/>
          <a:p>
            <a:r>
              <a:rPr lang="en-US" dirty="0">
                <a:latin typeface="Times New Roman" pitchFamily="18" charset="0"/>
              </a:rPr>
              <a:t>1900.5 Architecture Ad Hoc (23 July @10 AM)</a:t>
            </a:r>
          </a:p>
          <a:p>
            <a:r>
              <a:rPr lang="en-US" dirty="0">
                <a:latin typeface="Times New Roman" pitchFamily="18" charset="0"/>
              </a:rPr>
              <a:t>1900.1 Ad Hoc (24 July @ 8 AM)</a:t>
            </a:r>
          </a:p>
          <a:p>
            <a:r>
              <a:rPr lang="en-US" dirty="0">
                <a:latin typeface="Times New Roman" pitchFamily="18" charset="0"/>
              </a:rPr>
              <a:t>1900.5 WG Meeting ( 24 July @ 10 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Meetings for Week of 23</a:t>
            </a:r>
            <a:r>
              <a:rPr lang="en-US" baseline="30000" dirty="0"/>
              <a:t>rd</a:t>
            </a:r>
            <a:r>
              <a:rPr lang="en-US" dirty="0"/>
              <a:t> July 2018</a:t>
            </a:r>
          </a:p>
        </p:txBody>
      </p:sp>
      <p:sp>
        <p:nvSpPr>
          <p:cNvPr id="4" name="Date Placeholder 3"/>
          <p:cNvSpPr>
            <a:spLocks noGrp="1"/>
          </p:cNvSpPr>
          <p:nvPr>
            <p:ph type="dt" sz="half" idx="10"/>
          </p:nvPr>
        </p:nvSpPr>
        <p:spPr/>
        <p:txBody>
          <a:bodyPr/>
          <a:lstStyle/>
          <a:p>
            <a:pPr>
              <a:defRPr/>
            </a:pPr>
            <a:fld id="{54A4D02A-DF97-44FA-9CC8-4E30F81E8CE6}"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451443" y="1905000"/>
            <a:ext cx="4114800" cy="3700684"/>
          </a:xfrm>
          <a:prstGeom prst="rect">
            <a:avLst/>
          </a:prstGeom>
        </p:spPr>
      </p:pic>
      <p:pic>
        <p:nvPicPr>
          <p:cNvPr id="8" name="Picture 7"/>
          <p:cNvPicPr>
            <a:picLocks noChangeAspect="1"/>
          </p:cNvPicPr>
          <p:nvPr/>
        </p:nvPicPr>
        <p:blipFill>
          <a:blip r:embed="rId3"/>
          <a:stretch>
            <a:fillRect/>
          </a:stretch>
        </p:blipFill>
        <p:spPr>
          <a:xfrm>
            <a:off x="4724400" y="1905000"/>
            <a:ext cx="4114800" cy="1709151"/>
          </a:xfrm>
          <a:prstGeom prst="rect">
            <a:avLst/>
          </a:prstGeom>
        </p:spPr>
      </p:pic>
    </p:spTree>
    <p:extLst>
      <p:ext uri="{BB962C8B-B14F-4D97-AF65-F5344CB8AC3E}">
        <p14:creationId xmlns:p14="http://schemas.microsoft.com/office/powerpoint/2010/main" val="420102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5-18-0020-0</a:t>
            </a:r>
            <a:r>
              <a:rPr lang="en-US" dirty="0"/>
              <a:t>0</a:t>
            </a:r>
            <a:endParaRPr dirty="0"/>
          </a:p>
          <a:p>
            <a:endParaRPr dirty="0"/>
          </a:p>
          <a:p>
            <a:r>
              <a:rPr dirty="0"/>
              <a:t>Mover: </a:t>
            </a:r>
          </a:p>
          <a:p>
            <a:r>
              <a:rPr dirty="0"/>
              <a:t>Second: </a:t>
            </a:r>
            <a:endParaRPr lang="en-US" dirty="0"/>
          </a:p>
          <a:p>
            <a:r>
              <a:rPr lang="en-US" dirty="0"/>
              <a:t>Vote:</a:t>
            </a:r>
            <a:endParaRPr dirty="0"/>
          </a:p>
        </p:txBody>
      </p:sp>
      <p:sp>
        <p:nvSpPr>
          <p:cNvPr id="4" name="Date Placeholder 3"/>
          <p:cNvSpPr>
            <a:spLocks noGrp="1"/>
          </p:cNvSpPr>
          <p:nvPr>
            <p:ph type="dt" sz="quarter" idx="10"/>
          </p:nvPr>
        </p:nvSpPr>
        <p:spPr/>
        <p:txBody>
          <a:bodyPr/>
          <a:lstStyle/>
          <a:p>
            <a:pPr>
              <a:defRPr/>
            </a:pPr>
            <a:fld id="{D4E6CC38-4784-4F57-9951-F162B0E13EEB}" type="datetime1">
              <a:rPr lang="en-US" smtClean="0"/>
              <a:t>7/23/2018</a:t>
            </a:fld>
            <a:endParaRPr lang="en-US"/>
          </a:p>
        </p:txBody>
      </p:sp>
      <p:sp>
        <p:nvSpPr>
          <p:cNvPr id="5" name="Footer Placeholder 4"/>
          <p:cNvSpPr>
            <a:spLocks noGrp="1"/>
          </p:cNvSpPr>
          <p:nvPr>
            <p:ph type="ftr" sz="quarter" idx="11"/>
          </p:nvPr>
        </p:nvSpPr>
        <p:spPr/>
        <p:txBody>
          <a:bodyPr/>
          <a:lstStyle/>
          <a:p>
            <a:pPr>
              <a:defRPr/>
            </a:pPr>
            <a:r>
              <a:rPr lang="en-US"/>
              <a:t>Doc #: 5-18-0024-01-agen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3F40452-4FB4-4EB4-9E16-BC6F4F796F6A}" type="datetime1">
              <a:rPr lang="en-US" smtClean="0"/>
              <a:t>7/23/2018</a:t>
            </a:fld>
            <a:endParaRPr lang="en-US"/>
          </a:p>
        </p:txBody>
      </p:sp>
      <p:sp>
        <p:nvSpPr>
          <p:cNvPr id="3" name="Footer Placeholder 2"/>
          <p:cNvSpPr>
            <a:spLocks noGrp="1"/>
          </p:cNvSpPr>
          <p:nvPr>
            <p:ph type="ftr" sz="quarter" idx="11"/>
          </p:nvPr>
        </p:nvSpPr>
        <p:spPr/>
        <p:txBody>
          <a:bodyPr/>
          <a:lstStyle/>
          <a:p>
            <a:pPr>
              <a:defRPr/>
            </a:pPr>
            <a:r>
              <a:rPr lang="en-US"/>
              <a:t>Doc #: 5-18-0024-01-agen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647385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2AB2CD1D-D501-4FF5-9FF8-2C7FBCDE1866}" type="datetime1">
              <a:rPr lang="en-US" smtClean="0"/>
              <a:t>7/23/2018</a:t>
            </a:fld>
            <a:endParaRPr lang="en-US"/>
          </a:p>
        </p:txBody>
      </p:sp>
      <p:sp>
        <p:nvSpPr>
          <p:cNvPr id="3" name="Footer Placeholder 2"/>
          <p:cNvSpPr>
            <a:spLocks noGrp="1"/>
          </p:cNvSpPr>
          <p:nvPr>
            <p:ph type="ftr" sz="quarter" idx="11"/>
          </p:nvPr>
        </p:nvSpPr>
        <p:spPr/>
        <p:txBody>
          <a:bodyPr/>
          <a:lstStyle/>
          <a:p>
            <a:pPr>
              <a:defRPr/>
            </a:pPr>
            <a:r>
              <a:rPr lang="en-US"/>
              <a:t>Doc #: 5-18-0024-01-agen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0777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13484</TotalTime>
  <Words>1644</Words>
  <Application>Microsoft Office PowerPoint</Application>
  <PresentationFormat>On-screen Show (4:3)</PresentationFormat>
  <Paragraphs>348</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Meetings for Week of 23rd July 2018</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1900.5.2a</vt:lpstr>
      <vt:lpstr>Current Architecture Status</vt:lpstr>
      <vt:lpstr>Other DySPAN-SC Activities</vt:lpstr>
      <vt:lpstr>Marketing Inputs</vt:lpstr>
      <vt:lpstr>Ad Hoc?</vt:lpstr>
      <vt:lpstr>Meetings</vt:lpstr>
      <vt:lpstr>7/23 Architecture Ad Hoc Chair’s Notes</vt:lpstr>
      <vt:lpstr>IEEE 1900.5 Meeting 7/23/18 @10:00 US EDT (UTC-4) </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382</cp:revision>
  <dcterms:created xsi:type="dcterms:W3CDTF">2013-08-13T02:52:21Z</dcterms:created>
  <dcterms:modified xsi:type="dcterms:W3CDTF">2018-07-23T16:48:53Z</dcterms:modified>
</cp:coreProperties>
</file>