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70" r:id="rId5"/>
    <p:sldId id="332" r:id="rId6"/>
    <p:sldId id="387" r:id="rId7"/>
    <p:sldId id="317" r:id="rId8"/>
    <p:sldId id="352" r:id="rId9"/>
    <p:sldId id="353" r:id="rId10"/>
    <p:sldId id="354" r:id="rId11"/>
    <p:sldId id="355" r:id="rId12"/>
    <p:sldId id="307" r:id="rId13"/>
    <p:sldId id="360" r:id="rId14"/>
    <p:sldId id="384" r:id="rId15"/>
    <p:sldId id="335" r:id="rId16"/>
    <p:sldId id="385" r:id="rId17"/>
    <p:sldId id="344" r:id="rId18"/>
    <p:sldId id="346" r:id="rId19"/>
    <p:sldId id="381" r:id="rId20"/>
    <p:sldId id="386"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0" d="100"/>
          <a:sy n="110" d="100"/>
        </p:scale>
        <p:origin x="18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8</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550CA06-B3B7-4937-A6A7-5DBED6A9DC31}" type="datetime1">
              <a:rPr lang="en-US" smtClean="0"/>
              <a:t>7/15/2018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359AA9-A082-4790-B0A9-1755BB55E277}" type="datetime1">
              <a:rPr lang="en-US" smtClean="0"/>
              <a:t>7/15/2018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F9FCEFC-7893-4521-8B25-174CA7DC14DA}" type="datetime1">
              <a:rPr lang="en-US" smtClean="0"/>
              <a:t>7/15/2018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17A7640-BCE9-416B-B52F-55E0AA3DC529}" type="datetime1">
              <a:rPr lang="en-US" smtClean="0"/>
              <a:t>7/15/2018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4897FE5-926B-4A85-8CEC-4722F4D7D2FD}" type="datetime1">
              <a:rPr lang="en-US" smtClean="0"/>
              <a:t>7/15/2018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14C0FB-170D-4319-9892-0204AD63B2ED}" type="datetime1">
              <a:rPr lang="en-US" smtClean="0"/>
              <a:t>7/15/2018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990833B-E6B2-42DC-92E4-01B0D33C6744}" type="datetime1">
              <a:rPr lang="en-US" smtClean="0"/>
              <a:t>7/15/2018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811DC81-F8B5-46C0-AD4A-74EC9A7F6BB6}" type="datetime1">
              <a:rPr lang="en-US" smtClean="0"/>
              <a:t>7/15/2018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AD2111-A46B-4193-AC2C-FCD98E6E91B1}" type="datetime1">
              <a:rPr lang="en-US" smtClean="0"/>
              <a:t>7/15/2018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29C50B-E15E-4FBA-9F38-F1F2823DC564}" type="datetime1">
              <a:rPr lang="en-US" smtClean="0"/>
              <a:t>7/15/2018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01B2A2-6034-46A3-9AD2-A6337002F3EA}" type="datetime1">
              <a:rPr lang="en-US" smtClean="0"/>
              <a:t>7/15/2018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5-18-0024-00-agen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04DFC52-76D4-474B-ACEE-FC90310B9094}" type="datetime1">
              <a:rPr lang="en-US" smtClean="0"/>
              <a:t>7/15/2018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5-18-0024-00-agen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aefed.webex.com/baefed/j.php?MTID=mfc0de76c92914b0bef58e82344e25fbe" TargetMode="External"/><Relationship Id="rId3" Type="http://schemas.openxmlformats.org/officeDocument/2006/relationships/hyperlink" Target="https://baefed.webex.com/baefed/j.php?MTID=me70056c782e4ebc680fd13ca36b1f6b4"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7028717&amp;tollFree=1" TargetMode="External"/><Relationship Id="rId4" Type="http://schemas.openxmlformats.org/officeDocument/2006/relationships/hyperlink" Target="sip:906048571@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6072260-5949-4BB7-A60D-7E31ED54961A}" type="datetime1">
              <a:rPr lang="en-US" smtClean="0">
                <a:solidFill>
                  <a:srgbClr val="000099"/>
                </a:solidFill>
              </a:rPr>
              <a:t>7/15/2018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3070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23</a:t>
            </a:r>
            <a:r>
              <a:rPr lang="en-US" sz="1200" b="1" dirty="0" smtClean="0">
                <a:latin typeface="Arial" pitchFamily="34" charset="0"/>
                <a:cs typeface="Times New Roman" pitchFamily="18" charset="0"/>
              </a:rPr>
              <a:t>-25 </a:t>
            </a:r>
            <a:r>
              <a:rPr lang="en-US" sz="1200" b="1" dirty="0">
                <a:latin typeface="Arial" pitchFamily="34" charset="0"/>
                <a:cs typeface="Times New Roman" pitchFamily="18" charset="0"/>
              </a:rPr>
              <a:t>July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15 </a:t>
            </a:r>
            <a:r>
              <a:rPr lang="en-US" sz="1200" b="1" dirty="0">
                <a:latin typeface="Arial" pitchFamily="34" charset="0"/>
                <a:cs typeface="Times New Roman" pitchFamily="18" charset="0"/>
              </a:rPr>
              <a:t>July  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5-18-0024-00-agen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5-18-0024-00-agen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A2C5BFC-97E3-4EAA-8EEE-DDC12704649A}"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41363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59D988A-BF61-47D0-8276-46EEC5F52462}"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TBD</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smtClean="0"/>
              <a:t>Vote:</a:t>
            </a:r>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4CABD93D-6ABD-4492-BCC8-837D93A1F82C}"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a:t>
            </a:r>
            <a:r>
              <a:rPr lang="en-US" sz="2800" dirty="0" smtClean="0"/>
              <a:t>Status</a:t>
            </a:r>
            <a:endParaRPr lang="en-US" sz="2800" dirty="0"/>
          </a:p>
        </p:txBody>
      </p:sp>
      <p:sp>
        <p:nvSpPr>
          <p:cNvPr id="4" name="Date Placeholder 3"/>
          <p:cNvSpPr>
            <a:spLocks noGrp="1"/>
          </p:cNvSpPr>
          <p:nvPr>
            <p:ph type="dt" sz="half" idx="10"/>
          </p:nvPr>
        </p:nvSpPr>
        <p:spPr/>
        <p:txBody>
          <a:bodyPr/>
          <a:lstStyle/>
          <a:p>
            <a:pPr>
              <a:defRPr/>
            </a:pPr>
            <a:fld id="{DC61F4F1-6110-4880-9EC5-7649827E7EED}"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FBD512D2-749D-4D82-AD72-99737225A1BF}"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a:t>Need updated schedule</a:t>
            </a: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a:t>
            </a:r>
            <a:r>
              <a:rPr dirty="0" smtClean="0"/>
              <a:t>1900.5.2a</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smtClean="0"/>
              <a:t>Planning to Engage starting in September</a:t>
            </a:r>
            <a:endParaRPr lang="en-US" sz="2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92409626-AD99-4464-9354-DBA8F2B6CFF5}"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smtClean="0"/>
              <a:t>TBP</a:t>
            </a:r>
            <a:endParaRPr lang="en-US" dirty="0"/>
          </a:p>
        </p:txBody>
      </p:sp>
      <p:sp>
        <p:nvSpPr>
          <p:cNvPr id="4" name="Date Placeholder 3"/>
          <p:cNvSpPr>
            <a:spLocks noGrp="1"/>
          </p:cNvSpPr>
          <p:nvPr>
            <p:ph type="dt" sz="quarter" idx="10"/>
          </p:nvPr>
        </p:nvSpPr>
        <p:spPr/>
        <p:txBody>
          <a:bodyPr/>
          <a:lstStyle/>
          <a:p>
            <a:pPr>
              <a:defRPr/>
            </a:pPr>
            <a:fld id="{82848268-BF95-4E6B-9A5B-0BE087CE676E}"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836893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TBP</a:t>
            </a:r>
            <a:endParaRPr lang="en-US" sz="2000" dirty="0"/>
          </a:p>
          <a:p>
            <a:r>
              <a:rPr lang="en-US" sz="2400" dirty="0"/>
              <a:t>Architecture / API Study Group</a:t>
            </a:r>
          </a:p>
          <a:p>
            <a:pPr lvl="1"/>
            <a:r>
              <a:rPr lang="en-US" sz="2000" dirty="0"/>
              <a:t>Ad  Hoc during Rome </a:t>
            </a:r>
          </a:p>
          <a:p>
            <a:r>
              <a:rPr lang="en-US" sz="2400" dirty="0"/>
              <a:t>Machine Learning Study Group</a:t>
            </a:r>
          </a:p>
          <a:p>
            <a:pPr lvl="1"/>
            <a:r>
              <a:rPr lang="en-US" sz="2000" dirty="0" smtClean="0"/>
              <a:t>TBD</a:t>
            </a:r>
            <a:endParaRPr lang="en-US" sz="2000" dirty="0"/>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D5119FFC-54A0-4E2C-8707-64F044D502D1}"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304800" y="990600"/>
            <a:ext cx="8763000" cy="4525963"/>
          </a:xfrm>
        </p:spPr>
        <p:txBody>
          <a:bodyPr/>
          <a:lstStyle/>
          <a:p>
            <a:r>
              <a:rPr lang="en-US" sz="2400" dirty="0"/>
              <a:t>NSC – Status</a:t>
            </a:r>
          </a:p>
          <a:p>
            <a:pPr lvl="1"/>
            <a:r>
              <a:rPr lang="en-US" sz="2000" dirty="0"/>
              <a:t>Working towards release of project list</a:t>
            </a:r>
          </a:p>
          <a:p>
            <a:r>
              <a:rPr lang="en-US" sz="2400" dirty="0"/>
              <a:t>Standards paper in process</a:t>
            </a:r>
          </a:p>
          <a:p>
            <a:pPr lvl="1"/>
            <a:r>
              <a:rPr lang="en-US" sz="2000" dirty="0"/>
              <a:t>Communications Magazine</a:t>
            </a:r>
          </a:p>
          <a:p>
            <a:pPr lvl="2"/>
            <a:r>
              <a:rPr lang="en-US" sz="1800" dirty="0"/>
              <a:t>1900.5.1 tutorial in works</a:t>
            </a:r>
          </a:p>
          <a:p>
            <a:pPr lvl="2"/>
            <a:r>
              <a:rPr lang="en-US" sz="1800" dirty="0"/>
              <a:t>1900.5.2 paper accepted (Publication date September?)</a:t>
            </a:r>
          </a:p>
          <a:p>
            <a:pPr lvl="1"/>
            <a:r>
              <a:rPr lang="en-US" sz="2000" dirty="0"/>
              <a:t>Paper on 1900.5.2 over VITA 49 Accepted (Publication date?)</a:t>
            </a:r>
          </a:p>
          <a:p>
            <a:r>
              <a:rPr lang="en-US" sz="2400" dirty="0"/>
              <a:t>Chair need to update website</a:t>
            </a:r>
          </a:p>
          <a:p>
            <a:pPr lvl="1"/>
            <a:r>
              <a:rPr lang="en-US" sz="2000" dirty="0"/>
              <a:t>Trying for 04 July  2018</a:t>
            </a:r>
          </a:p>
          <a:p>
            <a:r>
              <a:rPr lang="en-US" sz="2400" dirty="0"/>
              <a:t>General set of </a:t>
            </a:r>
            <a:r>
              <a:rPr lang="en-US" sz="2400" dirty="0" err="1"/>
              <a:t>DySPAN</a:t>
            </a:r>
            <a:r>
              <a:rPr lang="en-US" sz="2400" dirty="0"/>
              <a:t>-SC papers for Pub</a:t>
            </a:r>
          </a:p>
          <a:p>
            <a:pPr lvl="1"/>
            <a:r>
              <a:rPr lang="en-US" sz="2000" dirty="0"/>
              <a:t>Issue in communications standards magazine </a:t>
            </a:r>
          </a:p>
          <a:p>
            <a:pPr lvl="2"/>
            <a:r>
              <a:rPr lang="en-US" sz="1800" dirty="0"/>
              <a:t>Spectrum related standards</a:t>
            </a:r>
          </a:p>
          <a:p>
            <a:r>
              <a:rPr lang="en-US" sz="2400" dirty="0"/>
              <a:t>DARPA – Tony to check with John Chapin on 1900.5 opportunities</a:t>
            </a:r>
          </a:p>
          <a:p>
            <a:endParaRPr lang="en-US" sz="2800" dirty="0"/>
          </a:p>
        </p:txBody>
      </p:sp>
      <p:sp>
        <p:nvSpPr>
          <p:cNvPr id="4" name="Date Placeholder 3"/>
          <p:cNvSpPr>
            <a:spLocks noGrp="1"/>
          </p:cNvSpPr>
          <p:nvPr>
            <p:ph type="dt" sz="quarter" idx="10"/>
          </p:nvPr>
        </p:nvSpPr>
        <p:spPr/>
        <p:txBody>
          <a:bodyPr/>
          <a:lstStyle/>
          <a:p>
            <a:pPr>
              <a:defRPr/>
            </a:pPr>
            <a:fld id="{9B07E04B-0AB1-42E3-8565-534F9E85895D}"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smtClean="0"/>
              <a:t>In process</a:t>
            </a:r>
            <a:endParaRPr lang="en-US" dirty="0"/>
          </a:p>
          <a:p>
            <a:endParaRPr lang="en-US" dirty="0"/>
          </a:p>
          <a:p>
            <a:endParaRPr lang="en-US" dirty="0"/>
          </a:p>
        </p:txBody>
      </p:sp>
      <p:sp>
        <p:nvSpPr>
          <p:cNvPr id="4" name="Date Placeholder 3"/>
          <p:cNvSpPr>
            <a:spLocks noGrp="1"/>
          </p:cNvSpPr>
          <p:nvPr>
            <p:ph type="dt" sz="quarter" idx="10"/>
          </p:nvPr>
        </p:nvSpPr>
        <p:spPr/>
        <p:txBody>
          <a:bodyPr/>
          <a:lstStyle/>
          <a:p>
            <a:pPr>
              <a:defRPr/>
            </a:pPr>
            <a:fld id="{53782F98-2417-454F-ADFD-56FFB7D99D58}"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49E89C60-01EE-4D6A-B4B4-05D7725EE592}"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186064"/>
            <a:ext cx="7924800" cy="5078313"/>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r>
              <a:rPr lang="en-US" u="sng" dirty="0">
                <a:hlinkClick r:id="rId3"/>
              </a:rPr>
              <a:t>Join WebEx meeting</a:t>
            </a:r>
            <a:r>
              <a:rPr lang="en-US" dirty="0"/>
              <a:t>   </a:t>
            </a:r>
            <a:br>
              <a:rPr lang="en-US" dirty="0"/>
            </a:br>
            <a:r>
              <a:rPr lang="en-US" dirty="0" err="1"/>
              <a:t>Meeting</a:t>
            </a:r>
            <a:r>
              <a:rPr lang="en-US" dirty="0"/>
              <a:t> number (access code): 906 048 571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906048571@baefed.webex.com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United States of America Toll Free  </a:t>
            </a:r>
            <a:br>
              <a:rPr lang="en-US" dirty="0"/>
            </a:br>
            <a:r>
              <a:rPr lang="en-US" b="1" dirty="0"/>
              <a:t>1-669-234-1181</a:t>
            </a:r>
            <a:r>
              <a:rPr lang="en-US" dirty="0"/>
              <a:t> United States of America Toll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r>
              <a:rPr lang="en-US" dirty="0"/>
              <a:t>  </a:t>
            </a:r>
            <a:br>
              <a:rPr lang="en-US" dirty="0"/>
            </a:br>
            <a:r>
              <a:rPr lang="en-US" dirty="0"/>
              <a:t>If you are a host, </a:t>
            </a:r>
            <a:r>
              <a:rPr lang="en-US" u="sng" dirty="0">
                <a:hlinkClick r:id="rId8"/>
              </a:rPr>
              <a:t>go here</a:t>
            </a:r>
            <a:r>
              <a:rPr lang="en-US" dirty="0"/>
              <a:t> to view host information.</a:t>
            </a:r>
          </a:p>
          <a:p>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838200"/>
            <a:ext cx="8229600" cy="4525963"/>
          </a:xfrm>
        </p:spPr>
        <p:txBody>
          <a:bodyPr/>
          <a:lstStyle/>
          <a:p>
            <a:r>
              <a:rPr lang="en-US" dirty="0" smtClean="0"/>
              <a:t>No August meeting</a:t>
            </a:r>
          </a:p>
          <a:p>
            <a:r>
              <a:rPr lang="en-US" dirty="0" smtClean="0"/>
              <a:t>Next </a:t>
            </a:r>
            <a:r>
              <a:rPr lang="en-US" dirty="0"/>
              <a:t>WG meeting on Tuesday </a:t>
            </a:r>
            <a:r>
              <a:rPr lang="en-US" dirty="0" smtClean="0"/>
              <a:t>04 Sept 2018</a:t>
            </a:r>
          </a:p>
          <a:p>
            <a:pPr lvl="1"/>
            <a:r>
              <a:rPr lang="en-US" dirty="0" smtClean="0"/>
              <a:t>Usual 2:30 PM ET </a:t>
            </a:r>
            <a:endParaRPr lang="en-US" dirty="0"/>
          </a:p>
          <a:p>
            <a:endParaRPr lang="en-US" dirty="0"/>
          </a:p>
        </p:txBody>
      </p:sp>
      <p:sp>
        <p:nvSpPr>
          <p:cNvPr id="4" name="Date Placeholder 3"/>
          <p:cNvSpPr>
            <a:spLocks noGrp="1"/>
          </p:cNvSpPr>
          <p:nvPr>
            <p:ph type="dt" sz="quarter" idx="10"/>
          </p:nvPr>
        </p:nvSpPr>
        <p:spPr/>
        <p:txBody>
          <a:bodyPr/>
          <a:lstStyle/>
          <a:p>
            <a:pPr>
              <a:defRPr/>
            </a:pPr>
            <a:fld id="{475D2743-68D7-4E9A-9952-F8FDFDB977B2}"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7/23/18 @10:00 US </a:t>
            </a:r>
            <a:r>
              <a:rPr lang="en-US" dirty="0"/>
              <a:t>EDT (UTC-4)</a:t>
            </a:r>
            <a:br>
              <a:rPr lang="en-US" dirty="0"/>
            </a:br>
            <a:endParaRPr lang="en-US" dirty="0"/>
          </a:p>
        </p:txBody>
      </p:sp>
      <p:sp>
        <p:nvSpPr>
          <p:cNvPr id="4" name="Date Placeholder 3"/>
          <p:cNvSpPr>
            <a:spLocks noGrp="1"/>
          </p:cNvSpPr>
          <p:nvPr>
            <p:ph type="dt" sz="half" idx="10"/>
          </p:nvPr>
        </p:nvSpPr>
        <p:spPr/>
        <p:txBody>
          <a:bodyPr/>
          <a:lstStyle/>
          <a:p>
            <a:pPr>
              <a:defRPr/>
            </a:pPr>
            <a:fld id="{291486A2-3353-4824-B2B3-EE0BA2988FBF}"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36103533-0596-40E1-BDCB-3B655A8BE4C9}"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A95DBC8D-9B18-47FE-BAF4-17BBEAA88725}" type="datetime1">
              <a:rPr lang="en-US" smtClean="0"/>
              <a:t>7/15/2018</a:t>
            </a:fld>
            <a:endParaRPr lang="en-US"/>
          </a:p>
        </p:txBody>
      </p:sp>
      <p:sp>
        <p:nvSpPr>
          <p:cNvPr id="4" name="Footer Placeholder 3"/>
          <p:cNvSpPr>
            <a:spLocks noGrp="1"/>
          </p:cNvSpPr>
          <p:nvPr>
            <p:ph type="ftr" sz="quarter" idx="11"/>
          </p:nvPr>
        </p:nvSpPr>
        <p:spPr/>
        <p:txBody>
          <a:bodyPr/>
          <a:lstStyle/>
          <a:p>
            <a:pPr>
              <a:defRPr/>
            </a:pPr>
            <a:r>
              <a:rPr lang="en-US" smtClean="0"/>
              <a:t>Doc #: 5-18-0024-00-agen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14332730"/>
              </p:ext>
            </p:extLst>
          </p:nvPr>
        </p:nvGraphicFramePr>
        <p:xfrm>
          <a:off x="445057" y="832079"/>
          <a:ext cx="6260544" cy="4523161"/>
        </p:xfrm>
        <a:graphic>
          <a:graphicData uri="http://schemas.openxmlformats.org/drawingml/2006/table">
            <a:tbl>
              <a:tblPr>
                <a:tableStyleId>{5C22544A-7EE6-4342-B048-85BDC9FD1C3A}</a:tableStyleId>
              </a:tblPr>
              <a:tblGrid>
                <a:gridCol w="545543"/>
                <a:gridCol w="457200"/>
                <a:gridCol w="457200">
                  <a:extLst>
                    <a:ext uri="{9D8B030D-6E8A-4147-A177-3AD203B41FA5}">
                      <a16:colId xmlns="" xmlns:a16="http://schemas.microsoft.com/office/drawing/2014/main" val="20000"/>
                    </a:ext>
                  </a:extLst>
                </a:gridCol>
                <a:gridCol w="717274">
                  <a:extLst>
                    <a:ext uri="{9D8B030D-6E8A-4147-A177-3AD203B41FA5}">
                      <a16:colId xmlns="" xmlns:a16="http://schemas.microsoft.com/office/drawing/2014/main" val="20001"/>
                    </a:ext>
                  </a:extLst>
                </a:gridCol>
                <a:gridCol w="698316">
                  <a:extLst>
                    <a:ext uri="{9D8B030D-6E8A-4147-A177-3AD203B41FA5}">
                      <a16:colId xmlns="" xmlns:a16="http://schemas.microsoft.com/office/drawing/2014/main" val="20002"/>
                    </a:ext>
                  </a:extLst>
                </a:gridCol>
                <a:gridCol w="702127">
                  <a:extLst>
                    <a:ext uri="{9D8B030D-6E8A-4147-A177-3AD203B41FA5}">
                      <a16:colId xmlns="" xmlns:a16="http://schemas.microsoft.com/office/drawing/2014/main" val="20003"/>
                    </a:ext>
                  </a:extLst>
                </a:gridCol>
                <a:gridCol w="2682884">
                  <a:extLst>
                    <a:ext uri="{9D8B030D-6E8A-4147-A177-3AD203B41FA5}">
                      <a16:colId xmlns="" xmlns:a16="http://schemas.microsoft.com/office/drawing/2014/main"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7/23/18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7/24/18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7/25/18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 xmlns:a16="http://schemas.microsoft.com/office/drawing/2014/main"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18"/>
                  </a:ext>
                </a:extLst>
              </a:tr>
              <a:tr h="175261">
                <a:tc>
                  <a:txBody>
                    <a:bodyPr/>
                    <a:lstStyle/>
                    <a:p>
                      <a:pPr algn="l" fontAlgn="b"/>
                      <a:r>
                        <a:rPr lang="en-US" sz="1100" b="0" i="0" u="none" strike="noStrike" dirty="0" smtClean="0">
                          <a:solidFill>
                            <a:srgbClr val="000000"/>
                          </a:solidFill>
                          <a:effectLst/>
                          <a:latin typeface="Calibri" panose="020F0502020204030204" pitchFamily="34" charset="0"/>
                        </a:rPr>
                        <a:t>Not for</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err="1" smtClean="0">
                          <a:solidFill>
                            <a:srgbClr val="000000"/>
                          </a:solidFill>
                          <a:effectLst/>
                          <a:latin typeface="Calibri" panose="020F0502020204030204" pitchFamily="34" charset="0"/>
                        </a:rPr>
                        <a:t>mship</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smtClean="0">
                          <a:solidFill>
                            <a:srgbClr val="000000"/>
                          </a:solidFill>
                          <a:effectLst/>
                          <a:latin typeface="Calibri" panose="020F0502020204030204" pitchFamily="34" charset="0"/>
                        </a:rPr>
                        <a:t>Not for</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 xmlns:a16="http://schemas.microsoft.com/office/drawing/2014/main" val="10020"/>
                  </a:ext>
                </a:extLst>
              </a:tr>
              <a:tr h="175261">
                <a:tc>
                  <a:txBody>
                    <a:bodyPr/>
                    <a:lstStyle/>
                    <a:p>
                      <a:pPr algn="l" fontAlgn="b"/>
                      <a:r>
                        <a:rPr lang="en-US" sz="1100" b="0" i="0" u="none" strike="noStrike" dirty="0" err="1" smtClean="0">
                          <a:solidFill>
                            <a:srgbClr val="000000"/>
                          </a:solidFill>
                          <a:effectLst/>
                          <a:latin typeface="Calibri" panose="020F0502020204030204" pitchFamily="34" charset="0"/>
                        </a:rPr>
                        <a:t>mship</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err="1" smtClean="0">
                          <a:solidFill>
                            <a:srgbClr val="000000"/>
                          </a:solidFill>
                          <a:effectLst/>
                          <a:latin typeface="Calibri" panose="020F0502020204030204" pitchFamily="34" charset="0"/>
                        </a:rPr>
                        <a:t>mship</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 xmlns:a16="http://schemas.microsoft.com/office/drawing/2014/main" val="1077152715"/>
                  </a:ext>
                </a:extLst>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577688"/>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marL="119063" indent="0"/>
            <a:r>
              <a:rPr lang="en-US" dirty="0">
                <a:latin typeface="Times New Roman" pitchFamily="18" charset="0"/>
              </a:rPr>
              <a:t>In Ad Hoc, Review </a:t>
            </a:r>
            <a:r>
              <a:rPr lang="en-US" dirty="0" smtClean="0">
                <a:latin typeface="Times New Roman" pitchFamily="18" charset="0"/>
              </a:rPr>
              <a:t>1900.5.1  (25 July @ 8 AM EDT)</a:t>
            </a:r>
            <a:endParaRPr lang="en-US" dirty="0">
              <a:latin typeface="Times New Roman" pitchFamily="18" charset="0"/>
            </a:endParaRP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EE0DA63-D37F-46A0-8F70-87B454EB7C28}"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
        <p:nvSpPr>
          <p:cNvPr id="5" name="TextBox 4"/>
          <p:cNvSpPr txBox="1"/>
          <p:nvPr/>
        </p:nvSpPr>
        <p:spPr>
          <a:xfrm>
            <a:off x="533400" y="796102"/>
            <a:ext cx="4591513" cy="923330"/>
          </a:xfrm>
          <a:prstGeom prst="rect">
            <a:avLst/>
          </a:prstGeom>
          <a:noFill/>
        </p:spPr>
        <p:txBody>
          <a:bodyPr wrap="none" rtlCol="0">
            <a:spAutoFit/>
          </a:bodyPr>
          <a:lstStyle/>
          <a:p>
            <a:r>
              <a:rPr lang="en-US" dirty="0">
                <a:latin typeface="Times New Roman" pitchFamily="18" charset="0"/>
              </a:rPr>
              <a:t>1900.5 Architecture Ad Hoc (23 July @10 AM)</a:t>
            </a:r>
          </a:p>
          <a:p>
            <a:r>
              <a:rPr lang="en-US" dirty="0">
                <a:latin typeface="Times New Roman" pitchFamily="18" charset="0"/>
              </a:rPr>
              <a:t>1900.1 Ad Hoc (24 July @ 8 AM</a:t>
            </a:r>
            <a:r>
              <a:rPr lang="en-US" dirty="0" smtClean="0">
                <a:latin typeface="Times New Roman" pitchFamily="18" charset="0"/>
              </a:rPr>
              <a:t>)</a:t>
            </a:r>
          </a:p>
          <a:p>
            <a:r>
              <a:rPr lang="en-US" dirty="0" smtClean="0">
                <a:latin typeface="Times New Roman" pitchFamily="18" charset="0"/>
              </a:rPr>
              <a:t>1900.5 WG Meeting ( 24 July @ 10 AM)</a:t>
            </a:r>
            <a:endParaRPr lang="en-US" dirty="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 for Week of 23</a:t>
            </a:r>
            <a:r>
              <a:rPr lang="en-US" baseline="30000" dirty="0" smtClean="0"/>
              <a:t>rd</a:t>
            </a:r>
            <a:r>
              <a:rPr lang="en-US" dirty="0" smtClean="0"/>
              <a:t> July 2018</a:t>
            </a:r>
            <a:endParaRPr lang="en-US" dirty="0"/>
          </a:p>
        </p:txBody>
      </p:sp>
      <p:sp>
        <p:nvSpPr>
          <p:cNvPr id="4" name="Date Placeholder 3"/>
          <p:cNvSpPr>
            <a:spLocks noGrp="1"/>
          </p:cNvSpPr>
          <p:nvPr>
            <p:ph type="dt" sz="half" idx="10"/>
          </p:nvPr>
        </p:nvSpPr>
        <p:spPr/>
        <p:txBody>
          <a:bodyPr/>
          <a:lstStyle/>
          <a:p>
            <a:pPr>
              <a:defRPr/>
            </a:pPr>
            <a:fld id="{2AB5A631-5E30-46E2-A948-3162FF8ABE1B}"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451443" y="1905000"/>
            <a:ext cx="4114800" cy="3700684"/>
          </a:xfrm>
          <a:prstGeom prst="rect">
            <a:avLst/>
          </a:prstGeom>
        </p:spPr>
      </p:pic>
      <p:pic>
        <p:nvPicPr>
          <p:cNvPr id="8" name="Picture 7"/>
          <p:cNvPicPr>
            <a:picLocks noChangeAspect="1"/>
          </p:cNvPicPr>
          <p:nvPr/>
        </p:nvPicPr>
        <p:blipFill>
          <a:blip r:embed="rId3"/>
          <a:stretch>
            <a:fillRect/>
          </a:stretch>
        </p:blipFill>
        <p:spPr>
          <a:xfrm>
            <a:off x="4724400" y="1905000"/>
            <a:ext cx="4114800" cy="1709151"/>
          </a:xfrm>
          <a:prstGeom prst="rect">
            <a:avLst/>
          </a:prstGeom>
        </p:spPr>
      </p:pic>
    </p:spTree>
    <p:extLst>
      <p:ext uri="{BB962C8B-B14F-4D97-AF65-F5344CB8AC3E}">
        <p14:creationId xmlns:p14="http://schemas.microsoft.com/office/powerpoint/2010/main" val="420102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5-18-0020-0</a:t>
            </a:r>
            <a:r>
              <a:rPr lang="en-US" dirty="0"/>
              <a:t>0</a:t>
            </a:r>
            <a:endParaRPr dirty="0"/>
          </a:p>
          <a:p>
            <a:endParaRPr dirty="0"/>
          </a:p>
          <a:p>
            <a:r>
              <a:rPr dirty="0"/>
              <a:t>Mover: </a:t>
            </a:r>
          </a:p>
          <a:p>
            <a:r>
              <a:rPr dirty="0"/>
              <a:t>Second: </a:t>
            </a:r>
            <a:endParaRPr lang="en-US" dirty="0"/>
          </a:p>
          <a:p>
            <a:r>
              <a:rPr lang="en-US" dirty="0" smtClean="0"/>
              <a:t>Vote:</a:t>
            </a:r>
            <a:endParaRPr dirty="0"/>
          </a:p>
        </p:txBody>
      </p:sp>
      <p:sp>
        <p:nvSpPr>
          <p:cNvPr id="4" name="Date Placeholder 3"/>
          <p:cNvSpPr>
            <a:spLocks noGrp="1"/>
          </p:cNvSpPr>
          <p:nvPr>
            <p:ph type="dt" sz="quarter" idx="10"/>
          </p:nvPr>
        </p:nvSpPr>
        <p:spPr/>
        <p:txBody>
          <a:bodyPr/>
          <a:lstStyle/>
          <a:p>
            <a:pPr>
              <a:defRPr/>
            </a:pPr>
            <a:fld id="{867F8649-DEF7-47D2-AE35-08089A693DB3}" type="datetime1">
              <a:rPr lang="en-US" smtClean="0"/>
              <a:t>7/15/2018</a:t>
            </a:fld>
            <a:endParaRPr lang="en-US"/>
          </a:p>
        </p:txBody>
      </p:sp>
      <p:sp>
        <p:nvSpPr>
          <p:cNvPr id="5" name="Footer Placeholder 4"/>
          <p:cNvSpPr>
            <a:spLocks noGrp="1"/>
          </p:cNvSpPr>
          <p:nvPr>
            <p:ph type="ftr" sz="quarter" idx="11"/>
          </p:nvPr>
        </p:nvSpPr>
        <p:spPr/>
        <p:txBody>
          <a:bodyPr/>
          <a:lstStyle/>
          <a:p>
            <a:pPr>
              <a:defRPr/>
            </a:pPr>
            <a:r>
              <a:rPr lang="en-US" smtClean="0"/>
              <a:t>Doc #: 5-18-0024-00-agen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112635B6-F20C-4F39-93C4-A96747207712}"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3647385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95CDD96-001F-451F-B82B-7F037F589F63}" type="datetime1">
              <a:rPr lang="en-US" smtClean="0"/>
              <a:t>7/15/2018</a:t>
            </a:fld>
            <a:endParaRPr lang="en-US"/>
          </a:p>
        </p:txBody>
      </p:sp>
      <p:sp>
        <p:nvSpPr>
          <p:cNvPr id="3" name="Footer Placeholder 2"/>
          <p:cNvSpPr>
            <a:spLocks noGrp="1"/>
          </p:cNvSpPr>
          <p:nvPr>
            <p:ph type="ftr" sz="quarter" idx="11"/>
          </p:nvPr>
        </p:nvSpPr>
        <p:spPr/>
        <p:txBody>
          <a:bodyPr/>
          <a:lstStyle/>
          <a:p>
            <a:pPr>
              <a:defRPr/>
            </a:pPr>
            <a:r>
              <a:rPr lang="en-US" smtClean="0"/>
              <a:t>Doc #: 5-18-0024-00-agen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0777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13341</TotalTime>
  <Words>1484</Words>
  <Application>Microsoft Office PowerPoint</Application>
  <PresentationFormat>On-screen Show (4:3)</PresentationFormat>
  <Paragraphs>326</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Meetings for Week of 23rd July 2018</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1900.5.2a</vt:lpstr>
      <vt:lpstr>Current Architecture Status</vt:lpstr>
      <vt:lpstr>Other DySPAN-SC Activities</vt:lpstr>
      <vt:lpstr>Marketing Inputs</vt:lpstr>
      <vt:lpstr>Ad Hoc?</vt:lpstr>
      <vt:lpstr>Meetings</vt:lpstr>
      <vt:lpstr>IEEE 1900.5 Meeting 7/23/18 @10:00 US EDT (UTC-4)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376</cp:revision>
  <dcterms:created xsi:type="dcterms:W3CDTF">2013-08-13T02:52:21Z</dcterms:created>
  <dcterms:modified xsi:type="dcterms:W3CDTF">2018-07-16T01:25:03Z</dcterms:modified>
</cp:coreProperties>
</file>