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81" r:id="rId19"/>
    <p:sldId id="386"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5" d="100"/>
          <a:sy n="65"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34D8CCD-6F00-4846-8F0D-77DD361E12FB}" type="datetime1">
              <a:rPr lang="en-US" smtClean="0"/>
              <a:t>7/3/2018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5-18-0020-01-agen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AFFEC1-8F19-4B57-B195-F2585A310099}" type="datetime1">
              <a:rPr lang="en-US" smtClean="0"/>
              <a:t>7/3/2018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5-18-0020-01-agen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AD6FFA-3188-4FDF-B10F-2B65ACC857CB}" type="datetime1">
              <a:rPr lang="en-US" smtClean="0"/>
              <a:t>7/3/2018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5-18-0020-01-agen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7E6B540-D7D1-4506-A2E8-F3DFC5C38E48}" type="datetime1">
              <a:rPr lang="en-US" smtClean="0"/>
              <a:t>7/3/2018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5-18-0020-01-agen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D3ECCDC-CB95-43D6-8811-D70893E5AC40}" type="datetime1">
              <a:rPr lang="en-US" smtClean="0"/>
              <a:t>7/3/2018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5-18-0020-01-agen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7A6A228-5549-4A8F-8D75-2A3F006466D8}" type="datetime1">
              <a:rPr lang="en-US" smtClean="0"/>
              <a:t>7/3/2018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5-18-0020-01-agen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49E59B4-97CE-4F4B-8BDC-690941C64DD9}" type="datetime1">
              <a:rPr lang="en-US" smtClean="0"/>
              <a:t>7/3/2018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5-18-0020-01-agen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2AF70E1-67CE-4F45-8379-3C4902D10DF4}" type="datetime1">
              <a:rPr lang="en-US" smtClean="0"/>
              <a:t>7/3/2018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5-18-0020-01-agen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36BA56-7F83-40B1-9282-BCC1A7B05389}" type="datetime1">
              <a:rPr lang="en-US" smtClean="0"/>
              <a:t>7/3/2018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5-18-0020-01-agen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9D1F58A-5EC7-4FBE-8AE0-EF41A40215DB}" type="datetime1">
              <a:rPr lang="en-US" smtClean="0"/>
              <a:t>7/3/2018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5-18-0020-01-agen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4143AEE-1E9C-4169-8EDD-349B1D08CBC4}" type="datetime1">
              <a:rPr lang="en-US" smtClean="0"/>
              <a:t>7/3/2018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5-18-0020-01-agen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14B04E8-0843-435C-8943-6C146FA859BC}" type="datetime1">
              <a:rPr lang="en-US" smtClean="0"/>
              <a:t>7/3/2018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5-18-0020-01-agen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50F6861-F821-4B30-A893-A7807F54CD43}" type="datetime1">
              <a:rPr lang="en-US" smtClean="0">
                <a:solidFill>
                  <a:srgbClr val="000099"/>
                </a:solidFill>
              </a:rPr>
              <a:t>7/3/2018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03 July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03 July  2018</a:t>
            </a:r>
          </a:p>
          <a:p>
            <a:pPr eaLnBrk="0" hangingPunct="0"/>
            <a:r>
              <a:rPr lang="en-US" sz="1200" b="1" dirty="0">
                <a:latin typeface="Arial" pitchFamily="34" charset="0"/>
                <a:cs typeface="Times New Roman" pitchFamily="18" charset="0"/>
              </a:rPr>
              <a:t>Document No: 5-18-0020-01-agen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5-18-0020-01-agen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58118F9-5144-45EC-80BB-C0427BB02DAD}"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5-18-0017-00, 5-18-0022-00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err="1"/>
              <a:t>Vote:UC</a:t>
            </a:r>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1D7FBD6D-58D8-4EEB-A893-309F32DBC807}"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Will conduct ad hoc today</a:t>
            </a:r>
          </a:p>
        </p:txBody>
      </p:sp>
      <p:sp>
        <p:nvSpPr>
          <p:cNvPr id="4" name="Date Placeholder 3"/>
          <p:cNvSpPr>
            <a:spLocks noGrp="1"/>
          </p:cNvSpPr>
          <p:nvPr>
            <p:ph type="dt" sz="half" idx="10"/>
          </p:nvPr>
        </p:nvSpPr>
        <p:spPr/>
        <p:txBody>
          <a:bodyPr/>
          <a:lstStyle/>
          <a:p>
            <a:pPr>
              <a:defRPr/>
            </a:pPr>
            <a:fld id="{85EB6C76-8B0A-4EC3-9714-C05BFD8170E3}"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FE417599-0E3B-4122-81B2-7033A174FE27}"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a:t>Need updated schedule</a:t>
            </a:r>
          </a:p>
        </p:txBody>
      </p: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45655" y="1166018"/>
            <a:ext cx="8229600" cy="4525963"/>
          </a:xfrm>
        </p:spPr>
        <p:txBody>
          <a:bodyPr/>
          <a:lstStyle/>
          <a:p>
            <a:r>
              <a:rPr lang="en-US" sz="2800" dirty="0"/>
              <a:t>Base Standard complete issued</a:t>
            </a:r>
          </a:p>
          <a:p>
            <a:pPr lvl="1"/>
            <a:r>
              <a:rPr lang="en-US" sz="2400" dirty="0"/>
              <a:t>Issue date – 6/26/2018</a:t>
            </a:r>
          </a:p>
          <a:p>
            <a:r>
              <a:rPr lang="en-US" sz="2800" dirty="0"/>
              <a:t>1900.5.2a PAR Approved</a:t>
            </a:r>
          </a:p>
          <a:p>
            <a:pPr lvl="1"/>
            <a:r>
              <a:rPr lang="en-US" sz="2400" dirty="0"/>
              <a:t>Chair needs to update the website to reflect this</a:t>
            </a:r>
          </a:p>
          <a:p>
            <a:r>
              <a:rPr lang="en-US" sz="2800" dirty="0"/>
              <a:t>Carlos appointed Editor</a:t>
            </a:r>
          </a:p>
          <a:p>
            <a:r>
              <a:rPr lang="en-US" sz="2800" dirty="0"/>
              <a:t>Fully engage with activity in September</a:t>
            </a:r>
          </a:p>
          <a:p>
            <a:pPr lvl="1"/>
            <a:r>
              <a:rPr lang="en-US" sz="2400" dirty="0"/>
              <a:t>Verify dynamic verification tool (Syracuse)</a:t>
            </a:r>
          </a:p>
          <a:p>
            <a:r>
              <a:rPr lang="en-US" sz="2800" dirty="0"/>
              <a:t>Also a JSON Schema is available with verification (</a:t>
            </a:r>
            <a:r>
              <a:rPr lang="en-US" sz="2800" dirty="0" err="1"/>
              <a:t>Mitre</a:t>
            </a:r>
            <a:r>
              <a:rPr lang="en-US" sz="2800" dirty="0"/>
              <a:t>)</a:t>
            </a:r>
          </a:p>
          <a:p>
            <a:r>
              <a:rPr lang="en-US" sz="2800" dirty="0"/>
              <a:t>Request interested parties to engage in September</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9529AC37-5077-4703-A90D-2A6E4291E1BA}"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Focus on 1900.5.1</a:t>
            </a:r>
          </a:p>
          <a:p>
            <a:r>
              <a:rPr lang="en-US" dirty="0"/>
              <a:t>Conducting additional architecture activities while not interfering with 1900.5.1/2 </a:t>
            </a:r>
          </a:p>
          <a:p>
            <a:pPr lvl="1"/>
            <a:r>
              <a:rPr lang="en-US" dirty="0"/>
              <a:t>Goal is PAR to update based standard in next couple of months </a:t>
            </a:r>
          </a:p>
        </p:txBody>
      </p:sp>
      <p:sp>
        <p:nvSpPr>
          <p:cNvPr id="4" name="Date Placeholder 3"/>
          <p:cNvSpPr>
            <a:spLocks noGrp="1"/>
          </p:cNvSpPr>
          <p:nvPr>
            <p:ph type="dt" sz="quarter" idx="10"/>
          </p:nvPr>
        </p:nvSpPr>
        <p:spPr/>
        <p:txBody>
          <a:bodyPr/>
          <a:lstStyle/>
          <a:p>
            <a:pPr>
              <a:defRPr/>
            </a:pPr>
            <a:fld id="{99F96904-5968-40D8-A180-42C714838263}"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No meeting for June (Will have full F2F at end of July)</a:t>
            </a:r>
          </a:p>
          <a:p>
            <a:pPr lvl="1"/>
            <a:r>
              <a:rPr lang="en-US" sz="2000" dirty="0"/>
              <a:t>WG P&amp;P and </a:t>
            </a:r>
            <a:r>
              <a:rPr lang="en-US" sz="2000" dirty="0" err="1"/>
              <a:t>DySPAN</a:t>
            </a:r>
            <a:r>
              <a:rPr lang="en-US" sz="2000" dirty="0"/>
              <a:t>-SC P&amp;P updates pending</a:t>
            </a:r>
          </a:p>
          <a:p>
            <a:r>
              <a:rPr lang="en-US" sz="2400" dirty="0"/>
              <a:t>Architecture / API Study Group</a:t>
            </a:r>
          </a:p>
          <a:p>
            <a:pPr lvl="1"/>
            <a:r>
              <a:rPr lang="en-US" sz="2000" dirty="0"/>
              <a:t>Ad  Hoc during Rome </a:t>
            </a:r>
          </a:p>
          <a:p>
            <a:r>
              <a:rPr lang="en-US" sz="2400" dirty="0"/>
              <a:t>Machine Learning Study Group</a:t>
            </a:r>
          </a:p>
          <a:p>
            <a:pPr lvl="1"/>
            <a:r>
              <a:rPr lang="en-US" sz="2000" dirty="0"/>
              <a:t>Ad  Hoc during Rome</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B854DAFD-E257-4F1E-9DB1-1C7B9FCF1951}"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304800" y="990600"/>
            <a:ext cx="8763000" cy="4525963"/>
          </a:xfrm>
        </p:spPr>
        <p:txBody>
          <a:bodyPr/>
          <a:lstStyle/>
          <a:p>
            <a:r>
              <a:rPr lang="en-US" sz="2400" dirty="0"/>
              <a:t>NSC – Status</a:t>
            </a:r>
          </a:p>
          <a:p>
            <a:pPr lvl="1"/>
            <a:r>
              <a:rPr lang="en-US" sz="2000" dirty="0"/>
              <a:t>Working towards release of project list</a:t>
            </a:r>
          </a:p>
          <a:p>
            <a:r>
              <a:rPr lang="en-US" sz="2400" dirty="0"/>
              <a:t>Standards paper in process</a:t>
            </a:r>
          </a:p>
          <a:p>
            <a:pPr lvl="1"/>
            <a:r>
              <a:rPr lang="en-US" sz="2000" dirty="0"/>
              <a:t>Communications Magazine</a:t>
            </a:r>
          </a:p>
          <a:p>
            <a:pPr lvl="2"/>
            <a:r>
              <a:rPr lang="en-US" sz="1800" dirty="0"/>
              <a:t>1900.5.1 tutorial in works</a:t>
            </a:r>
          </a:p>
          <a:p>
            <a:pPr lvl="2"/>
            <a:r>
              <a:rPr lang="en-US" sz="1800" dirty="0"/>
              <a:t>1900.5.2 paper accepted (Publication date September?)</a:t>
            </a:r>
          </a:p>
          <a:p>
            <a:pPr lvl="1"/>
            <a:r>
              <a:rPr lang="en-US" sz="2000" dirty="0"/>
              <a:t>Paper on 1900.5.2 over VITA 49 Accepted (Publication date?)</a:t>
            </a:r>
          </a:p>
          <a:p>
            <a:r>
              <a:rPr lang="en-US" sz="2400" dirty="0"/>
              <a:t>Chair need to update website</a:t>
            </a:r>
          </a:p>
          <a:p>
            <a:pPr lvl="1"/>
            <a:r>
              <a:rPr lang="en-US" sz="2000" dirty="0"/>
              <a:t>Trying for 04 July  2018</a:t>
            </a:r>
          </a:p>
          <a:p>
            <a:r>
              <a:rPr lang="en-US" sz="2400" dirty="0"/>
              <a:t>General set of </a:t>
            </a:r>
            <a:r>
              <a:rPr lang="en-US" sz="2400" dirty="0" err="1"/>
              <a:t>DySPAN</a:t>
            </a:r>
            <a:r>
              <a:rPr lang="en-US" sz="2400" dirty="0"/>
              <a:t>-SC papers for Pub</a:t>
            </a:r>
          </a:p>
          <a:p>
            <a:pPr lvl="1"/>
            <a:r>
              <a:rPr lang="en-US" sz="2000" dirty="0"/>
              <a:t>Issue in communications standards magazine </a:t>
            </a:r>
          </a:p>
          <a:p>
            <a:pPr lvl="2"/>
            <a:r>
              <a:rPr lang="en-US" sz="1800" dirty="0"/>
              <a:t>Spectrum related standards</a:t>
            </a:r>
          </a:p>
          <a:p>
            <a:r>
              <a:rPr lang="en-US" sz="2400" dirty="0"/>
              <a:t>DARPA – Tony to check with John Chapin on 1900.5 opportunities</a:t>
            </a:r>
          </a:p>
          <a:p>
            <a:endParaRPr lang="en-US" sz="2800" dirty="0"/>
          </a:p>
        </p:txBody>
      </p:sp>
      <p:sp>
        <p:nvSpPr>
          <p:cNvPr id="4" name="Date Placeholder 3"/>
          <p:cNvSpPr>
            <a:spLocks noGrp="1"/>
          </p:cNvSpPr>
          <p:nvPr>
            <p:ph type="dt" sz="quarter" idx="10"/>
          </p:nvPr>
        </p:nvSpPr>
        <p:spPr/>
        <p:txBody>
          <a:bodyPr/>
          <a:lstStyle/>
          <a:p>
            <a:pPr>
              <a:defRPr/>
            </a:pPr>
            <a:fld id="{3BBB502E-75B0-4615-8254-718ADDF199A7}"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a:p>
            <a:r>
              <a:rPr lang="en-US" dirty="0"/>
              <a:t>New 1900.5.2 ideas?</a:t>
            </a:r>
          </a:p>
          <a:p>
            <a:endParaRPr lang="en-US" dirty="0"/>
          </a:p>
          <a:p>
            <a:r>
              <a:rPr lang="en-US" dirty="0"/>
              <a:t>Will have ad hoc on .1 today</a:t>
            </a:r>
          </a:p>
          <a:p>
            <a:endParaRPr lang="en-US" dirty="0"/>
          </a:p>
        </p:txBody>
      </p:sp>
      <p:sp>
        <p:nvSpPr>
          <p:cNvPr id="4" name="Date Placeholder 3"/>
          <p:cNvSpPr>
            <a:spLocks noGrp="1"/>
          </p:cNvSpPr>
          <p:nvPr>
            <p:ph type="dt" sz="quarter" idx="10"/>
          </p:nvPr>
        </p:nvSpPr>
        <p:spPr/>
        <p:txBody>
          <a:bodyPr/>
          <a:lstStyle/>
          <a:p>
            <a:pPr>
              <a:defRPr/>
            </a:pPr>
            <a:fld id="{0D6EC2D7-A6DD-41CA-A214-BE5845EBFCBF}"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extLst>
      <p:ext uri="{BB962C8B-B14F-4D97-AF65-F5344CB8AC3E}">
        <p14:creationId xmlns:p14="http://schemas.microsoft.com/office/powerpoint/2010/main" val="239473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838200"/>
            <a:ext cx="8229600" cy="4525963"/>
          </a:xfrm>
        </p:spPr>
        <p:txBody>
          <a:bodyPr/>
          <a:lstStyle/>
          <a:p>
            <a:r>
              <a:rPr lang="en-US" dirty="0"/>
              <a:t>Next WG meeting on Tuesday July 24</a:t>
            </a:r>
            <a:r>
              <a:rPr lang="en-US" baseline="30000" dirty="0"/>
              <a:t>th</a:t>
            </a:r>
            <a:r>
              <a:rPr lang="en-US" dirty="0"/>
              <a:t> </a:t>
            </a:r>
          </a:p>
          <a:p>
            <a:pPr lvl="1"/>
            <a:r>
              <a:rPr lang="en-US" dirty="0"/>
              <a:t>Tentatively 10:00 EDT (ET 16:00 CEST)</a:t>
            </a:r>
          </a:p>
          <a:p>
            <a:r>
              <a:rPr lang="en-US" dirty="0"/>
              <a:t>F2F in Rome Italy, July 23-25</a:t>
            </a:r>
          </a:p>
          <a:p>
            <a:pPr lvl="1"/>
            <a:r>
              <a:rPr lang="en-US" dirty="0"/>
              <a:t>Lynn, Reinhard in-person</a:t>
            </a:r>
          </a:p>
          <a:p>
            <a:pPr lvl="1"/>
            <a:r>
              <a:rPr lang="en-US" dirty="0"/>
              <a:t>Matt remote…</a:t>
            </a:r>
          </a:p>
          <a:p>
            <a:pPr lvl="1"/>
            <a:r>
              <a:rPr lang="en-US" dirty="0"/>
              <a:t>Virtual Ad </a:t>
            </a:r>
            <a:r>
              <a:rPr lang="en-US" dirty="0" err="1"/>
              <a:t>Hocs</a:t>
            </a:r>
            <a:r>
              <a:rPr lang="en-US" dirty="0"/>
              <a:t>?</a:t>
            </a:r>
          </a:p>
          <a:p>
            <a:pPr lvl="2"/>
            <a:r>
              <a:rPr lang="en-US" dirty="0"/>
              <a:t>Architecture Ad Hoc</a:t>
            </a:r>
          </a:p>
          <a:p>
            <a:pPr lvl="3"/>
            <a:r>
              <a:rPr lang="en-US" dirty="0"/>
              <a:t>7/23 @ 1600 CEST</a:t>
            </a:r>
          </a:p>
          <a:p>
            <a:pPr lvl="2"/>
            <a:r>
              <a:rPr lang="en-US" dirty="0"/>
              <a:t>1900.5.1 Ad Hoc  7/24 14:00   7/25 14:00 CEST</a:t>
            </a:r>
          </a:p>
          <a:p>
            <a:r>
              <a:rPr lang="en-US" dirty="0"/>
              <a:t>No August meeting</a:t>
            </a:r>
          </a:p>
          <a:p>
            <a:pPr lvl="2"/>
            <a:r>
              <a:rPr lang="en-US" dirty="0"/>
              <a:t>Next WG meeting 04 Sept. 2018 @ 2:30 PM ET</a:t>
            </a:r>
          </a:p>
          <a:p>
            <a:endParaRPr lang="en-US" dirty="0"/>
          </a:p>
        </p:txBody>
      </p:sp>
      <p:sp>
        <p:nvSpPr>
          <p:cNvPr id="4" name="Date Placeholder 3"/>
          <p:cNvSpPr>
            <a:spLocks noGrp="1"/>
          </p:cNvSpPr>
          <p:nvPr>
            <p:ph type="dt" sz="quarter" idx="10"/>
          </p:nvPr>
        </p:nvSpPr>
        <p:spPr/>
        <p:txBody>
          <a:bodyPr/>
          <a:lstStyle/>
          <a:p>
            <a:pPr>
              <a:defRPr/>
            </a:pPr>
            <a:fld id="{7C136880-D3E2-4679-8035-3949BBA2F7D1}"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9E7F2F9D-309E-42AE-9584-1E8BEDF3DD5D}"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
        <p:nvSpPr>
          <p:cNvPr id="6" name="TextBox 5">
            <a:extLst>
              <a:ext uri="{FF2B5EF4-FFF2-40B4-BE49-F238E27FC236}">
                <a16:creationId xmlns:a16="http://schemas.microsoft.com/office/drawing/2014/main" id="{E0A9904E-D0FB-4EE2-A6D9-E602D8E51D95}"/>
              </a:ext>
            </a:extLst>
          </p:cNvPr>
          <p:cNvSpPr txBox="1"/>
          <p:nvPr/>
        </p:nvSpPr>
        <p:spPr>
          <a:xfrm>
            <a:off x="762000" y="5710998"/>
            <a:ext cx="7284687" cy="369332"/>
          </a:xfrm>
          <a:prstGeom prst="rect">
            <a:avLst/>
          </a:prstGeom>
          <a:noFill/>
        </p:spPr>
        <p:txBody>
          <a:bodyPr wrap="none" rtlCol="0">
            <a:spAutoFit/>
          </a:bodyPr>
          <a:lstStyle/>
          <a:p>
            <a:r>
              <a:rPr lang="en-US" b="1" i="1" dirty="0">
                <a:solidFill>
                  <a:srgbClr val="FF0000"/>
                </a:solidFill>
              </a:rPr>
              <a:t>Mat will check with BAE Systems IT if internet Voice can be made available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7/3/18 @2:30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DEABBBEF-39E1-48F6-B494-79A64AE4ED75}"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061AF2AE-48BE-43BE-8B79-49A081E6E9B1}"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D60B945D-C890-40BD-870E-97827EEB8F96}" type="datetime1">
              <a:rPr lang="en-US" smtClean="0"/>
              <a:t>7/3/2018</a:t>
            </a:fld>
            <a:endParaRPr lang="en-US"/>
          </a:p>
        </p:txBody>
      </p:sp>
      <p:sp>
        <p:nvSpPr>
          <p:cNvPr id="4" name="Footer Placeholder 3"/>
          <p:cNvSpPr>
            <a:spLocks noGrp="1"/>
          </p:cNvSpPr>
          <p:nvPr>
            <p:ph type="ftr" sz="quarter" idx="11"/>
          </p:nvPr>
        </p:nvSpPr>
        <p:spPr/>
        <p:txBody>
          <a:bodyPr/>
          <a:lstStyle/>
          <a:p>
            <a:pPr>
              <a:defRPr/>
            </a:pPr>
            <a:r>
              <a:rPr lang="en-US"/>
              <a:t>Doc #: 5-18-0020-01-agen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3210533011"/>
              </p:ext>
            </p:extLst>
          </p:nvPr>
        </p:nvGraphicFramePr>
        <p:xfrm>
          <a:off x="445057" y="832079"/>
          <a:ext cx="6260543" cy="4187881"/>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val="20000"/>
                    </a:ext>
                  </a:extLst>
                </a:gridCol>
                <a:gridCol w="990629">
                  <a:extLst>
                    <a:ext uri="{9D8B030D-6E8A-4147-A177-3AD203B41FA5}">
                      <a16:colId xmlns:a16="http://schemas.microsoft.com/office/drawing/2014/main" val="20001"/>
                    </a:ext>
                  </a:extLst>
                </a:gridCol>
                <a:gridCol w="813184">
                  <a:extLst>
                    <a:ext uri="{9D8B030D-6E8A-4147-A177-3AD203B41FA5}">
                      <a16:colId xmlns:a16="http://schemas.microsoft.com/office/drawing/2014/main" val="20002"/>
                    </a:ext>
                  </a:extLst>
                </a:gridCol>
                <a:gridCol w="817622">
                  <a:extLst>
                    <a:ext uri="{9D8B030D-6E8A-4147-A177-3AD203B41FA5}">
                      <a16:colId xmlns:a16="http://schemas.microsoft.com/office/drawing/2014/main" val="20003"/>
                    </a:ext>
                  </a:extLst>
                </a:gridCol>
                <a:gridCol w="3124200">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7/3/18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7"/>
                  </a:ext>
                </a:extLst>
              </a:tr>
              <a:tr h="191038">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8"/>
                  </a:ext>
                </a:extLst>
              </a:tr>
              <a:tr h="154025">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ED3D22F0-B059-4795-A6EE-CA270438E798}"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5-18-0020-0</a:t>
            </a:r>
            <a:r>
              <a:rPr lang="en-US" dirty="0"/>
              <a:t>0</a:t>
            </a:r>
            <a:endParaRPr dirty="0"/>
          </a:p>
          <a:p>
            <a:endParaRPr dirty="0"/>
          </a:p>
          <a:p>
            <a:r>
              <a:rPr dirty="0"/>
              <a:t>Mover: </a:t>
            </a:r>
          </a:p>
          <a:p>
            <a:r>
              <a:rPr dirty="0"/>
              <a:t>Second: </a:t>
            </a:r>
            <a:endParaRPr lang="en-US" dirty="0"/>
          </a:p>
          <a:p>
            <a:r>
              <a:rPr lang="en-US" dirty="0" err="1"/>
              <a:t>Vote:UC</a:t>
            </a:r>
            <a:endParaRPr dirty="0"/>
          </a:p>
        </p:txBody>
      </p:sp>
      <p:sp>
        <p:nvSpPr>
          <p:cNvPr id="4" name="Date Placeholder 3"/>
          <p:cNvSpPr>
            <a:spLocks noGrp="1"/>
          </p:cNvSpPr>
          <p:nvPr>
            <p:ph type="dt" sz="quarter" idx="10"/>
          </p:nvPr>
        </p:nvSpPr>
        <p:spPr/>
        <p:txBody>
          <a:bodyPr/>
          <a:lstStyle/>
          <a:p>
            <a:pPr>
              <a:defRPr/>
            </a:pPr>
            <a:fld id="{A80A2E9E-0CA3-44EF-BE77-41DB818BD94A}" type="datetime1">
              <a:rPr lang="en-US" smtClean="0"/>
              <a:t>7/3/2018</a:t>
            </a:fld>
            <a:endParaRPr lang="en-US"/>
          </a:p>
        </p:txBody>
      </p:sp>
      <p:sp>
        <p:nvSpPr>
          <p:cNvPr id="5" name="Footer Placeholder 4"/>
          <p:cNvSpPr>
            <a:spLocks noGrp="1"/>
          </p:cNvSpPr>
          <p:nvPr>
            <p:ph type="ftr" sz="quarter" idx="11"/>
          </p:nvPr>
        </p:nvSpPr>
        <p:spPr/>
        <p:txBody>
          <a:bodyPr/>
          <a:lstStyle/>
          <a:p>
            <a:pPr>
              <a:defRPr/>
            </a:pPr>
            <a:r>
              <a:rPr lang="en-US"/>
              <a:t>Doc #: 5-18-0020-01-agen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9C9375B-0CE5-4871-9E5A-554B4B75648C}"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5D8BC7C-7FEF-4BE9-B524-36A828206BA6}"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BC98B57-0EE7-4FEE-85B1-E75A37165457}" type="datetime1">
              <a:rPr lang="en-US" smtClean="0"/>
              <a:t>7/3/2018</a:t>
            </a:fld>
            <a:endParaRPr lang="en-US"/>
          </a:p>
        </p:txBody>
      </p:sp>
      <p:sp>
        <p:nvSpPr>
          <p:cNvPr id="3" name="Footer Placeholder 2"/>
          <p:cNvSpPr>
            <a:spLocks noGrp="1"/>
          </p:cNvSpPr>
          <p:nvPr>
            <p:ph type="ftr" sz="quarter" idx="11"/>
          </p:nvPr>
        </p:nvSpPr>
        <p:spPr/>
        <p:txBody>
          <a:bodyPr/>
          <a:lstStyle/>
          <a:p>
            <a:pPr>
              <a:defRPr/>
            </a:pPr>
            <a:r>
              <a:rPr lang="en-US"/>
              <a:t>Doc #: 5-18-0020-01-agen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13249</TotalTime>
  <Words>1721</Words>
  <Application>Microsoft Office PowerPoint</Application>
  <PresentationFormat>On-screen Show (4:3)</PresentationFormat>
  <Paragraphs>352</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Ad Hoc?</vt:lpstr>
      <vt:lpstr>Meetings</vt:lpstr>
      <vt:lpstr>IEEE 1900.5 Meeting 7/3/18 @2:30 PM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371</cp:revision>
  <dcterms:created xsi:type="dcterms:W3CDTF">2013-08-13T02:52:21Z</dcterms:created>
  <dcterms:modified xsi:type="dcterms:W3CDTF">2018-07-04T00:43:39Z</dcterms:modified>
</cp:coreProperties>
</file>