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84" r:id="rId14"/>
    <p:sldId id="335" r:id="rId15"/>
    <p:sldId id="385" r:id="rId16"/>
    <p:sldId id="344" r:id="rId17"/>
    <p:sldId id="346" r:id="rId18"/>
    <p:sldId id="381" r:id="rId19"/>
    <p:sldId id="386" r:id="rId20"/>
    <p:sldId id="3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114" d="100"/>
          <a:sy n="114" d="100"/>
        </p:scale>
        <p:origin x="1794" y="12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7/1/2018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38E12951-3304-496A-B560-839CA3EF7611}" type="datetime1">
              <a:rPr lang="en-US" smtClean="0"/>
              <a:t>7/1/2018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6F69E0E-D647-4E33-8154-61C9A7EE6FD1}" type="datetime1">
              <a:rPr lang="en-US" smtClean="0"/>
              <a:t>7/1/2018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B5BEA7-3AF7-4151-AFC0-83621425C7CE}" type="datetime1">
              <a:rPr lang="en-US" smtClean="0"/>
              <a:t>7/1/2018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9F83A60-716C-4AD4-BD43-03610B100F54}" type="datetime1">
              <a:rPr lang="en-US" smtClean="0"/>
              <a:t>7/1/2018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8BF9061-641E-403F-8196-28256068FC7F}" type="datetime1">
              <a:rPr lang="en-US" smtClean="0"/>
              <a:t>7/1/2018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C4127DA6-7625-4220-A53D-BCF116658C7D}" type="datetime1">
              <a:rPr lang="en-US" smtClean="0"/>
              <a:t>7/1/2018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463DEBF-2205-467B-A5B9-AA44DF47013F}" type="datetime1">
              <a:rPr lang="en-US" smtClean="0"/>
              <a:t>7/1/2018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E3BF0435-0674-485B-ADDF-AA2AC9A510D8}" type="datetime1">
              <a:rPr lang="en-US" smtClean="0"/>
              <a:t>7/1/2018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D232F25-181A-4340-AD00-128849D80A33}" type="datetime1">
              <a:rPr lang="en-US" smtClean="0"/>
              <a:t>7/1/2018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4B94297-8CA3-4C8F-A01F-BC3BE996B091}" type="datetime1">
              <a:rPr lang="en-US" smtClean="0"/>
              <a:t>7/1/2018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F8D5B36-0C71-4E75-8914-DF67F6F2FC8F}" type="datetime1">
              <a:rPr lang="en-US" smtClean="0"/>
              <a:t>7/1/2018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5-18-0020-00-agen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368D143F-917D-47BB-AFA7-81C218D62B9B}" type="datetime1">
              <a:rPr lang="en-US" smtClean="0"/>
              <a:t>7/1/2018</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5-18-0020-00-agen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baesystems.webex.com/baesystems/j.php?MTID=mc0092d6c3c64e9b40002c3997313c0a7"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teleconference.att.com/servlet/glbAccess?process=1&amp;accessNumber=888-3316674&amp;accessCode=6336344&amp;accessNumber2=312-7771452"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15C8FC7-09F3-421D-8CC6-A84D56B8444C}" type="datetime1">
              <a:rPr lang="en-US" smtClean="0">
                <a:solidFill>
                  <a:srgbClr val="000099"/>
                </a:solidFill>
              </a:rPr>
              <a:t>7/1/2018</a:t>
            </a:fld>
            <a:endParaRPr lang="en-US" dirty="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a:solidFill>
                <a:srgbClr val="000099"/>
              </a:solidFill>
            </a:endParaRPr>
          </a:p>
        </p:txBody>
      </p:sp>
      <p:sp>
        <p:nvSpPr>
          <p:cNvPr id="2" name="Rectangle 2"/>
          <p:cNvSpPr>
            <a:spLocks noChangeArrowheads="1"/>
          </p:cNvSpPr>
          <p:nvPr/>
        </p:nvSpPr>
        <p:spPr bwMode="auto">
          <a:xfrm>
            <a:off x="685800" y="1785034"/>
            <a:ext cx="713714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a:t>
            </a:r>
            <a:r>
              <a:rPr lang="en-US" sz="1200" b="1" dirty="0" smtClean="0">
                <a:latin typeface="Arial" pitchFamily="34" charset="0"/>
                <a:cs typeface="Times New Roman" pitchFamily="18" charset="0"/>
              </a:rPr>
              <a:t>03 Ju</a:t>
            </a:r>
            <a:r>
              <a:rPr lang="en-US" sz="1200" b="1" dirty="0" smtClean="0">
                <a:latin typeface="Arial" pitchFamily="34" charset="0"/>
                <a:cs typeface="Times New Roman" pitchFamily="18" charset="0"/>
              </a:rPr>
              <a:t>ly</a:t>
            </a:r>
            <a:r>
              <a:rPr lang="en-US" sz="1200" b="1" dirty="0" smtClean="0">
                <a:latin typeface="Arial" pitchFamily="34" charset="0"/>
                <a:cs typeface="Times New Roman" pitchFamily="18" charset="0"/>
              </a:rPr>
              <a:t> </a:t>
            </a:r>
            <a:r>
              <a:rPr lang="en-US" sz="1200" b="1" dirty="0">
                <a:latin typeface="Arial" pitchFamily="34" charset="0"/>
                <a:cs typeface="Times New Roman" pitchFamily="18" charset="0"/>
              </a:rPr>
              <a:t>2018</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01 July  </a:t>
            </a:r>
            <a:r>
              <a:rPr lang="en-US" sz="1200" b="1" dirty="0">
                <a:latin typeface="Arial" pitchFamily="34" charset="0"/>
                <a:cs typeface="Times New Roman" pitchFamily="18" charset="0"/>
              </a:rPr>
              <a:t>2018</a:t>
            </a:r>
          </a:p>
          <a:p>
            <a:pPr eaLnBrk="0" hangingPunct="0"/>
            <a:r>
              <a:rPr lang="en-US" sz="1200" b="1" dirty="0">
                <a:latin typeface="Arial" pitchFamily="34" charset="0"/>
                <a:cs typeface="Times New Roman" pitchFamily="18" charset="0"/>
              </a:rPr>
              <a:t>Document No: </a:t>
            </a:r>
            <a:r>
              <a:rPr lang="en-US" sz="1200" b="1" dirty="0" smtClean="0">
                <a:latin typeface="Arial" pitchFamily="34" charset="0"/>
                <a:cs typeface="Times New Roman" pitchFamily="18" charset="0"/>
              </a:rPr>
              <a:t>5-18-0020-00-agen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xmlns="" val="20000"/>
                    </a:ext>
                  </a:extLst>
                </a:gridCol>
                <a:gridCol w="1289973">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143000">
                  <a:extLst>
                    <a:ext uri="{9D8B030D-6E8A-4147-A177-3AD203B41FA5}">
                      <a16:colId xmlns:a16="http://schemas.microsoft.com/office/drawing/2014/main" xmlns="" val="20003"/>
                    </a:ext>
                  </a:extLst>
                </a:gridCol>
                <a:gridCol w="2666999">
                  <a:extLst>
                    <a:ext uri="{9D8B030D-6E8A-4147-A177-3AD203B41FA5}">
                      <a16:colId xmlns:a16="http://schemas.microsoft.com/office/drawing/2014/main" xmlns=""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a:t>Doc #: </a:t>
            </a:r>
            <a:r>
              <a:rPr lang="en-US" dirty="0" smtClean="0"/>
              <a:t>5-18-0020-00-agen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37F9D1BC-D992-48E8-8695-1113028CB95B}" type="datetime1">
              <a:rPr lang="en-US" smtClean="0"/>
              <a:t>7/1/2018</a:t>
            </a:fld>
            <a:endParaRPr lang="en-US"/>
          </a:p>
        </p:txBody>
      </p:sp>
      <p:sp>
        <p:nvSpPr>
          <p:cNvPr id="3" name="Footer Placeholder 2"/>
          <p:cNvSpPr>
            <a:spLocks noGrp="1"/>
          </p:cNvSpPr>
          <p:nvPr>
            <p:ph type="ftr" sz="quarter" idx="11"/>
          </p:nvPr>
        </p:nvSpPr>
        <p:spPr/>
        <p:txBody>
          <a:bodyPr/>
          <a:lstStyle/>
          <a:p>
            <a:pPr>
              <a:defRPr/>
            </a:pPr>
            <a:r>
              <a:rPr lang="en-US" smtClean="0"/>
              <a:t>Doc #: 5-18-0020-00-agen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5-18-0017-00</a:t>
            </a:r>
            <a:endParaRPr dirty="0"/>
          </a:p>
          <a:p>
            <a:pPr marL="0" indent="0" eaLnBrk="1" fontAlgn="auto" hangingPunct="1">
              <a:lnSpc>
                <a:spcPct val="115000"/>
              </a:lnSpc>
              <a:spcBef>
                <a:spcPts val="0"/>
              </a:spcBef>
              <a:spcAft>
                <a:spcPts val="0"/>
              </a:spcAft>
              <a:buNone/>
              <a:defRPr/>
            </a:pPr>
            <a:r>
              <a:rPr lang="en-US" dirty="0"/>
              <a:t>.</a:t>
            </a:r>
          </a:p>
          <a:p>
            <a:pPr>
              <a:lnSpc>
                <a:spcPct val="115000"/>
              </a:lnSpc>
              <a:defRPr/>
            </a:pPr>
            <a:r>
              <a:rPr lang="en-US" dirty="0"/>
              <a:t>Mover:  </a:t>
            </a:r>
          </a:p>
          <a:p>
            <a:r>
              <a:rPr dirty="0"/>
              <a:t>Second:</a:t>
            </a:r>
          </a:p>
          <a:p>
            <a:r>
              <a:rPr lang="en-US" dirty="0"/>
              <a:t>Vote</a:t>
            </a:r>
            <a:r>
              <a:rPr lang="en-US" dirty="0" smtClean="0"/>
              <a:t>:</a:t>
            </a:r>
            <a:endParaRPr lang="en-US" dirty="0"/>
          </a:p>
          <a:p>
            <a:endParaRPr lang="en-US" dirty="0"/>
          </a:p>
          <a:p>
            <a:endParaRPr dirty="0"/>
          </a:p>
        </p:txBody>
      </p:sp>
      <p:sp>
        <p:nvSpPr>
          <p:cNvPr id="4" name="Date Placeholder 3"/>
          <p:cNvSpPr>
            <a:spLocks noGrp="1"/>
          </p:cNvSpPr>
          <p:nvPr>
            <p:ph type="dt" sz="quarter" idx="10"/>
          </p:nvPr>
        </p:nvSpPr>
        <p:spPr/>
        <p:txBody>
          <a:bodyPr/>
          <a:lstStyle/>
          <a:p>
            <a:pPr>
              <a:defRPr/>
            </a:pPr>
            <a:fld id="{80516533-5B13-4581-A492-8D36BEA054C3}"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Status on 1900.5.1</a:t>
            </a:r>
          </a:p>
        </p:txBody>
      </p:sp>
      <p:sp>
        <p:nvSpPr>
          <p:cNvPr id="3" name="Content Placeholder 2"/>
          <p:cNvSpPr>
            <a:spLocks noGrp="1"/>
          </p:cNvSpPr>
          <p:nvPr>
            <p:ph idx="1"/>
          </p:nvPr>
        </p:nvSpPr>
        <p:spPr>
          <a:xfrm>
            <a:off x="457200" y="1371600"/>
            <a:ext cx="8229600" cy="4525963"/>
          </a:xfrm>
        </p:spPr>
        <p:txBody>
          <a:bodyPr/>
          <a:lstStyle/>
          <a:p>
            <a:r>
              <a:rPr lang="en-US" sz="2800" dirty="0"/>
              <a:t>Draft Status</a:t>
            </a:r>
          </a:p>
        </p:txBody>
      </p:sp>
      <p:sp>
        <p:nvSpPr>
          <p:cNvPr id="4" name="Date Placeholder 3"/>
          <p:cNvSpPr>
            <a:spLocks noGrp="1"/>
          </p:cNvSpPr>
          <p:nvPr>
            <p:ph type="dt" sz="half" idx="10"/>
          </p:nvPr>
        </p:nvSpPr>
        <p:spPr/>
        <p:txBody>
          <a:bodyPr/>
          <a:lstStyle/>
          <a:p>
            <a:pPr>
              <a:defRPr/>
            </a:pPr>
            <a:fld id="{35BE90D6-BECF-4583-8AEF-2E72FDC16A6D}"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14" name="Title 1"/>
          <p:cNvSpPr>
            <a:spLocks noGrp="1"/>
          </p:cNvSpPr>
          <p:nvPr>
            <p:ph type="title"/>
          </p:nvPr>
        </p:nvSpPr>
        <p:spPr>
          <a:xfrm>
            <a:off x="457200" y="17463"/>
            <a:ext cx="8229600" cy="1143000"/>
          </a:xfrm>
        </p:spPr>
        <p:txBody>
          <a:bodyPr/>
          <a:lstStyle/>
          <a:p>
            <a:r>
              <a:rPr altLang="en-US"/>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p:txBody>
          <a:bodyPr/>
          <a:lstStyle/>
          <a:p>
            <a:pPr>
              <a:defRPr/>
            </a:pPr>
            <a:fld id="{4AC0D491-F949-48F6-A299-7F4EF2876E2B}"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1331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13</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19200" y="5562600"/>
            <a:ext cx="2414635" cy="369332"/>
          </a:xfrm>
          <a:prstGeom prst="rect">
            <a:avLst/>
          </a:prstGeom>
          <a:noFill/>
        </p:spPr>
        <p:txBody>
          <a:bodyPr wrap="none" rtlCol="0">
            <a:spAutoFit/>
          </a:bodyPr>
          <a:lstStyle/>
          <a:p>
            <a:r>
              <a:rPr lang="en-US" dirty="0" smtClean="0"/>
              <a:t>Need updated schedule</a:t>
            </a:r>
            <a:endParaRPr lang="en-US" dirty="0"/>
          </a:p>
        </p:txBody>
      </p:sp>
    </p:spTree>
    <p:extLst>
      <p:ext uri="{BB962C8B-B14F-4D97-AF65-F5344CB8AC3E}">
        <p14:creationId xmlns:p14="http://schemas.microsoft.com/office/powerpoint/2010/main" val="3306607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a:t>Base Standard complete </a:t>
            </a:r>
            <a:r>
              <a:rPr lang="en-US" dirty="0" smtClean="0"/>
              <a:t>issued</a:t>
            </a:r>
            <a:endParaRPr lang="en-US" dirty="0"/>
          </a:p>
          <a:p>
            <a:pPr lvl="1"/>
            <a:r>
              <a:rPr lang="en-US" dirty="0"/>
              <a:t>Issue date – </a:t>
            </a:r>
            <a:r>
              <a:rPr lang="en-US" dirty="0" smtClean="0"/>
              <a:t>6/26/2018</a:t>
            </a:r>
            <a:endParaRPr lang="en-US" dirty="0"/>
          </a:p>
          <a:p>
            <a:r>
              <a:rPr lang="en-US" dirty="0"/>
              <a:t>1900.5.2a PAR Approved</a:t>
            </a:r>
          </a:p>
          <a:p>
            <a:pPr lvl="1"/>
            <a:r>
              <a:rPr lang="en-US" dirty="0" smtClean="0"/>
              <a:t>Chair needs </a:t>
            </a:r>
            <a:r>
              <a:rPr lang="en-US" dirty="0" smtClean="0"/>
              <a:t>to </a:t>
            </a:r>
            <a:r>
              <a:rPr lang="en-US" dirty="0"/>
              <a:t>update the website to reflect this</a:t>
            </a:r>
          </a:p>
          <a:p>
            <a:pPr lvl="1"/>
            <a:endParaRPr lang="en-US" dirty="0"/>
          </a:p>
        </p:txBody>
      </p:sp>
      <p:sp>
        <p:nvSpPr>
          <p:cNvPr id="4" name="Date Placeholder 3"/>
          <p:cNvSpPr>
            <a:spLocks noGrp="1"/>
          </p:cNvSpPr>
          <p:nvPr>
            <p:ph type="dt" sz="quarter" idx="10"/>
          </p:nvPr>
        </p:nvSpPr>
        <p:spPr/>
        <p:txBody>
          <a:bodyPr/>
          <a:lstStyle/>
          <a:p>
            <a:pPr>
              <a:defRPr/>
            </a:pPr>
            <a:fld id="{39D9C9C8-4CED-433F-8C7F-CE9431B88875}"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229600" cy="4525963"/>
          </a:xfrm>
        </p:spPr>
        <p:txBody>
          <a:bodyPr/>
          <a:lstStyle/>
          <a:p>
            <a:r>
              <a:rPr lang="en-US" dirty="0"/>
              <a:t>Focus on 1900.5.1</a:t>
            </a:r>
          </a:p>
          <a:p>
            <a:r>
              <a:rPr lang="en-US" dirty="0"/>
              <a:t>Conducting additional architecture activities while not interfering with 1900.5.1/2 </a:t>
            </a:r>
          </a:p>
          <a:p>
            <a:pPr lvl="1"/>
            <a:r>
              <a:rPr lang="en-US" dirty="0"/>
              <a:t>Goal is PAR to update based standard in next couple of months </a:t>
            </a:r>
          </a:p>
        </p:txBody>
      </p:sp>
      <p:sp>
        <p:nvSpPr>
          <p:cNvPr id="4" name="Date Placeholder 3"/>
          <p:cNvSpPr>
            <a:spLocks noGrp="1"/>
          </p:cNvSpPr>
          <p:nvPr>
            <p:ph type="dt" sz="quarter" idx="10"/>
          </p:nvPr>
        </p:nvSpPr>
        <p:spPr/>
        <p:txBody>
          <a:bodyPr/>
          <a:lstStyle/>
          <a:p>
            <a:pPr>
              <a:defRPr/>
            </a:pPr>
            <a:fld id="{1642C9F5-896A-4836-BD50-B3AEE9A9FDBC}"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183689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smtClean="0"/>
              <a:t>No meeting for June (Will have full F2F at end of July)</a:t>
            </a:r>
            <a:endParaRPr lang="en-US" sz="2000" dirty="0"/>
          </a:p>
          <a:p>
            <a:pPr lvl="1"/>
            <a:r>
              <a:rPr lang="en-US" sz="2000" dirty="0" smtClean="0"/>
              <a:t>WG </a:t>
            </a:r>
            <a:r>
              <a:rPr lang="en-US" sz="2000" dirty="0"/>
              <a:t>P&amp;P </a:t>
            </a:r>
            <a:r>
              <a:rPr lang="en-US" sz="2000" dirty="0" smtClean="0"/>
              <a:t>and </a:t>
            </a:r>
            <a:r>
              <a:rPr lang="en-US" sz="2000" dirty="0" err="1" smtClean="0"/>
              <a:t>DySPAN</a:t>
            </a:r>
            <a:r>
              <a:rPr lang="en-US" sz="2000" dirty="0" smtClean="0"/>
              <a:t>-SC P&amp;P updates pending</a:t>
            </a:r>
            <a:endParaRPr lang="en-US" sz="2000" dirty="0"/>
          </a:p>
          <a:p>
            <a:r>
              <a:rPr lang="en-US" sz="2400" dirty="0"/>
              <a:t>Architecture Study Group</a:t>
            </a:r>
          </a:p>
          <a:p>
            <a:r>
              <a:rPr lang="en-US" sz="2400" dirty="0"/>
              <a:t>Machine Learning </a:t>
            </a:r>
            <a:r>
              <a:rPr lang="en-US" sz="2400" dirty="0" smtClean="0"/>
              <a:t>Study </a:t>
            </a:r>
            <a:r>
              <a:rPr lang="en-US" sz="2400" dirty="0"/>
              <a:t>G</a:t>
            </a:r>
            <a:r>
              <a:rPr lang="en-US" sz="2400" dirty="0" smtClean="0"/>
              <a:t>roup</a:t>
            </a:r>
            <a:endParaRPr lang="en-US" sz="2400" dirty="0"/>
          </a:p>
          <a:p>
            <a:endParaRPr lang="en-US" sz="28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E621D076-AC0F-4514-B7E7-55C2CB3E55E1}"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a:t>Marketing Inputs</a:t>
            </a:r>
          </a:p>
        </p:txBody>
      </p:sp>
      <p:sp>
        <p:nvSpPr>
          <p:cNvPr id="16387" name="Content Placeholder 2"/>
          <p:cNvSpPr>
            <a:spLocks noGrp="1"/>
          </p:cNvSpPr>
          <p:nvPr>
            <p:ph idx="1"/>
          </p:nvPr>
        </p:nvSpPr>
        <p:spPr>
          <a:xfrm>
            <a:off x="190500" y="1143000"/>
            <a:ext cx="8763000" cy="4525963"/>
          </a:xfrm>
        </p:spPr>
        <p:txBody>
          <a:bodyPr/>
          <a:lstStyle/>
          <a:p>
            <a:r>
              <a:rPr lang="en-US" sz="2800" dirty="0"/>
              <a:t>NSC – Status</a:t>
            </a:r>
          </a:p>
          <a:p>
            <a:pPr lvl="1"/>
            <a:r>
              <a:rPr lang="en-US" sz="2400" dirty="0"/>
              <a:t>Working towards release of project list</a:t>
            </a:r>
          </a:p>
          <a:p>
            <a:r>
              <a:rPr lang="en-US" sz="2800" dirty="0"/>
              <a:t>Standards paper in process</a:t>
            </a:r>
          </a:p>
          <a:p>
            <a:pPr lvl="1"/>
            <a:r>
              <a:rPr lang="en-US" sz="2400" dirty="0"/>
              <a:t>Communications Magazine</a:t>
            </a:r>
          </a:p>
          <a:p>
            <a:pPr lvl="2"/>
            <a:r>
              <a:rPr lang="en-US" sz="2000" dirty="0"/>
              <a:t>1900.5.1 tutorial in works</a:t>
            </a:r>
          </a:p>
          <a:p>
            <a:pPr lvl="2"/>
            <a:r>
              <a:rPr lang="en-US" sz="2000" dirty="0"/>
              <a:t>1900.5.2 paper accepted (Publication </a:t>
            </a:r>
            <a:r>
              <a:rPr lang="en-US" sz="2000" dirty="0" smtClean="0"/>
              <a:t>date September?)</a:t>
            </a:r>
            <a:endParaRPr lang="en-US" sz="2000" dirty="0"/>
          </a:p>
          <a:p>
            <a:pPr lvl="1"/>
            <a:r>
              <a:rPr lang="en-US" sz="2400" dirty="0"/>
              <a:t>Paper on 1900.5.2 over VITA 49 Accepted (Publication date?)</a:t>
            </a:r>
          </a:p>
          <a:p>
            <a:r>
              <a:rPr lang="en-US" sz="2800" dirty="0" smtClean="0"/>
              <a:t>Chair </a:t>
            </a:r>
            <a:r>
              <a:rPr lang="en-US" sz="2800" dirty="0" err="1" smtClean="0"/>
              <a:t>eed</a:t>
            </a:r>
            <a:r>
              <a:rPr lang="en-US" sz="2800" dirty="0" smtClean="0"/>
              <a:t> </a:t>
            </a:r>
            <a:r>
              <a:rPr lang="en-US" sz="2800" dirty="0"/>
              <a:t>to update website</a:t>
            </a:r>
          </a:p>
          <a:p>
            <a:pPr lvl="1"/>
            <a:r>
              <a:rPr lang="en-US" sz="2400" dirty="0" smtClean="0"/>
              <a:t>Trying for 04 July  2018</a:t>
            </a:r>
            <a:endParaRPr lang="en-US" sz="2400" dirty="0"/>
          </a:p>
          <a:p>
            <a:r>
              <a:rPr lang="en-US" sz="2800" dirty="0"/>
              <a:t>General set of </a:t>
            </a:r>
            <a:r>
              <a:rPr lang="en-US" sz="2800" dirty="0" err="1"/>
              <a:t>DySPAN</a:t>
            </a:r>
            <a:r>
              <a:rPr lang="en-US" sz="2800" dirty="0"/>
              <a:t>-SC papers for Pub</a:t>
            </a:r>
          </a:p>
          <a:p>
            <a:pPr lvl="1"/>
            <a:r>
              <a:rPr lang="en-US" sz="2400" dirty="0"/>
              <a:t>Issue on standards spectrum magazine </a:t>
            </a:r>
          </a:p>
          <a:p>
            <a:endParaRPr lang="en-US" dirty="0"/>
          </a:p>
        </p:txBody>
      </p:sp>
      <p:sp>
        <p:nvSpPr>
          <p:cNvPr id="4" name="Date Placeholder 3"/>
          <p:cNvSpPr>
            <a:spLocks noGrp="1"/>
          </p:cNvSpPr>
          <p:nvPr>
            <p:ph type="dt" sz="quarter" idx="10"/>
          </p:nvPr>
        </p:nvSpPr>
        <p:spPr/>
        <p:txBody>
          <a:bodyPr/>
          <a:lstStyle/>
          <a:p>
            <a:pPr>
              <a:defRPr/>
            </a:pPr>
            <a:fld id="{BED6245F-11E8-4C01-B2C6-FA8487D33D52}"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Ad Hoc?</a:t>
            </a:r>
          </a:p>
        </p:txBody>
      </p:sp>
      <p:sp>
        <p:nvSpPr>
          <p:cNvPr id="17411" name="Content Placeholder 2"/>
          <p:cNvSpPr>
            <a:spLocks noGrp="1"/>
          </p:cNvSpPr>
          <p:nvPr>
            <p:ph idx="1"/>
          </p:nvPr>
        </p:nvSpPr>
        <p:spPr>
          <a:xfrm>
            <a:off x="304800" y="1219200"/>
            <a:ext cx="8229600" cy="4525963"/>
          </a:xfrm>
        </p:spPr>
        <p:txBody>
          <a:bodyPr/>
          <a:lstStyle/>
          <a:p>
            <a:r>
              <a:rPr lang="en-US" dirty="0"/>
              <a:t>Review of 1900.5.1 or 1900.5 architecture</a:t>
            </a:r>
          </a:p>
          <a:p>
            <a:r>
              <a:rPr lang="en-US" dirty="0"/>
              <a:t>New 1900.5.2 ideas?</a:t>
            </a:r>
          </a:p>
          <a:p>
            <a:endParaRPr lang="en-US" dirty="0"/>
          </a:p>
        </p:txBody>
      </p:sp>
      <p:sp>
        <p:nvSpPr>
          <p:cNvPr id="4" name="Date Placeholder 3"/>
          <p:cNvSpPr>
            <a:spLocks noGrp="1"/>
          </p:cNvSpPr>
          <p:nvPr>
            <p:ph type="dt" sz="quarter" idx="10"/>
          </p:nvPr>
        </p:nvSpPr>
        <p:spPr/>
        <p:txBody>
          <a:bodyPr/>
          <a:lstStyle/>
          <a:p>
            <a:pPr>
              <a:defRPr/>
            </a:pPr>
            <a:fld id="{17616F51-9E02-4A51-98C7-75C5EB83345F}"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extLst>
      <p:ext uri="{BB962C8B-B14F-4D97-AF65-F5344CB8AC3E}">
        <p14:creationId xmlns:p14="http://schemas.microsoft.com/office/powerpoint/2010/main" val="2394736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a:t>Meetings</a:t>
            </a:r>
          </a:p>
        </p:txBody>
      </p:sp>
      <p:sp>
        <p:nvSpPr>
          <p:cNvPr id="17411" name="Content Placeholder 2"/>
          <p:cNvSpPr>
            <a:spLocks noGrp="1"/>
          </p:cNvSpPr>
          <p:nvPr>
            <p:ph idx="1"/>
          </p:nvPr>
        </p:nvSpPr>
        <p:spPr>
          <a:xfrm>
            <a:off x="304800" y="1219200"/>
            <a:ext cx="8229600" cy="4525963"/>
          </a:xfrm>
        </p:spPr>
        <p:txBody>
          <a:bodyPr/>
          <a:lstStyle/>
          <a:p>
            <a:r>
              <a:rPr lang="en-US" dirty="0"/>
              <a:t>Next </a:t>
            </a:r>
            <a:r>
              <a:rPr lang="en-US" dirty="0" smtClean="0"/>
              <a:t>WG meeting </a:t>
            </a:r>
            <a:r>
              <a:rPr lang="en-US" dirty="0"/>
              <a:t>on </a:t>
            </a:r>
            <a:r>
              <a:rPr lang="en-US" dirty="0" smtClean="0"/>
              <a:t>Tuesday July 24</a:t>
            </a:r>
            <a:r>
              <a:rPr lang="en-US" baseline="30000" dirty="0" smtClean="0"/>
              <a:t>th</a:t>
            </a:r>
            <a:r>
              <a:rPr lang="en-US" dirty="0" smtClean="0"/>
              <a:t> </a:t>
            </a:r>
          </a:p>
          <a:p>
            <a:pPr lvl="1"/>
            <a:r>
              <a:rPr lang="en-US" dirty="0" smtClean="0"/>
              <a:t>Tentatively 9 AM</a:t>
            </a:r>
            <a:endParaRPr lang="en-US" dirty="0"/>
          </a:p>
          <a:p>
            <a:r>
              <a:rPr lang="en-US" dirty="0"/>
              <a:t>F2F in Rome Italy, July 23-25</a:t>
            </a:r>
          </a:p>
          <a:p>
            <a:pPr lvl="1"/>
            <a:r>
              <a:rPr lang="en-US" dirty="0"/>
              <a:t>Lynn, </a:t>
            </a:r>
            <a:r>
              <a:rPr lang="en-US" dirty="0" smtClean="0"/>
              <a:t>Reinhard in-person</a:t>
            </a:r>
            <a:endParaRPr lang="en-US" dirty="0"/>
          </a:p>
          <a:p>
            <a:pPr lvl="1"/>
            <a:r>
              <a:rPr lang="en-US" dirty="0"/>
              <a:t>Matt remote</a:t>
            </a:r>
            <a:r>
              <a:rPr lang="en-US" dirty="0" smtClean="0"/>
              <a:t>…</a:t>
            </a:r>
          </a:p>
          <a:p>
            <a:pPr lvl="1"/>
            <a:r>
              <a:rPr lang="en-US" dirty="0" smtClean="0"/>
              <a:t>Virtual Ad </a:t>
            </a:r>
            <a:r>
              <a:rPr lang="en-US" dirty="0" err="1" smtClean="0"/>
              <a:t>Hocs</a:t>
            </a:r>
            <a:r>
              <a:rPr lang="en-US" dirty="0" smtClean="0"/>
              <a:t>?</a:t>
            </a:r>
            <a:endParaRPr lang="en-US" dirty="0"/>
          </a:p>
          <a:p>
            <a:r>
              <a:rPr lang="en-US" dirty="0" smtClean="0"/>
              <a:t>No August meeting</a:t>
            </a:r>
            <a:endParaRPr lang="en-US" dirty="0"/>
          </a:p>
          <a:p>
            <a:pPr lvl="2"/>
            <a:r>
              <a:rPr lang="en-US" dirty="0" smtClean="0"/>
              <a:t>Next WG meeting 04 Sept. 2018 @ 2:30 PM ET</a:t>
            </a:r>
            <a:endParaRPr lang="en-US" dirty="0"/>
          </a:p>
          <a:p>
            <a:endParaRPr lang="en-US" dirty="0"/>
          </a:p>
        </p:txBody>
      </p:sp>
      <p:sp>
        <p:nvSpPr>
          <p:cNvPr id="4" name="Date Placeholder 3"/>
          <p:cNvSpPr>
            <a:spLocks noGrp="1"/>
          </p:cNvSpPr>
          <p:nvPr>
            <p:ph type="dt" sz="quarter" idx="10"/>
          </p:nvPr>
        </p:nvSpPr>
        <p:spPr/>
        <p:txBody>
          <a:bodyPr/>
          <a:lstStyle/>
          <a:p>
            <a:pPr>
              <a:defRPr/>
            </a:pPr>
            <a:fld id="{686B6CAA-26D4-48D6-BD69-FFF6EC15E43F}"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65256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dirty="0"/>
              <a:t> Monthly WG Meeting</a:t>
            </a:r>
            <a:br>
              <a:rPr dirty="0"/>
            </a:br>
            <a:r>
              <a:rPr dirty="0"/>
              <a:t>Electronic Meeting Details</a:t>
            </a:r>
          </a:p>
        </p:txBody>
      </p:sp>
      <p:sp>
        <p:nvSpPr>
          <p:cNvPr id="2" name="Date Placeholder 1"/>
          <p:cNvSpPr>
            <a:spLocks noGrp="1"/>
          </p:cNvSpPr>
          <p:nvPr>
            <p:ph type="dt" sz="quarter" idx="10"/>
          </p:nvPr>
        </p:nvSpPr>
        <p:spPr/>
        <p:txBody>
          <a:bodyPr/>
          <a:lstStyle/>
          <a:p>
            <a:pPr>
              <a:defRPr/>
            </a:pPr>
            <a:fld id="{53E01E8F-D692-466A-8029-34EF6E350DF3}" type="datetime1">
              <a:rPr lang="en-US" smtClean="0"/>
              <a:t>7/1/2018</a:t>
            </a:fld>
            <a:endParaRPr lang="en-US"/>
          </a:p>
        </p:txBody>
      </p:sp>
      <p:sp>
        <p:nvSpPr>
          <p:cNvPr id="3" name="Footer Placeholder 2"/>
          <p:cNvSpPr>
            <a:spLocks noGrp="1"/>
          </p:cNvSpPr>
          <p:nvPr>
            <p:ph type="ftr" sz="quarter" idx="11"/>
          </p:nvPr>
        </p:nvSpPr>
        <p:spPr/>
        <p:txBody>
          <a:bodyPr/>
          <a:lstStyle/>
          <a:p>
            <a:pPr>
              <a:defRPr/>
            </a:pPr>
            <a:r>
              <a:rPr lang="en-US" smtClean="0"/>
              <a:t>Doc #: 5-18-0020-00-agen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5" name="Rectangle 4"/>
          <p:cNvSpPr/>
          <p:nvPr/>
        </p:nvSpPr>
        <p:spPr>
          <a:xfrm>
            <a:off x="533400" y="1434526"/>
            <a:ext cx="7924800" cy="4247317"/>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WebEx:</a:t>
            </a:r>
          </a:p>
          <a:p>
            <a:pPr marL="0" marR="0">
              <a:spcBef>
                <a:spcPts val="0"/>
              </a:spcBef>
              <a:spcAft>
                <a:spcPts val="0"/>
              </a:spcAft>
            </a:pPr>
            <a:r>
              <a:rPr lang="en-US" dirty="0">
                <a:ea typeface="Times New Roman" panose="02020603050405020304" pitchFamily="18" charset="0"/>
                <a:cs typeface="Times New Roman" panose="02020603050405020304" pitchFamily="18" charset="0"/>
                <a:hlinkClick r:id="rId3"/>
              </a:rPr>
              <a:t>https://baesystems.webex.com/baesystems/j.php?MTID=mc0092d6c3c64e9b40002c3997313c0a7</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Number: 967 452 805</a:t>
            </a:r>
          </a:p>
          <a:p>
            <a:pPr marL="0" marR="0">
              <a:spcBef>
                <a:spcPts val="0"/>
              </a:spcBef>
              <a:spcAft>
                <a:spcPts val="0"/>
              </a:spcAft>
            </a:pPr>
            <a:r>
              <a:rPr lang="en-US" dirty="0">
                <a:ea typeface="Times New Roman" panose="02020603050405020304" pitchFamily="18" charset="0"/>
                <a:cs typeface="Times New Roman" panose="02020603050405020304" pitchFamily="18" charset="0"/>
              </a:rPr>
              <a:t>Meeting Password: mZyJ3QxK</a:t>
            </a:r>
          </a:p>
          <a:p>
            <a:pPr marL="0" marR="0">
              <a:spcBef>
                <a:spcPts val="0"/>
              </a:spcBef>
              <a:spcAft>
                <a:spcPts val="0"/>
              </a:spcAft>
            </a:pPr>
            <a:endParaRPr lang="en-US" dirty="0">
              <a:ea typeface="Times New Roman" panose="02020603050405020304" pitchFamily="18" charset="0"/>
              <a:cs typeface="Times New Roman" panose="02020603050405020304" pitchFamily="18" charset="0"/>
            </a:endParaRPr>
          </a:p>
          <a:p>
            <a:pPr marL="0" marR="0">
              <a:spcBef>
                <a:spcPts val="0"/>
              </a:spcBef>
              <a:spcAft>
                <a:spcPts val="0"/>
              </a:spcAft>
            </a:pPr>
            <a:r>
              <a:rPr lang="en-US" dirty="0">
                <a:ea typeface="Times New Roman" panose="02020603050405020304" pitchFamily="18" charset="0"/>
                <a:cs typeface="Times New Roman" panose="02020603050405020304" pitchFamily="18" charset="0"/>
              </a:rPr>
              <a:t>Provide your phone number when you join the meeting to receive a call back. Alternatively, you can call:</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toll-free number (ATT Audio Conference): 1-888-3316674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Call-in number (ATT Audio Conference): 1-312-7771452  (US)</a:t>
            </a:r>
          </a:p>
          <a:p>
            <a:pPr marL="0" marR="0">
              <a:spcBef>
                <a:spcPts val="0"/>
              </a:spcBef>
              <a:spcAft>
                <a:spcPts val="0"/>
              </a:spcAft>
            </a:pPr>
            <a:r>
              <a:rPr lang="en-US" dirty="0">
                <a:ea typeface="Times New Roman" panose="02020603050405020304" pitchFamily="18" charset="0"/>
                <a:cs typeface="Times New Roman" panose="02020603050405020304" pitchFamily="18" charset="0"/>
              </a:rPr>
              <a:t>Show global numbers: </a:t>
            </a:r>
            <a:r>
              <a:rPr lang="en-US" dirty="0">
                <a:ea typeface="Times New Roman" panose="02020603050405020304" pitchFamily="18" charset="0"/>
                <a:cs typeface="Times New Roman" panose="02020603050405020304" pitchFamily="18" charset="0"/>
                <a:hlinkClick r:id="rId4"/>
              </a:rPr>
              <a:t>https://www.teleconference.att.com/servlet/glbAccess?process=1&amp;accessNumber=888-3316674&amp;accessCode=6336344&amp;accessNumber2=312-7771452</a:t>
            </a: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ea typeface="Times New Roman" panose="02020603050405020304" pitchFamily="18" charset="0"/>
                <a:cs typeface="Times New Roman" panose="02020603050405020304" pitchFamily="18" charset="0"/>
              </a:rPr>
              <a:t>Attendee access code: 633 634 4</a:t>
            </a:r>
          </a:p>
        </p:txBody>
      </p:sp>
      <p:sp>
        <p:nvSpPr>
          <p:cNvPr id="6" name="TextBox 5">
            <a:extLst>
              <a:ext uri="{FF2B5EF4-FFF2-40B4-BE49-F238E27FC236}">
                <a16:creationId xmlns:a16="http://schemas.microsoft.com/office/drawing/2014/main" xmlns="" id="{E0A9904E-D0FB-4EE2-A6D9-E602D8E51D95}"/>
              </a:ext>
            </a:extLst>
          </p:cNvPr>
          <p:cNvSpPr txBox="1"/>
          <p:nvPr/>
        </p:nvSpPr>
        <p:spPr>
          <a:xfrm>
            <a:off x="762000" y="5710998"/>
            <a:ext cx="7284687" cy="369332"/>
          </a:xfrm>
          <a:prstGeom prst="rect">
            <a:avLst/>
          </a:prstGeom>
          <a:noFill/>
        </p:spPr>
        <p:txBody>
          <a:bodyPr wrap="none" rtlCol="0">
            <a:spAutoFit/>
          </a:bodyPr>
          <a:lstStyle/>
          <a:p>
            <a:r>
              <a:rPr lang="en-US" b="1" i="1" dirty="0">
                <a:solidFill>
                  <a:srgbClr val="FF0000"/>
                </a:solidFill>
              </a:rPr>
              <a:t>Mat will check with BAE Systems IT if internet Voice can be made available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IEEE 1900.5 Meeting</a:t>
            </a:r>
            <a:br>
              <a:rPr lang="en-US" dirty="0"/>
            </a:br>
            <a:r>
              <a:rPr lang="en-US" dirty="0" smtClean="0"/>
              <a:t>7/3/18 </a:t>
            </a:r>
            <a:r>
              <a:rPr lang="en-US" dirty="0"/>
              <a:t>@2:30 PM US EDT (UTC-4)</a:t>
            </a:r>
            <a:br>
              <a:rPr lang="en-US" dirty="0"/>
            </a:br>
            <a:endParaRPr lang="en-US" dirty="0"/>
          </a:p>
        </p:txBody>
      </p:sp>
      <p:sp>
        <p:nvSpPr>
          <p:cNvPr id="4" name="Date Placeholder 3"/>
          <p:cNvSpPr>
            <a:spLocks noGrp="1"/>
          </p:cNvSpPr>
          <p:nvPr>
            <p:ph type="dt" sz="half" idx="10"/>
          </p:nvPr>
        </p:nvSpPr>
        <p:spPr/>
        <p:txBody>
          <a:bodyPr/>
          <a:lstStyle/>
          <a:p>
            <a:pPr>
              <a:defRPr/>
            </a:pPr>
            <a:fld id="{601E430E-3238-470A-8E81-F76B525C4877}"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dirty="0"/>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20</a:t>
            </a:fld>
            <a:endParaRPr lang="en-US"/>
          </a:p>
        </p:txBody>
      </p:sp>
      <p:sp>
        <p:nvSpPr>
          <p:cNvPr id="7" name="Rectangle 6"/>
          <p:cNvSpPr/>
          <p:nvPr/>
        </p:nvSpPr>
        <p:spPr>
          <a:xfrm>
            <a:off x="864291" y="2133600"/>
            <a:ext cx="7415428" cy="1323439"/>
          </a:xfrm>
          <a:prstGeom prst="rect">
            <a:avLst/>
          </a:prstGeom>
          <a:noFill/>
        </p:spPr>
        <p:txBody>
          <a:bodyPr wrap="none" lIns="91440" tIns="45720" rIns="91440" bIns="45720">
            <a:spAutoFit/>
          </a:bodyPr>
          <a:lstStyle/>
          <a:p>
            <a:pPr algn="ctr"/>
            <a:r>
              <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p>
        </p:txBody>
      </p:sp>
    </p:spTree>
    <p:extLst>
      <p:ext uri="{BB962C8B-B14F-4D97-AF65-F5344CB8AC3E}">
        <p14:creationId xmlns:p14="http://schemas.microsoft.com/office/powerpoint/2010/main" val="1069413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p:txBody>
          <a:bodyPr/>
          <a:lstStyle/>
          <a:p>
            <a:r>
              <a:rPr dirty="0"/>
              <a:t>IEEE </a:t>
            </a:r>
            <a:r>
              <a:rPr dirty="0" err="1"/>
              <a:t>DySPAN</a:t>
            </a:r>
            <a:r>
              <a:rPr dirty="0"/>
              <a:t>-SC rules</a:t>
            </a:r>
          </a:p>
          <a:p>
            <a:pPr lvl="1"/>
            <a:r>
              <a:rPr dirty="0">
                <a:hlinkClick r:id="rId2"/>
              </a:rPr>
              <a:t>http://standards.ieee.org/about/sasb/audcom/pnp/DySPAN_SC.pdf</a:t>
            </a:r>
            <a:endParaRPr dirty="0"/>
          </a:p>
          <a:p>
            <a:r>
              <a:rPr dirty="0"/>
              <a:t>IEEE 1900.5 WG rules</a:t>
            </a:r>
          </a:p>
          <a:p>
            <a:pPr lvl="1"/>
            <a:r>
              <a:rPr dirty="0">
                <a:hlinkClick r:id="rId3"/>
              </a:rPr>
              <a:t>http://grouper.ieee.org/groups/dyspan/files/individual-WG-PnPs.pdf</a:t>
            </a:r>
            <a:endParaRPr dirty="0"/>
          </a:p>
          <a:p>
            <a:r>
              <a:rPr dirty="0"/>
              <a:t>Roberts Rules (latest edition) as needed…</a:t>
            </a:r>
          </a:p>
          <a:p>
            <a:pPr lvl="1"/>
            <a:endParaRPr dirty="0"/>
          </a:p>
        </p:txBody>
      </p:sp>
      <p:sp>
        <p:nvSpPr>
          <p:cNvPr id="2" name="Date Placeholder 1"/>
          <p:cNvSpPr>
            <a:spLocks noGrp="1"/>
          </p:cNvSpPr>
          <p:nvPr>
            <p:ph type="dt" sz="quarter" idx="10"/>
          </p:nvPr>
        </p:nvSpPr>
        <p:spPr/>
        <p:txBody>
          <a:bodyPr/>
          <a:lstStyle/>
          <a:p>
            <a:pPr>
              <a:defRPr/>
            </a:pPr>
            <a:fld id="{0D216076-0312-478C-8449-EBEFB948DC4C}" type="datetime1">
              <a:rPr lang="en-US" smtClean="0"/>
              <a:t>7/1/2018</a:t>
            </a:fld>
            <a:endParaRPr lang="en-US"/>
          </a:p>
        </p:txBody>
      </p:sp>
      <p:sp>
        <p:nvSpPr>
          <p:cNvPr id="3" name="Footer Placeholder 2"/>
          <p:cNvSpPr>
            <a:spLocks noGrp="1"/>
          </p:cNvSpPr>
          <p:nvPr>
            <p:ph type="ftr" sz="quarter" idx="11"/>
          </p:nvPr>
        </p:nvSpPr>
        <p:spPr/>
        <p:txBody>
          <a:bodyPr/>
          <a:lstStyle/>
          <a:p>
            <a:pPr>
              <a:defRPr/>
            </a:pPr>
            <a:r>
              <a:rPr lang="en-US" smtClean="0"/>
              <a:t>Doc #: 5-18-0020-00-agen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p:txBody>
          <a:bodyPr/>
          <a:lstStyle/>
          <a:p>
            <a:pPr>
              <a:defRPr/>
            </a:pPr>
            <a:fld id="{70CF2277-793C-439B-829E-AAF45DA53EEC}" type="datetime1">
              <a:rPr lang="en-US" smtClean="0"/>
              <a:t>7/1/2018</a:t>
            </a:fld>
            <a:endParaRPr lang="en-US"/>
          </a:p>
        </p:txBody>
      </p:sp>
      <p:sp>
        <p:nvSpPr>
          <p:cNvPr id="4" name="Footer Placeholder 3"/>
          <p:cNvSpPr>
            <a:spLocks noGrp="1"/>
          </p:cNvSpPr>
          <p:nvPr>
            <p:ph type="ftr" sz="quarter" idx="11"/>
          </p:nvPr>
        </p:nvSpPr>
        <p:spPr/>
        <p:txBody>
          <a:bodyPr/>
          <a:lstStyle/>
          <a:p>
            <a:pPr>
              <a:defRPr/>
            </a:pPr>
            <a:r>
              <a:rPr lang="en-US" smtClean="0"/>
              <a:t>Doc #: 5-18-0020-00-agen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(8 members)</a:t>
            </a:r>
          </a:p>
          <a:p>
            <a:pPr eaLnBrk="1" hangingPunct="1"/>
            <a:r>
              <a:rPr lang="en-US" sz="1600" dirty="0"/>
              <a:t>              2 meetings to get in, 2 meetings to get out</a:t>
            </a:r>
          </a:p>
        </p:txBody>
      </p:sp>
      <p:graphicFrame>
        <p:nvGraphicFramePr>
          <p:cNvPr id="9" name="Table 8"/>
          <p:cNvGraphicFramePr>
            <a:graphicFrameLocks noGrp="1"/>
          </p:cNvGraphicFramePr>
          <p:nvPr>
            <p:extLst>
              <p:ext uri="{D42A27DB-BD31-4B8C-83A1-F6EECF244321}">
                <p14:modId xmlns:p14="http://schemas.microsoft.com/office/powerpoint/2010/main" val="81576172"/>
              </p:ext>
            </p:extLst>
          </p:nvPr>
        </p:nvGraphicFramePr>
        <p:xfrm>
          <a:off x="445057" y="832079"/>
          <a:ext cx="6260543" cy="4187881"/>
        </p:xfrm>
        <a:graphic>
          <a:graphicData uri="http://schemas.openxmlformats.org/drawingml/2006/table">
            <a:tbl>
              <a:tblPr>
                <a:tableStyleId>{5C22544A-7EE6-4342-B048-85BDC9FD1C3A}</a:tableStyleId>
              </a:tblPr>
              <a:tblGrid>
                <a:gridCol w="514908">
                  <a:extLst>
                    <a:ext uri="{9D8B030D-6E8A-4147-A177-3AD203B41FA5}">
                      <a16:colId xmlns:a16="http://schemas.microsoft.com/office/drawing/2014/main" xmlns="" val="20000"/>
                    </a:ext>
                  </a:extLst>
                </a:gridCol>
                <a:gridCol w="990629">
                  <a:extLst>
                    <a:ext uri="{9D8B030D-6E8A-4147-A177-3AD203B41FA5}">
                      <a16:colId xmlns:a16="http://schemas.microsoft.com/office/drawing/2014/main" xmlns="" val="20001"/>
                    </a:ext>
                  </a:extLst>
                </a:gridCol>
                <a:gridCol w="813184">
                  <a:extLst>
                    <a:ext uri="{9D8B030D-6E8A-4147-A177-3AD203B41FA5}">
                      <a16:colId xmlns:a16="http://schemas.microsoft.com/office/drawing/2014/main" xmlns="" val="20002"/>
                    </a:ext>
                  </a:extLst>
                </a:gridCol>
                <a:gridCol w="817622">
                  <a:extLst>
                    <a:ext uri="{9D8B030D-6E8A-4147-A177-3AD203B41FA5}">
                      <a16:colId xmlns:a16="http://schemas.microsoft.com/office/drawing/2014/main" xmlns="" val="20003"/>
                    </a:ext>
                  </a:extLst>
                </a:gridCol>
                <a:gridCol w="3124200">
                  <a:extLst>
                    <a:ext uri="{9D8B030D-6E8A-4147-A177-3AD203B41FA5}">
                      <a16:colId xmlns:a16="http://schemas.microsoft.com/office/drawing/2014/main" xmlns="" val="20004"/>
                    </a:ext>
                  </a:extLst>
                </a:gridCol>
              </a:tblGrid>
              <a:tr h="500173">
                <a:tc>
                  <a:txBody>
                    <a:bodyPr/>
                    <a:lstStyle/>
                    <a:p>
                      <a:pPr algn="l" fontAlgn="b"/>
                      <a:r>
                        <a:rPr lang="en-US" sz="1000" b="0" i="0" u="none" strike="noStrike" dirty="0" smtClean="0">
                          <a:solidFill>
                            <a:srgbClr val="000000"/>
                          </a:solidFill>
                          <a:effectLst/>
                          <a:latin typeface="Calibri" panose="020F0502020204030204" pitchFamily="34" charset="0"/>
                        </a:rPr>
                        <a:t>7/3/18</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First Name</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Affiliation</a:t>
                      </a:r>
                      <a:endParaRPr lang="en-US" sz="1000" b="0" i="0" u="none" strike="noStrike" dirty="0">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0"/>
                  </a:ext>
                </a:extLst>
              </a:tr>
              <a:tr h="166725">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a:effectLst/>
                        </a:rPr>
                        <a:t>15</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Total</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extLst>
                  <a:ext uri="{0D108BD9-81ED-4DB2-BD59-A6C34878D82A}">
                    <a16:rowId xmlns:a16="http://schemas.microsoft.com/office/drawing/2014/main" xmlns="" val="1000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0" marR="7620" marT="7620" marB="0" anchor="b"/>
                </a:tc>
                <a:extLst>
                  <a:ext uri="{0D108BD9-81ED-4DB2-BD59-A6C34878D82A}">
                    <a16:rowId xmlns:a16="http://schemas.microsoft.com/office/drawing/2014/main" xmlns="" val="10002"/>
                  </a:ext>
                </a:extLst>
              </a:tr>
              <a:tr h="16483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Harris</a:t>
                      </a:r>
                    </a:p>
                  </a:txBody>
                  <a:tcPr marL="7620" marR="7620" marT="7620" marB="0" anchor="b"/>
                </a:tc>
                <a:extLst>
                  <a:ext uri="{0D108BD9-81ED-4DB2-BD59-A6C34878D82A}">
                    <a16:rowId xmlns:a16="http://schemas.microsoft.com/office/drawing/2014/main" xmlns="" val="1000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Lynn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Grande</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Self</a:t>
                      </a:r>
                    </a:p>
                  </a:txBody>
                  <a:tcPr marL="7620" marR="7620" marT="7620" marB="0" anchor="b"/>
                </a:tc>
                <a:extLst>
                  <a:ext uri="{0D108BD9-81ED-4DB2-BD59-A6C34878D82A}">
                    <a16:rowId xmlns:a16="http://schemas.microsoft.com/office/drawing/2014/main" xmlns="" val="1000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Colby </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Harper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Pathfinder Wireless Corp</a:t>
                      </a:r>
                    </a:p>
                  </a:txBody>
                  <a:tcPr marL="7620" marR="7620" marT="7620" marB="0" anchor="b"/>
                </a:tc>
                <a:extLst>
                  <a:ext uri="{0D108BD9-81ED-4DB2-BD59-A6C34878D82A}">
                    <a16:rowId xmlns:a16="http://schemas.microsoft.com/office/drawing/2014/main" xmlns="" val="1000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Khamberkar</a:t>
                      </a:r>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Univ. of Buffalo</a:t>
                      </a:r>
                    </a:p>
                  </a:txBody>
                  <a:tcPr marL="7620" marR="7620" marT="7620" marB="0" anchor="b"/>
                </a:tc>
                <a:extLst>
                  <a:ext uri="{0D108BD9-81ED-4DB2-BD59-A6C34878D82A}">
                    <a16:rowId xmlns:a16="http://schemas.microsoft.com/office/drawing/2014/main" xmlns="" val="10006"/>
                  </a:ext>
                </a:extLst>
              </a:tr>
              <a:tr h="14959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VIStology</a:t>
                      </a:r>
                      <a:r>
                        <a:rPr lang="en-US" sz="1100" b="0" i="0" u="none" strike="noStrike" dirty="0">
                          <a:solidFill>
                            <a:srgbClr val="000000"/>
                          </a:solidFill>
                          <a:effectLst/>
                          <a:latin typeface="Calibri" panose="020F0502020204030204" pitchFamily="34" charset="0"/>
                        </a:rPr>
                        <a:t> &amp; Northeastern University</a:t>
                      </a:r>
                    </a:p>
                  </a:txBody>
                  <a:tcPr marL="7620" marR="7620" marT="7620" marB="0" anchor="b"/>
                </a:tc>
                <a:extLst>
                  <a:ext uri="{0D108BD9-81ED-4DB2-BD59-A6C34878D82A}">
                    <a16:rowId xmlns:a16="http://schemas.microsoft.com/office/drawing/2014/main" xmlns="" val="10007"/>
                  </a:ext>
                </a:extLst>
              </a:tr>
              <a:tr h="191038">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Drexel  / NOAA?</a:t>
                      </a:r>
                    </a:p>
                  </a:txBody>
                  <a:tcPr marL="7620" marR="7620" marT="7620" marB="0" anchor="b"/>
                </a:tc>
                <a:extLst>
                  <a:ext uri="{0D108BD9-81ED-4DB2-BD59-A6C34878D82A}">
                    <a16:rowId xmlns:a16="http://schemas.microsoft.com/office/drawing/2014/main" xmlns="" val="10008"/>
                  </a:ext>
                </a:extLst>
              </a:tr>
              <a:tr h="154025">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0" marR="7620" marT="7620" marB="0" anchor="b"/>
                </a:tc>
                <a:extLst>
                  <a:ext uri="{0D108BD9-81ED-4DB2-BD59-A6C34878D82A}">
                    <a16:rowId xmlns:a16="http://schemas.microsoft.com/office/drawing/2014/main" xmlns="" val="10009"/>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Wireless and Mobile Communication, TU Delft</a:t>
                      </a:r>
                    </a:p>
                  </a:txBody>
                  <a:tcPr marL="7620" marR="7620" marT="7620" marB="0" anchor="b"/>
                </a:tc>
                <a:extLst>
                  <a:ext uri="{0D108BD9-81ED-4DB2-BD59-A6C34878D82A}">
                    <a16:rowId xmlns:a16="http://schemas.microsoft.com/office/drawing/2014/main" xmlns="" val="10010"/>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BAE Systems (Chair)</a:t>
                      </a:r>
                    </a:p>
                  </a:txBody>
                  <a:tcPr marL="7620" marR="7620" marT="7620" marB="0" anchor="b"/>
                </a:tc>
                <a:extLst>
                  <a:ext uri="{0D108BD9-81ED-4DB2-BD59-A6C34878D82A}">
                    <a16:rowId xmlns:a16="http://schemas.microsoft.com/office/drawing/2014/main" xmlns="" val="10011"/>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2"/>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Darcy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Mitre</a:t>
                      </a:r>
                      <a:r>
                        <a:rPr lang="en-US" sz="1100" b="0" i="0" u="none" strike="noStrike" dirty="0">
                          <a:solidFill>
                            <a:srgbClr val="000000"/>
                          </a:solidFill>
                          <a:effectLst/>
                          <a:latin typeface="Calibri" panose="020F0502020204030204" pitchFamily="34" charset="0"/>
                        </a:rPr>
                        <a:t> (Vice Chair)</a:t>
                      </a:r>
                    </a:p>
                  </a:txBody>
                  <a:tcPr marL="7620" marR="7620" marT="7620" marB="0" anchor="b"/>
                </a:tc>
                <a:extLst>
                  <a:ext uri="{0D108BD9-81ED-4DB2-BD59-A6C34878D82A}">
                    <a16:rowId xmlns:a16="http://schemas.microsoft.com/office/drawing/2014/main" xmlns="" val="10013"/>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Foundry Inc</a:t>
                      </a:r>
                    </a:p>
                  </a:txBody>
                  <a:tcPr marL="7620" marR="7620" marT="7620" marB="0" anchor="b"/>
                </a:tc>
                <a:extLst>
                  <a:ext uri="{0D108BD9-81ED-4DB2-BD59-A6C34878D82A}">
                    <a16:rowId xmlns:a16="http://schemas.microsoft.com/office/drawing/2014/main" xmlns="" val="10014"/>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0" marR="7620" marT="7620" marB="0" anchor="b"/>
                </a:tc>
                <a:tc>
                  <a:txBody>
                    <a:bodyPr/>
                    <a:lstStyle/>
                    <a:p>
                      <a:pPr algn="l" fontAlgn="b"/>
                      <a:r>
                        <a:rPr lang="en-US" sz="1100" b="0" i="0" u="none" strike="noStrike" dirty="0" err="1">
                          <a:solidFill>
                            <a:srgbClr val="000000"/>
                          </a:solidFill>
                          <a:effectLst/>
                          <a:latin typeface="Calibri" panose="020F0502020204030204" pitchFamily="34" charset="0"/>
                        </a:rPr>
                        <a:t>SchrageConsult</a:t>
                      </a:r>
                      <a:endParaRPr lang="en-US" sz="11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xmlns="" val="10015"/>
                  </a:ext>
                </a:extLst>
              </a:tr>
              <a:tr h="175260">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Shawn</a:t>
                      </a:r>
                    </a:p>
                  </a:txBody>
                  <a:tcPr marL="7620" marR="7620" marT="7620" marB="0" anchor="b"/>
                </a:tc>
                <a:tc>
                  <a:txBody>
                    <a:bodyPr/>
                    <a:lstStyle/>
                    <a:p>
                      <a:pPr algn="l" fontAlgn="b"/>
                      <a:r>
                        <a:rPr lang="en-US" sz="1100" b="0" i="0" u="none" strike="noStrike">
                          <a:solidFill>
                            <a:srgbClr val="000000"/>
                          </a:solidFill>
                          <a:effectLst/>
                          <a:latin typeface="Calibri" panose="020F0502020204030204" pitchFamily="34" charset="0"/>
                        </a:rPr>
                        <a:t>Kern</a:t>
                      </a:r>
                    </a:p>
                  </a:txBody>
                  <a:tcPr marL="7620" marR="7620" marT="7620" marB="0" anchor="b"/>
                </a:tc>
                <a:tc>
                  <a:txBody>
                    <a:bodyPr/>
                    <a:lstStyle/>
                    <a:p>
                      <a:pPr algn="l" fontAlgn="b"/>
                      <a:r>
                        <a:rPr lang="en-US" sz="1100" b="0" i="0" u="none" strike="noStrike" dirty="0">
                          <a:solidFill>
                            <a:srgbClr val="000000"/>
                          </a:solidFill>
                          <a:effectLst/>
                          <a:latin typeface="Calibri" panose="020F0502020204030204" pitchFamily="34" charset="0"/>
                        </a:rPr>
                        <a:t>SRI International</a:t>
                      </a:r>
                    </a:p>
                  </a:txBody>
                  <a:tcPr marL="7620" marR="7620" marT="7620" marB="0" anchor="b"/>
                </a:tc>
                <a:extLst>
                  <a:ext uri="{0D108BD9-81ED-4DB2-BD59-A6C34878D82A}">
                    <a16:rowId xmlns:a16="http://schemas.microsoft.com/office/drawing/2014/main" xmlns="" val="10019"/>
                  </a:ext>
                </a:extLst>
              </a:tr>
              <a:tr h="175261">
                <a:tc>
                  <a:txBody>
                    <a:bodyPr/>
                    <a:lstStyle/>
                    <a:p>
                      <a:pPr algn="l" fontAlgn="b"/>
                      <a:endParaRPr lang="en-US" sz="1000" b="0" i="0" u="none" strike="noStrike" dirty="0">
                        <a:solidFill>
                          <a:srgbClr val="000000"/>
                        </a:solidFill>
                        <a:effectLst/>
                        <a:latin typeface="Calibri" panose="020F0502020204030204" pitchFamily="34" charset="0"/>
                      </a:endParaRP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Participant</a:t>
                      </a:r>
                    </a:p>
                  </a:txBody>
                  <a:tcPr marL="4542" marR="4542" marT="4542"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Mark</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McHenry</a:t>
                      </a:r>
                    </a:p>
                  </a:txBody>
                  <a:tcPr marL="4542" marR="4542" marT="4542"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Shared Spectrum Company</a:t>
                      </a:r>
                    </a:p>
                  </a:txBody>
                  <a:tcPr marL="4542" marR="4542" marT="4542" marB="0" anchor="b"/>
                </a:tc>
                <a:extLst>
                  <a:ext uri="{0D108BD9-81ED-4DB2-BD59-A6C34878D82A}">
                    <a16:rowId xmlns:a16="http://schemas.microsoft.com/office/drawing/2014/main" xmlns="" val="10016"/>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Yuriy</a:t>
                      </a:r>
                    </a:p>
                  </a:txBody>
                  <a:tcPr marL="7620" marR="7620" marT="7620" marB="0" anchor="b"/>
                </a:tc>
                <a:tc>
                  <a:txBody>
                    <a:bodyPr/>
                    <a:lstStyle/>
                    <a:p>
                      <a:pPr marL="0" algn="l" defTabSz="914400" rtl="0" eaLnBrk="1" fontAlgn="b" latinLnBrk="0" hangingPunct="1"/>
                      <a:r>
                        <a:rPr lang="en-US" sz="1100" b="0" i="0" u="none" strike="noStrike" kern="1200">
                          <a:solidFill>
                            <a:srgbClr val="000000"/>
                          </a:solidFill>
                          <a:effectLst/>
                          <a:latin typeface="Calibri" panose="020F0502020204030204" pitchFamily="34" charset="0"/>
                          <a:ea typeface="+mn-ea"/>
                          <a:cs typeface="+mn-cs"/>
                        </a:rPr>
                        <a:t>Posherstnik</a:t>
                      </a:r>
                    </a:p>
                  </a:txBody>
                  <a:tcPr marL="7620" marR="7620" marT="7620"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US Army RDECOM CERDEC</a:t>
                      </a:r>
                    </a:p>
                  </a:txBody>
                  <a:tcPr marL="7620" marR="7620" marT="7620" marB="0" anchor="b"/>
                </a:tc>
                <a:extLst>
                  <a:ext uri="{0D108BD9-81ED-4DB2-BD59-A6C34878D82A}">
                    <a16:rowId xmlns:a16="http://schemas.microsoft.com/office/drawing/2014/main" xmlns="" val="10017"/>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Thor</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Berglie</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SSC</a:t>
                      </a:r>
                    </a:p>
                  </a:txBody>
                  <a:tcPr marL="68580" marR="68580" marT="0" marB="0" anchor="b"/>
                </a:tc>
                <a:extLst>
                  <a:ext uri="{0D108BD9-81ED-4DB2-BD59-A6C34878D82A}">
                    <a16:rowId xmlns:a16="http://schemas.microsoft.com/office/drawing/2014/main" xmlns="" val="10018"/>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Paul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a:solidFill>
                            <a:srgbClr val="000000"/>
                          </a:solidFill>
                          <a:effectLst/>
                          <a:latin typeface="Calibri" panose="020F0502020204030204" pitchFamily="34" charset="0"/>
                          <a:ea typeface="+mn-ea"/>
                          <a:cs typeface="+mn-cs"/>
                        </a:rPr>
                        <a:t>Falvell</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CGI Group Inc.</a:t>
                      </a:r>
                    </a:p>
                  </a:txBody>
                  <a:tcPr marL="68580" marR="68580" marT="0" marB="0" anchor="b"/>
                </a:tc>
                <a:extLst>
                  <a:ext uri="{0D108BD9-81ED-4DB2-BD59-A6C34878D82A}">
                    <a16:rowId xmlns:a16="http://schemas.microsoft.com/office/drawing/2014/main" xmlns="" val="10020"/>
                  </a:ext>
                </a:extLst>
              </a:tr>
              <a:tr h="175261">
                <a:tc>
                  <a:txBody>
                    <a:bodyPr/>
                    <a:lstStyle/>
                    <a:p>
                      <a:pPr algn="l" fontAlgn="b"/>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Participant</a:t>
                      </a:r>
                    </a:p>
                  </a:txBody>
                  <a:tcPr marL="7621" marR="7621" marT="7621"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Nicholas</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Sherman</a:t>
                      </a:r>
                    </a:p>
                  </a:txBody>
                  <a:tcPr marL="68580" marR="68580" marT="0" marB="0" anchor="b"/>
                </a:tc>
                <a:tc>
                  <a:txBody>
                    <a:bodyPr/>
                    <a:lstStyle/>
                    <a:p>
                      <a:pPr marL="0" marR="0" algn="l" defTabSz="914400" rtl="0" eaLnBrk="1" fontAlgn="b" latinLnBrk="0" hangingPunct="1">
                        <a:spcBef>
                          <a:spcPts val="0"/>
                        </a:spcBef>
                        <a:spcAft>
                          <a:spcPts val="0"/>
                        </a:spcAft>
                      </a:pPr>
                      <a:r>
                        <a:rPr lang="en-US" sz="1100" b="0" i="0" u="none" strike="noStrike" kern="1200" dirty="0">
                          <a:solidFill>
                            <a:srgbClr val="000000"/>
                          </a:solidFill>
                          <a:effectLst/>
                          <a:latin typeface="Calibri" panose="020F0502020204030204" pitchFamily="34" charset="0"/>
                          <a:ea typeface="+mn-ea"/>
                          <a:cs typeface="+mn-cs"/>
                        </a:rPr>
                        <a:t>BAE Systems</a:t>
                      </a:r>
                    </a:p>
                  </a:txBody>
                  <a:tcPr marL="68580" marR="68580" marT="0" marB="0" anchor="b"/>
                </a:tc>
                <a:extLst>
                  <a:ext uri="{0D108BD9-81ED-4DB2-BD59-A6C34878D82A}">
                    <a16:rowId xmlns:a16="http://schemas.microsoft.com/office/drawing/2014/main" xmlns="" val="1077152715"/>
                  </a:ext>
                </a:extLst>
              </a:tr>
            </a:tbl>
          </a:graphicData>
        </a:graphic>
      </p:graphicFrame>
      <p:sp>
        <p:nvSpPr>
          <p:cNvPr id="2" name="TextBox 1">
            <a:extLst>
              <a:ext uri="{FF2B5EF4-FFF2-40B4-BE49-F238E27FC236}">
                <a16:creationId xmlns:a16="http://schemas.microsoft.com/office/drawing/2014/main" xmlns="" id="{FDDD04C9-9911-4851-8BFD-5E105A025686}"/>
              </a:ext>
            </a:extLst>
          </p:cNvPr>
          <p:cNvSpPr txBox="1"/>
          <p:nvPr/>
        </p:nvSpPr>
        <p:spPr>
          <a:xfrm>
            <a:off x="7391400" y="1524000"/>
            <a:ext cx="1524000" cy="369332"/>
          </a:xfrm>
          <a:prstGeom prst="rect">
            <a:avLst/>
          </a:prstGeom>
          <a:noFill/>
        </p:spPr>
        <p:txBody>
          <a:bodyPr wrap="square" rtlCol="0">
            <a:spAutoFit/>
          </a:bodyPr>
          <a:lstStyle/>
          <a:p>
            <a:r>
              <a:rPr lang="en-US" b="1" i="1" dirty="0">
                <a:solidFill>
                  <a:srgbClr val="FF0000"/>
                </a:solidFill>
              </a:rPr>
              <a:t>Quorum</a:t>
            </a:r>
            <a:r>
              <a:rPr lang="en-US" b="1" i="1" dirty="0" smtClean="0">
                <a:solidFill>
                  <a:srgbClr val="FF0000"/>
                </a:solidFill>
              </a:rPr>
              <a:t>?</a:t>
            </a:r>
            <a:endParaRPr lang="en-US" b="1" i="1" dirty="0">
              <a:solidFill>
                <a:srgbClr val="FF0000"/>
              </a:solidFill>
            </a:endParaRPr>
          </a:p>
        </p:txBody>
      </p:sp>
    </p:spTree>
    <p:extLst>
      <p:ext uri="{BB962C8B-B14F-4D97-AF65-F5344CB8AC3E}">
        <p14:creationId xmlns:p14="http://schemas.microsoft.com/office/powerpoint/2010/main" val="774471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a:t> Draft Agenda</a:t>
            </a:r>
          </a:p>
        </p:txBody>
      </p:sp>
      <p:sp>
        <p:nvSpPr>
          <p:cNvPr id="6147" name="Text Box 5040"/>
          <p:cNvSpPr txBox="1">
            <a:spLocks noChangeArrowheads="1"/>
          </p:cNvSpPr>
          <p:nvPr/>
        </p:nvSpPr>
        <p:spPr bwMode="auto">
          <a:xfrm>
            <a:off x="381000" y="1093113"/>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Call / Quorum Check</a:t>
            </a: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minutes</a:t>
            </a:r>
          </a:p>
          <a:p>
            <a:pPr>
              <a:buFont typeface="Calibri" pitchFamily="34" charset="0"/>
              <a:buAutoNum type="arabicPeriod"/>
            </a:pPr>
            <a:r>
              <a:rPr lang="en-US" dirty="0">
                <a:latin typeface="Times New Roman" pitchFamily="18" charset="0"/>
              </a:rPr>
              <a:t>Status on 1900.5.1</a:t>
            </a:r>
          </a:p>
          <a:p>
            <a:pPr>
              <a:buFont typeface="Calibri" pitchFamily="34" charset="0"/>
              <a:buAutoNum type="arabicPeriod"/>
            </a:pPr>
            <a:r>
              <a:rPr lang="en-US" dirty="0">
                <a:latin typeface="Times New Roman" pitchFamily="18" charset="0"/>
              </a:rPr>
              <a:t>Status on 1900.5.2</a:t>
            </a:r>
          </a:p>
          <a:p>
            <a:pPr>
              <a:buFont typeface="Calibri" pitchFamily="34" charset="0"/>
              <a:buAutoNum type="arabicPeriod"/>
            </a:pPr>
            <a:r>
              <a:rPr lang="en-US" dirty="0">
                <a:latin typeface="Times New Roman" pitchFamily="18" charset="0"/>
              </a:rPr>
              <a:t>Status on Architecture</a:t>
            </a:r>
          </a:p>
          <a:p>
            <a:pPr>
              <a:buFont typeface="Calibri" pitchFamily="34" charset="0"/>
              <a:buAutoNum type="arabicPeriod"/>
            </a:pPr>
            <a:r>
              <a:rPr lang="en-US" dirty="0">
                <a:latin typeface="Times New Roman" pitchFamily="18" charset="0"/>
              </a:rPr>
              <a:t>Review of other 1900 activities (1900.1, Leadership meeting etc.)</a:t>
            </a: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a:latin typeface="Times New Roman" pitchFamily="18" charset="0"/>
              </a:rPr>
              <a:t>National Spectrum Consortium</a:t>
            </a:r>
          </a:p>
          <a:p>
            <a:pPr lvl="1">
              <a:buFont typeface="Calibri" pitchFamily="34" charset="0"/>
              <a:buAutoNum type="alphaLcPeriod"/>
            </a:pPr>
            <a:r>
              <a:rPr lang="en-US" dirty="0" err="1">
                <a:latin typeface="Times New Roman" pitchFamily="18" charset="0"/>
              </a:rPr>
              <a:t>Comms</a:t>
            </a:r>
            <a:r>
              <a:rPr lang="en-US" dirty="0">
                <a:latin typeface="Times New Roman" pitchFamily="18" charset="0"/>
              </a:rPr>
              <a:t> Standard Magazine </a:t>
            </a:r>
          </a:p>
          <a:p>
            <a:pPr lvl="1">
              <a:buFont typeface="Calibri" pitchFamily="34" charset="0"/>
              <a:buAutoNum type="alphaLcPeriod"/>
            </a:pPr>
            <a:r>
              <a:rPr lang="en-US" dirty="0">
                <a:latin typeface="Times New Roman" pitchFamily="18" charset="0"/>
              </a:rPr>
              <a:t>Others?</a:t>
            </a:r>
          </a:p>
          <a:p>
            <a:pPr>
              <a:buFont typeface="Calibri" pitchFamily="34" charset="0"/>
              <a:buAutoNum type="arabicPeriod"/>
            </a:pPr>
            <a:r>
              <a:rPr lang="en-US" dirty="0">
                <a:latin typeface="Times New Roman" pitchFamily="18" charset="0"/>
              </a:rPr>
              <a:t>1900.5 meeting planning and review</a:t>
            </a: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a:p>
            <a:pPr>
              <a:buFont typeface="Calibri" pitchFamily="34" charset="0"/>
              <a:buAutoNum type="arabicPeriod"/>
            </a:pPr>
            <a:r>
              <a:rPr lang="en-US" dirty="0">
                <a:latin typeface="Times New Roman" pitchFamily="18" charset="0"/>
              </a:rPr>
              <a:t>In Ad Hoc, Review 1900.5.1 or 1900.5 Architecture</a:t>
            </a:r>
          </a:p>
        </p:txBody>
      </p:sp>
      <p:sp>
        <p:nvSpPr>
          <p:cNvPr id="6148" name="TextBox 1"/>
          <p:cNvSpPr txBox="1">
            <a:spLocks noChangeArrowheads="1"/>
          </p:cNvSpPr>
          <p:nvPr/>
        </p:nvSpPr>
        <p:spPr bwMode="auto">
          <a:xfrm>
            <a:off x="5419436" y="4876800"/>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BDB766E9-1160-4E55-B01F-E0FC819ECC9F}" type="datetime1">
              <a:rPr lang="en-US" smtClean="0"/>
              <a:t>7/1/2018</a:t>
            </a:fld>
            <a:endParaRPr lang="en-US"/>
          </a:p>
        </p:txBody>
      </p:sp>
      <p:sp>
        <p:nvSpPr>
          <p:cNvPr id="3" name="Footer Placeholder 2"/>
          <p:cNvSpPr>
            <a:spLocks noGrp="1"/>
          </p:cNvSpPr>
          <p:nvPr>
            <p:ph type="ftr" sz="quarter" idx="11"/>
          </p:nvPr>
        </p:nvSpPr>
        <p:spPr/>
        <p:txBody>
          <a:bodyPr/>
          <a:lstStyle/>
          <a:p>
            <a:pPr>
              <a:defRPr/>
            </a:pPr>
            <a:r>
              <a:rPr lang="en-US" smtClean="0"/>
              <a:t>Doc #: 5-18-0020-00-agen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in </a:t>
            </a:r>
            <a:r>
              <a:rPr dirty="0" smtClean="0"/>
              <a:t>5-18-0020-0</a:t>
            </a:r>
            <a:r>
              <a:rPr lang="en-US" dirty="0"/>
              <a:t>0</a:t>
            </a:r>
            <a:endParaRPr dirty="0"/>
          </a:p>
          <a:p>
            <a:endParaRPr dirty="0"/>
          </a:p>
          <a:p>
            <a:r>
              <a:rPr dirty="0"/>
              <a:t>Mover: </a:t>
            </a:r>
          </a:p>
          <a:p>
            <a:r>
              <a:rPr dirty="0"/>
              <a:t>Second: </a:t>
            </a:r>
            <a:endParaRPr lang="en-US" dirty="0"/>
          </a:p>
          <a:p>
            <a:r>
              <a:rPr lang="en-US" dirty="0"/>
              <a:t>Vote</a:t>
            </a:r>
            <a:r>
              <a:rPr lang="en-US" dirty="0" smtClean="0"/>
              <a:t>:</a:t>
            </a:r>
            <a:endParaRPr dirty="0"/>
          </a:p>
        </p:txBody>
      </p:sp>
      <p:sp>
        <p:nvSpPr>
          <p:cNvPr id="4" name="Date Placeholder 3"/>
          <p:cNvSpPr>
            <a:spLocks noGrp="1"/>
          </p:cNvSpPr>
          <p:nvPr>
            <p:ph type="dt" sz="quarter" idx="10"/>
          </p:nvPr>
        </p:nvSpPr>
        <p:spPr/>
        <p:txBody>
          <a:bodyPr/>
          <a:lstStyle/>
          <a:p>
            <a:pPr>
              <a:defRPr/>
            </a:pPr>
            <a:fld id="{98C302C5-9EF3-4964-8E68-245C7137B069}" type="datetime1">
              <a:rPr lang="en-US" smtClean="0"/>
              <a:t>7/1/2018</a:t>
            </a:fld>
            <a:endParaRPr lang="en-US"/>
          </a:p>
        </p:txBody>
      </p:sp>
      <p:sp>
        <p:nvSpPr>
          <p:cNvPr id="5" name="Footer Placeholder 4"/>
          <p:cNvSpPr>
            <a:spLocks noGrp="1"/>
          </p:cNvSpPr>
          <p:nvPr>
            <p:ph type="ftr" sz="quarter" idx="11"/>
          </p:nvPr>
        </p:nvSpPr>
        <p:spPr/>
        <p:txBody>
          <a:bodyPr/>
          <a:lstStyle/>
          <a:p>
            <a:pPr>
              <a:defRPr/>
            </a:pPr>
            <a:r>
              <a:rPr lang="en-US" smtClean="0"/>
              <a:t>Doc #: 5-18-0020-00-agen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455DE56F-63AF-4865-92F8-E3A0156EABD1}" type="datetime1">
              <a:rPr lang="en-US" smtClean="0"/>
              <a:t>7/1/2018</a:t>
            </a:fld>
            <a:endParaRPr lang="en-US"/>
          </a:p>
        </p:txBody>
      </p:sp>
      <p:sp>
        <p:nvSpPr>
          <p:cNvPr id="3" name="Footer Placeholder 2"/>
          <p:cNvSpPr>
            <a:spLocks noGrp="1"/>
          </p:cNvSpPr>
          <p:nvPr>
            <p:ph type="ftr" sz="quarter" idx="11"/>
          </p:nvPr>
        </p:nvSpPr>
        <p:spPr/>
        <p:txBody>
          <a:bodyPr/>
          <a:lstStyle/>
          <a:p>
            <a:pPr>
              <a:defRPr/>
            </a:pPr>
            <a:r>
              <a:rPr lang="en-US" smtClean="0"/>
              <a:t>Doc #: 5-18-0020-00-agen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a:t>Patent Related Links</a:t>
            </a:r>
            <a:endParaRPr lang="en-US" altLang="en-US" u="sng"/>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a:cs typeface="Times New Roman" panose="02020603050405020304" pitchFamily="18" charset="0"/>
              </a:rPr>
              <a:t>	Patent Policy is stated in these sources:</a:t>
            </a:r>
          </a:p>
          <a:p>
            <a:pPr lvl="1">
              <a:lnSpc>
                <a:spcPct val="90000"/>
              </a:lnSpc>
              <a:buFont typeface="Monotype Sorts"/>
              <a:buNone/>
            </a:pPr>
            <a:r>
              <a:rPr lang="en-GB" altLang="en-US" sz="2400"/>
              <a:t>		IEEE-SA Standards Boards Bylaws</a:t>
            </a:r>
          </a:p>
          <a:p>
            <a:pPr lvl="1">
              <a:lnSpc>
                <a:spcPct val="90000"/>
              </a:lnSpc>
              <a:buFont typeface="Monotype Sorts"/>
              <a:buNone/>
            </a:pPr>
            <a:r>
              <a:rPr lang="en-US" altLang="en-US" sz="2100"/>
              <a:t>		</a:t>
            </a:r>
            <a:r>
              <a:rPr lang="en-US" altLang="en-US" sz="2100" i="1"/>
              <a:t>http://standards.ieee.org/develop/policies/bylaws/sect6-7.html#6</a:t>
            </a:r>
          </a:p>
          <a:p>
            <a:pPr lvl="1">
              <a:lnSpc>
                <a:spcPct val="90000"/>
              </a:lnSpc>
              <a:buFont typeface="Monotype Sorts"/>
              <a:buNone/>
            </a:pPr>
            <a:r>
              <a:rPr lang="en-GB" altLang="en-US" sz="2400"/>
              <a:t>		IEEE-SA Standards Board Operations Manual</a:t>
            </a:r>
          </a:p>
          <a:p>
            <a:pPr lvl="1">
              <a:lnSpc>
                <a:spcPct val="90000"/>
              </a:lnSpc>
              <a:buFont typeface="Monotype Sorts"/>
              <a:buNone/>
            </a:pPr>
            <a:r>
              <a:rPr lang="en-US" altLang="en-US" sz="2400"/>
              <a:t>		</a:t>
            </a:r>
            <a:r>
              <a:rPr lang="en-US" altLang="en-US" sz="2100" i="1"/>
              <a:t>http://standards.ieee.org/develop/policies/opman/sect6.html#6.3</a:t>
            </a:r>
            <a:endParaRPr lang="en-US" altLang="en-US" sz="2400"/>
          </a:p>
          <a:p>
            <a:pPr lvl="1">
              <a:lnSpc>
                <a:spcPct val="90000"/>
              </a:lnSpc>
              <a:buFont typeface="Monotype Sorts"/>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a:buNone/>
            </a:pPr>
            <a:r>
              <a:rPr lang="en-US" altLang="en-US" sz="2400"/>
              <a:t>		</a:t>
            </a:r>
            <a:r>
              <a:rPr lang="en-US" altLang="en-US" sz="2100" i="1"/>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2EE31731-FB4D-40F9-9AAB-E624FB649150}" type="datetime1">
              <a:rPr lang="en-US" smtClean="0"/>
              <a:t>7/1/2018</a:t>
            </a:fld>
            <a:endParaRPr lang="en-US"/>
          </a:p>
        </p:txBody>
      </p:sp>
      <p:sp>
        <p:nvSpPr>
          <p:cNvPr id="3" name="Footer Placeholder 2"/>
          <p:cNvSpPr>
            <a:spLocks noGrp="1"/>
          </p:cNvSpPr>
          <p:nvPr>
            <p:ph type="ftr" sz="quarter" idx="11"/>
          </p:nvPr>
        </p:nvSpPr>
        <p:spPr/>
        <p:txBody>
          <a:bodyPr/>
          <a:lstStyle/>
          <a:p>
            <a:pPr>
              <a:defRPr/>
            </a:pPr>
            <a:r>
              <a:rPr lang="en-US" smtClean="0"/>
              <a:t>Doc #: 5-18-0020-00-agen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a:t>Either speak up now or</a:t>
            </a:r>
          </a:p>
          <a:p>
            <a:pPr lvl="1">
              <a:buFont typeface="Arial" panose="020B0604020202020204" pitchFamily="34" charset="0"/>
              <a:buChar char="•"/>
            </a:pPr>
            <a:r>
              <a:rPr lang="en-US" altLang="en-US" sz="2000"/>
              <a:t>Provide the chair of this group with the identity of the holder(s) of any and all such claims as soon as possible or</a:t>
            </a:r>
          </a:p>
          <a:p>
            <a:pPr lvl="1">
              <a:buFont typeface="Arial" panose="020B0604020202020204" pitchFamily="34" charset="0"/>
              <a:buChar char="•"/>
            </a:pPr>
            <a:r>
              <a:rPr lang="en-US" altLang="en-US" sz="200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A121FB7E-B456-4EAB-B289-050D06E7D841}" type="datetime1">
              <a:rPr lang="en-US" smtClean="0"/>
              <a:t>7/1/2018</a:t>
            </a:fld>
            <a:endParaRPr lang="en-US"/>
          </a:p>
        </p:txBody>
      </p:sp>
      <p:sp>
        <p:nvSpPr>
          <p:cNvPr id="3" name="Footer Placeholder 2"/>
          <p:cNvSpPr>
            <a:spLocks noGrp="1"/>
          </p:cNvSpPr>
          <p:nvPr>
            <p:ph type="ftr" sz="quarter" idx="11"/>
          </p:nvPr>
        </p:nvSpPr>
        <p:spPr/>
        <p:txBody>
          <a:bodyPr/>
          <a:lstStyle/>
          <a:p>
            <a:pPr>
              <a:defRPr/>
            </a:pPr>
            <a:r>
              <a:rPr lang="en-US" smtClean="0"/>
              <a:t>Doc #: 5-18-0020-00-agen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13176</TotalTime>
  <Words>1512</Words>
  <Application>Microsoft Office PowerPoint</Application>
  <PresentationFormat>On-screen Show (4:3)</PresentationFormat>
  <Paragraphs>329</Paragraphs>
  <Slides>20</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Current Architecture Status</vt:lpstr>
      <vt:lpstr>Other DySPAN-SC Activities</vt:lpstr>
      <vt:lpstr>Marketing Inputs</vt:lpstr>
      <vt:lpstr>Ad Hoc?</vt:lpstr>
      <vt:lpstr>Meetings</vt:lpstr>
      <vt:lpstr>IEEE 1900.5 Meeting 7/3/18 @2:30 PM US EDT (UTC-4) </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365</cp:revision>
  <dcterms:created xsi:type="dcterms:W3CDTF">2013-08-13T02:52:21Z</dcterms:created>
  <dcterms:modified xsi:type="dcterms:W3CDTF">2018-07-01T17:23:17Z</dcterms:modified>
</cp:coreProperties>
</file>