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315" r:id="rId3"/>
    <p:sldId id="337" r:id="rId4"/>
    <p:sldId id="370" r:id="rId5"/>
    <p:sldId id="332" r:id="rId6"/>
    <p:sldId id="317" r:id="rId7"/>
    <p:sldId id="352" r:id="rId8"/>
    <p:sldId id="353" r:id="rId9"/>
    <p:sldId id="354" r:id="rId10"/>
    <p:sldId id="355" r:id="rId11"/>
    <p:sldId id="307" r:id="rId12"/>
    <p:sldId id="360" r:id="rId13"/>
    <p:sldId id="384" r:id="rId14"/>
    <p:sldId id="335" r:id="rId15"/>
    <p:sldId id="385" r:id="rId16"/>
    <p:sldId id="344" r:id="rId17"/>
    <p:sldId id="346" r:id="rId18"/>
    <p:sldId id="381" r:id="rId19"/>
    <p:sldId id="386" r:id="rId20"/>
    <p:sldId id="364" r:id="rId21"/>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28" autoAdjust="0"/>
    <p:restoredTop sz="94660"/>
  </p:normalViewPr>
  <p:slideViewPr>
    <p:cSldViewPr>
      <p:cViewPr varScale="1">
        <p:scale>
          <a:sx n="65" d="100"/>
          <a:sy n="65" d="100"/>
        </p:scale>
        <p:origin x="1484" y="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6/5/2018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1</a:t>
            </a:fld>
            <a:endParaRPr lang="en-US"/>
          </a:p>
        </p:txBody>
      </p:sp>
    </p:spTree>
    <p:extLst>
      <p:ext uri="{BB962C8B-B14F-4D97-AF65-F5344CB8AC3E}">
        <p14:creationId xmlns:p14="http://schemas.microsoft.com/office/powerpoint/2010/main" val="25569072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7645667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5</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D78B8EE3-C8F8-469A-B83F-7938F8D092CE}" type="slidenum">
              <a:rPr lang="en-US" smtClean="0"/>
              <a:pPr>
                <a:defRPr/>
              </a:pPr>
              <a:t>7</a:t>
            </a:fld>
            <a:endParaRPr lang="en-US"/>
          </a:p>
        </p:txBody>
      </p:sp>
    </p:spTree>
    <p:extLst>
      <p:ext uri="{BB962C8B-B14F-4D97-AF65-F5344CB8AC3E}">
        <p14:creationId xmlns:p14="http://schemas.microsoft.com/office/powerpoint/2010/main" val="37190649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37DBB1CA-BE07-4FC3-9858-8A6E89673B4B}"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11313538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FF2B4929-9B26-42F0-B53E-ED49CDB29637}" type="datetime1">
              <a:rPr lang="en-US" smtClean="0"/>
              <a:t>6/5/2018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5-18-0018-01-agen</a:t>
            </a:r>
          </a:p>
        </p:txBody>
      </p:sp>
      <p:sp>
        <p:nvSpPr>
          <p:cNvPr id="6" name="Slide Number Placeholder 5"/>
          <p:cNvSpPr>
            <a:spLocks noGrp="1"/>
          </p:cNvSpPr>
          <p:nvPr>
            <p:ph type="sldNum" sz="quarter" idx="12"/>
          </p:nvPr>
        </p:nvSpPr>
        <p:spPr/>
        <p:txBody>
          <a:bodyPr/>
          <a:lstStyle>
            <a:lvl1pPr>
              <a:defRPr/>
            </a:lvl1pPr>
          </a:lstStyle>
          <a:p>
            <a:pPr>
              <a:defRPr/>
            </a:pPr>
            <a:fld id="{74D8505D-FF23-443E-8C39-10428515BE22}" type="slidenum">
              <a:rPr lang="en-US"/>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1B41A2C-52E7-46A4-830B-99D7D1021A7F}" type="datetime1">
              <a:rPr lang="en-US" smtClean="0"/>
              <a:t>6/5/2018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5-18-0018-01-agen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E9B911C0-FBBD-44BB-8686-44644CA6E6F8}" type="datetime1">
              <a:rPr lang="en-US" smtClean="0"/>
              <a:t>6/5/2018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5-18-0018-01-agen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206AA022-27B6-4076-928A-ADB6ECCEBA96}" type="datetime1">
              <a:rPr lang="en-US" smtClean="0"/>
              <a:t>6/5/2018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5-18-0018-01-agen</a:t>
            </a:r>
          </a:p>
        </p:txBody>
      </p:sp>
      <p:sp>
        <p:nvSpPr>
          <p:cNvPr id="6" name="Slide Number Placeholder 5"/>
          <p:cNvSpPr>
            <a:spLocks noGrp="1"/>
          </p:cNvSpPr>
          <p:nvPr>
            <p:ph type="sldNum" sz="quarter" idx="12"/>
          </p:nvPr>
        </p:nvSpPr>
        <p:spPr/>
        <p:txBody>
          <a:bodyPr/>
          <a:lstStyle>
            <a:lvl1pPr>
              <a:defRPr/>
            </a:lvl1pPr>
          </a:lstStyle>
          <a:p>
            <a:pPr>
              <a:defRPr/>
            </a:pPr>
            <a:fld id="{986769F2-C589-4C46-B9E8-371DE6369B6E}" type="slidenum">
              <a:rPr lang="en-US"/>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9BB5D56C-00C3-4F2F-886D-C37FB89B4487}" type="datetime1">
              <a:rPr lang="en-US" smtClean="0"/>
              <a:t>6/5/2018</a:t>
            </a:fld>
            <a:endParaRPr lang="en-US"/>
          </a:p>
        </p:txBody>
      </p:sp>
      <p:sp>
        <p:nvSpPr>
          <p:cNvPr id="5" name="Footer Placeholder 4"/>
          <p:cNvSpPr>
            <a:spLocks noGrp="1"/>
          </p:cNvSpPr>
          <p:nvPr>
            <p:ph type="ftr" sz="quarter" idx="11"/>
          </p:nvPr>
        </p:nvSpPr>
        <p:spPr/>
        <p:txBody>
          <a:bodyPr/>
          <a:lstStyle>
            <a:lvl1pPr>
              <a:defRPr/>
            </a:lvl1pPr>
          </a:lstStyle>
          <a:p>
            <a:pPr>
              <a:defRPr/>
            </a:pPr>
            <a:r>
              <a:rPr lang="en-US"/>
              <a:t>Doc #: 5-18-0018-01-agen</a:t>
            </a:r>
          </a:p>
        </p:txBody>
      </p:sp>
      <p:sp>
        <p:nvSpPr>
          <p:cNvPr id="6" name="Slide Number Placeholder 5"/>
          <p:cNvSpPr>
            <a:spLocks noGrp="1"/>
          </p:cNvSpPr>
          <p:nvPr>
            <p:ph type="sldNum" sz="quarter" idx="12"/>
          </p:nvPr>
        </p:nvSpPr>
        <p:spPr/>
        <p:txBody>
          <a:bodyPr/>
          <a:lstStyle>
            <a:lvl1pPr>
              <a:defRPr/>
            </a:lvl1pPr>
          </a:lstStyle>
          <a:p>
            <a:pPr>
              <a:defRPr/>
            </a:pPr>
            <a:fld id="{AA054915-73C9-4A2C-A9B0-5D3754D459F4}" type="slidenum">
              <a:rPr lang="en-US"/>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F16A3A70-F860-4467-9FC7-E25A75DBFBCF}" type="datetime1">
              <a:rPr lang="en-US" smtClean="0"/>
              <a:t>6/5/2018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Doc #: 5-18-0018-01-agen</a:t>
            </a:r>
          </a:p>
        </p:txBody>
      </p:sp>
      <p:sp>
        <p:nvSpPr>
          <p:cNvPr id="7" name="Slide Number Placeholder 5"/>
          <p:cNvSpPr>
            <a:spLocks noGrp="1"/>
          </p:cNvSpPr>
          <p:nvPr>
            <p:ph type="sldNum" sz="quarter" idx="12"/>
          </p:nvPr>
        </p:nvSpPr>
        <p:spPr/>
        <p:txBody>
          <a:bodyPr/>
          <a:lstStyle>
            <a:lvl1pPr>
              <a:defRPr/>
            </a:lvl1pPr>
          </a:lstStyle>
          <a:p>
            <a:pPr>
              <a:defRPr/>
            </a:pPr>
            <a:fld id="{E20B579B-7133-498B-A1D9-92243F407C50}" type="slidenum">
              <a:rPr lang="en-US"/>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F7B3E36D-5B0F-4AF0-AD80-2A315BA7A85C}" type="datetime1">
              <a:rPr lang="en-US" smtClean="0"/>
              <a:t>6/5/2018</a:t>
            </a:fld>
            <a:endParaRPr lang="en-US"/>
          </a:p>
        </p:txBody>
      </p:sp>
      <p:sp>
        <p:nvSpPr>
          <p:cNvPr id="8" name="Footer Placeholder 4"/>
          <p:cNvSpPr>
            <a:spLocks noGrp="1"/>
          </p:cNvSpPr>
          <p:nvPr>
            <p:ph type="ftr" sz="quarter" idx="11"/>
          </p:nvPr>
        </p:nvSpPr>
        <p:spPr/>
        <p:txBody>
          <a:bodyPr/>
          <a:lstStyle>
            <a:lvl1pPr>
              <a:defRPr/>
            </a:lvl1pPr>
          </a:lstStyle>
          <a:p>
            <a:pPr>
              <a:defRPr/>
            </a:pPr>
            <a:r>
              <a:rPr lang="en-US"/>
              <a:t>Doc #: 5-18-0018-01-agen</a:t>
            </a:r>
          </a:p>
        </p:txBody>
      </p:sp>
      <p:sp>
        <p:nvSpPr>
          <p:cNvPr id="9" name="Slide Number Placeholder 5"/>
          <p:cNvSpPr>
            <a:spLocks noGrp="1"/>
          </p:cNvSpPr>
          <p:nvPr>
            <p:ph type="sldNum" sz="quarter" idx="12"/>
          </p:nvPr>
        </p:nvSpPr>
        <p:spPr/>
        <p:txBody>
          <a:bodyPr/>
          <a:lstStyle>
            <a:lvl1pPr>
              <a:defRPr/>
            </a:lvl1pPr>
          </a:lstStyle>
          <a:p>
            <a:pPr>
              <a:defRPr/>
            </a:pPr>
            <a:fld id="{C31C6EFB-7320-493C-BBBE-A1C695768ABB}" type="slidenum">
              <a:rPr lang="en-US"/>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6227A96D-A5E9-416D-9E2C-34581D627553}" type="datetime1">
              <a:rPr lang="en-US" smtClean="0"/>
              <a:t>6/5/2018</a:t>
            </a:fld>
            <a:endParaRPr lang="en-US"/>
          </a:p>
        </p:txBody>
      </p:sp>
      <p:sp>
        <p:nvSpPr>
          <p:cNvPr id="4" name="Footer Placeholder 4"/>
          <p:cNvSpPr>
            <a:spLocks noGrp="1"/>
          </p:cNvSpPr>
          <p:nvPr>
            <p:ph type="ftr" sz="quarter" idx="11"/>
          </p:nvPr>
        </p:nvSpPr>
        <p:spPr/>
        <p:txBody>
          <a:bodyPr/>
          <a:lstStyle>
            <a:lvl1pPr>
              <a:defRPr/>
            </a:lvl1pPr>
          </a:lstStyle>
          <a:p>
            <a:pPr>
              <a:defRPr/>
            </a:pPr>
            <a:r>
              <a:rPr lang="en-US"/>
              <a:t>Doc #: 5-18-0018-01-agen</a:t>
            </a:r>
          </a:p>
        </p:txBody>
      </p:sp>
      <p:sp>
        <p:nvSpPr>
          <p:cNvPr id="5" name="Slide Number Placeholder 5"/>
          <p:cNvSpPr>
            <a:spLocks noGrp="1"/>
          </p:cNvSpPr>
          <p:nvPr>
            <p:ph type="sldNum" sz="quarter" idx="12"/>
          </p:nvPr>
        </p:nvSpPr>
        <p:spPr/>
        <p:txBody>
          <a:bodyPr/>
          <a:lstStyle>
            <a:lvl1pPr>
              <a:defRPr/>
            </a:lvl1pPr>
          </a:lstStyle>
          <a:p>
            <a:pPr>
              <a:defRPr/>
            </a:pPr>
            <a:fld id="{9B07B3E5-9C92-4467-B532-D8FF4A69480D}" type="slidenum">
              <a:rPr lang="en-US"/>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B7D62F1-E59D-472A-AD5E-B43C61B9E524}" type="datetime1">
              <a:rPr lang="en-US" smtClean="0"/>
              <a:t>6/5/2018</a:t>
            </a:fld>
            <a:endParaRPr lang="en-US"/>
          </a:p>
        </p:txBody>
      </p:sp>
      <p:sp>
        <p:nvSpPr>
          <p:cNvPr id="3" name="Footer Placeholder 4"/>
          <p:cNvSpPr>
            <a:spLocks noGrp="1"/>
          </p:cNvSpPr>
          <p:nvPr>
            <p:ph type="ftr" sz="quarter" idx="11"/>
          </p:nvPr>
        </p:nvSpPr>
        <p:spPr/>
        <p:txBody>
          <a:bodyPr/>
          <a:lstStyle>
            <a:lvl1pPr>
              <a:defRPr/>
            </a:lvl1pPr>
          </a:lstStyle>
          <a:p>
            <a:pPr>
              <a:defRPr/>
            </a:pPr>
            <a:r>
              <a:rPr lang="en-US"/>
              <a:t>Doc #: 5-18-0018-01-agen</a:t>
            </a:r>
          </a:p>
        </p:txBody>
      </p:sp>
      <p:sp>
        <p:nvSpPr>
          <p:cNvPr id="4" name="Slide Number Placeholder 5"/>
          <p:cNvSpPr>
            <a:spLocks noGrp="1"/>
          </p:cNvSpPr>
          <p:nvPr>
            <p:ph type="sldNum" sz="quarter" idx="12"/>
          </p:nvPr>
        </p:nvSpPr>
        <p:spPr/>
        <p:txBody>
          <a:bodyPr/>
          <a:lstStyle>
            <a:lvl1pPr>
              <a:defRPr/>
            </a:lvl1pPr>
          </a:lstStyle>
          <a:p>
            <a:pPr>
              <a:defRPr/>
            </a:pPr>
            <a:fld id="{24801112-3285-446D-8483-AC060328F4AD}" type="slidenum">
              <a:rPr lang="en-US"/>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0C46907-7AF9-42BE-B384-4E13EEB8CE34}" type="datetime1">
              <a:rPr lang="en-US" smtClean="0"/>
              <a:t>6/5/2018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Doc #: 5-18-0018-01-agen</a:t>
            </a:r>
          </a:p>
        </p:txBody>
      </p:sp>
      <p:sp>
        <p:nvSpPr>
          <p:cNvPr id="7" name="Slide Number Placeholder 5"/>
          <p:cNvSpPr>
            <a:spLocks noGrp="1"/>
          </p:cNvSpPr>
          <p:nvPr>
            <p:ph type="sldNum" sz="quarter" idx="12"/>
          </p:nvPr>
        </p:nvSpPr>
        <p:spPr/>
        <p:txBody>
          <a:bodyPr/>
          <a:lstStyle>
            <a:lvl1pPr>
              <a:defRPr/>
            </a:lvl1pPr>
          </a:lstStyle>
          <a:p>
            <a:pPr>
              <a:defRPr/>
            </a:pPr>
            <a:fld id="{9E5837C4-7DAA-414E-8DD6-2E4E3209ED75}" type="slidenum">
              <a:rPr lang="en-US"/>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C664FABE-5B9F-4F03-8061-5AFB2E6A74D5}" type="datetime1">
              <a:rPr lang="en-US" smtClean="0"/>
              <a:t>6/5/2018</a:t>
            </a:fld>
            <a:endParaRPr lang="en-US"/>
          </a:p>
        </p:txBody>
      </p:sp>
      <p:sp>
        <p:nvSpPr>
          <p:cNvPr id="6" name="Footer Placeholder 4"/>
          <p:cNvSpPr>
            <a:spLocks noGrp="1"/>
          </p:cNvSpPr>
          <p:nvPr>
            <p:ph type="ftr" sz="quarter" idx="11"/>
          </p:nvPr>
        </p:nvSpPr>
        <p:spPr/>
        <p:txBody>
          <a:bodyPr/>
          <a:lstStyle>
            <a:lvl1pPr>
              <a:defRPr/>
            </a:lvl1pPr>
          </a:lstStyle>
          <a:p>
            <a:pPr>
              <a:defRPr/>
            </a:pPr>
            <a:r>
              <a:rPr lang="en-US"/>
              <a:t>Doc #: 5-18-0018-01-agen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A2416222-4DAA-4924-ABC6-6DCC827EE880}" type="datetime1">
              <a:rPr lang="en-US" smtClean="0"/>
              <a:t>6/5/2018</a:t>
            </a:fld>
            <a:endParaRPr lang="en-US"/>
          </a:p>
        </p:txBody>
      </p:sp>
      <p:sp>
        <p:nvSpPr>
          <p:cNvPr id="5" name="Footer Placeholder 4"/>
          <p:cNvSpPr>
            <a:spLocks noGrp="1"/>
          </p:cNvSpPr>
          <p:nvPr>
            <p:ph type="ftr" sz="quarter" idx="3"/>
          </p:nvPr>
        </p:nvSpPr>
        <p:spPr>
          <a:xfrm>
            <a:off x="3124200" y="6448425"/>
            <a:ext cx="2895600" cy="365125"/>
          </a:xfrm>
          <a:prstGeom prst="rect">
            <a:avLst/>
          </a:prstGeom>
        </p:spPr>
        <p:txBody>
          <a:bodyPr vert="horz" lIns="91440" tIns="45720" rIns="91440" bIns="45720" rtlCol="0" anchor="ctr"/>
          <a:lstStyle>
            <a:lvl1pPr algn="ctr" fontAlgn="auto">
              <a:spcBef>
                <a:spcPts val="0"/>
              </a:spcBef>
              <a:spcAft>
                <a:spcPts val="0"/>
              </a:spcAft>
              <a:defRPr sz="1200" smtClean="0">
                <a:solidFill>
                  <a:srgbClr val="000099"/>
                </a:solidFill>
                <a:latin typeface="+mn-lt"/>
                <a:cs typeface="+mn-cs"/>
              </a:defRPr>
            </a:lvl1pPr>
          </a:lstStyle>
          <a:p>
            <a:pPr>
              <a:defRPr/>
            </a:pPr>
            <a:r>
              <a:rPr lang="en-US"/>
              <a:t>Doc #: 5-18-0018-01-agen</a:t>
            </a:r>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matthew.sherman@baesystems.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hyperlink" Target="mailto:patcom@ieee.org"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baesystems.webex.com/baesystems/j.php?MTID=mc0092d6c3c64e9b40002c3997313c0a7"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hyperlink" Target="https://www.teleconference.att.com/servlet/glbAccess?process=1&amp;accessNumber=888-3316674&amp;accessCode=6336344&amp;accessNumber2=312-7771452"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dyspan/files/individual-WG-PnPs.pdf" TargetMode="External"/><Relationship Id="rId2" Type="http://schemas.openxmlformats.org/officeDocument/2006/relationships/hyperlink" Target="http://standards.ieee.org/about/sasb/audcom/pnp/DySPAN_SC.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Date Placeholder 3"/>
          <p:cNvSpPr>
            <a:spLocks noGrp="1"/>
          </p:cNvSpPr>
          <p:nvPr>
            <p:ph type="dt" sz="quarter" idx="10"/>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2FC624A3-1490-4D96-A9B8-D25A88D7A6A4}" type="datetime1">
              <a:rPr lang="en-US" smtClean="0">
                <a:solidFill>
                  <a:srgbClr val="000099"/>
                </a:solidFill>
              </a:rPr>
              <a:t>6/5/2018</a:t>
            </a:fld>
            <a:endParaRPr lang="en-US" dirty="0">
              <a:solidFill>
                <a:srgbClr val="000099"/>
              </a:solidFill>
            </a:endParaRPr>
          </a:p>
        </p:txBody>
      </p:sp>
      <p:sp>
        <p:nvSpPr>
          <p:cNvPr id="2053" name="Slide Number Placeholder 4"/>
          <p:cNvSpPr>
            <a:spLocks noGrp="1"/>
          </p:cNvSpPr>
          <p:nvPr>
            <p:ph type="sldNum" sz="quarter" idx="12"/>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fontAlgn="base">
              <a:spcBef>
                <a:spcPct val="0"/>
              </a:spcBef>
              <a:spcAft>
                <a:spcPct val="0"/>
              </a:spcAft>
              <a:defRPr/>
            </a:pPr>
            <a:fld id="{1DAD6724-F4FC-45F7-9E54-6E4EA16F559E}" type="slidenum">
              <a:rPr lang="en-US" smtClean="0">
                <a:solidFill>
                  <a:srgbClr val="000099"/>
                </a:solidFill>
              </a:rPr>
              <a:pPr fontAlgn="base">
                <a:spcBef>
                  <a:spcPct val="0"/>
                </a:spcBef>
                <a:spcAft>
                  <a:spcPct val="0"/>
                </a:spcAft>
                <a:defRPr/>
              </a:pPr>
              <a:t>1</a:t>
            </a:fld>
            <a:endParaRPr lang="en-US" dirty="0">
              <a:solidFill>
                <a:srgbClr val="000099"/>
              </a:solidFill>
            </a:endParaRPr>
          </a:p>
        </p:txBody>
      </p:sp>
      <p:sp>
        <p:nvSpPr>
          <p:cNvPr id="2" name="Rectangle 2"/>
          <p:cNvSpPr>
            <a:spLocks noChangeArrowheads="1"/>
          </p:cNvSpPr>
          <p:nvPr/>
        </p:nvSpPr>
        <p:spPr bwMode="auto">
          <a:xfrm>
            <a:off x="685800" y="1785034"/>
            <a:ext cx="713714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05 June 2018</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05 June  2018</a:t>
            </a:r>
          </a:p>
          <a:p>
            <a:pPr eaLnBrk="0" hangingPunct="0"/>
            <a:r>
              <a:rPr lang="en-US" sz="1200" b="1" dirty="0">
                <a:latin typeface="Arial" pitchFamily="34" charset="0"/>
                <a:cs typeface="Times New Roman" pitchFamily="18" charset="0"/>
              </a:rPr>
              <a:t>Document No: 5-18-0018-01-agen</a:t>
            </a:r>
            <a:endParaRPr lang="en-US" dirty="0">
              <a:latin typeface="Arial" pitchFamily="34" charset="0"/>
            </a:endParaRPr>
          </a:p>
        </p:txBody>
      </p:sp>
      <p:graphicFrame>
        <p:nvGraphicFramePr>
          <p:cNvPr id="7" name="Group 40"/>
          <p:cNvGraphicFramePr>
            <a:graphicFrameLocks noGrp="1"/>
          </p:cNvGraphicFramePr>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 Sherman</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BAE Systems</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Wayne, NJ</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973-229-9520</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matthew.sherman@baesystems.com</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2073" name="Rectangle 23"/>
          <p:cNvSpPr>
            <a:spLocks noChangeArrowheads="1"/>
          </p:cNvSpPr>
          <p:nvPr/>
        </p:nvSpPr>
        <p:spPr bwMode="auto">
          <a:xfrm>
            <a:off x="609600" y="2414588"/>
            <a:ext cx="7772400" cy="4156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a:t>
            </a:r>
            <a:r>
              <a:rPr lang="en-US" sz="1200" dirty="0" err="1">
                <a:latin typeface="Arial" pitchFamily="34" charset="0"/>
                <a:cs typeface="Times New Roman" pitchFamily="18" charset="0"/>
              </a:rPr>
              <a:t>thatthe</a:t>
            </a:r>
            <a:r>
              <a:rPr lang="en-US" sz="1200" dirty="0">
                <a:latin typeface="Arial" pitchFamily="34" charset="0"/>
                <a:cs typeface="Times New Roman" pitchFamily="18" charset="0"/>
              </a:rPr>
              <a:t> draft publication will be approved for publication. Please notify the Chair &lt;</a:t>
            </a:r>
            <a:r>
              <a:rPr lang="en-US" sz="1200" dirty="0">
                <a:latin typeface="Arial" pitchFamily="34" charset="0"/>
                <a:cs typeface="Times New Roman" pitchFamily="18" charset="0"/>
                <a:hlinkClick r:id="rId3"/>
              </a:rPr>
              <a:t>matthew.sherman@baesystems.com</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4"/>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
        <p:nvSpPr>
          <p:cNvPr id="2074" name="TextBox 1"/>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a:solidFill>
                  <a:srgbClr val="000099"/>
                </a:solidFill>
              </a:rPr>
              <a:t>IEEE 1900.5 Contribution </a:t>
            </a:r>
          </a:p>
        </p:txBody>
      </p:sp>
      <p:sp>
        <p:nvSpPr>
          <p:cNvPr id="4" name="Footer Placeholder 3"/>
          <p:cNvSpPr>
            <a:spLocks noGrp="1"/>
          </p:cNvSpPr>
          <p:nvPr>
            <p:ph type="ftr" sz="quarter" idx="11"/>
          </p:nvPr>
        </p:nvSpPr>
        <p:spPr/>
        <p:txBody>
          <a:bodyPr/>
          <a:lstStyle/>
          <a:p>
            <a:pPr>
              <a:defRPr/>
            </a:pPr>
            <a:r>
              <a:rPr lang="en-US" dirty="0"/>
              <a:t>Doc #: 5-18-0018-01-agen</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nSpc>
                <a:spcPct val="80000"/>
              </a:lnSpc>
            </a:pPr>
            <a:endParaRPr lang="en-US" altLang="en-US" sz="700" u="sng">
              <a:solidFill>
                <a:srgbClr val="FF0000"/>
              </a:solidFill>
            </a:endParaRPr>
          </a:p>
          <a:p>
            <a:pPr>
              <a:lnSpc>
                <a:spcPct val="80000"/>
              </a:lnSpc>
              <a:spcAft>
                <a:spcPct val="40000"/>
              </a:spcAft>
              <a:buFont typeface="Arial" panose="020B0604020202020204" pitchFamily="34" charset="0"/>
              <a:buChar char="•"/>
            </a:pPr>
            <a:r>
              <a:rPr lang="en-US" altLang="en-US" sz="1800" b="1"/>
              <a:t>All IEEE-SA standards meetings shall be conducted in compliance with all applicable laws, including antitrust and competition laws. </a:t>
            </a:r>
          </a:p>
          <a:p>
            <a:pPr lvl="1">
              <a:lnSpc>
                <a:spcPct val="80000"/>
              </a:lnSpc>
              <a:spcAft>
                <a:spcPct val="40000"/>
              </a:spcAft>
              <a:buFont typeface="Arial" panose="020B0604020202020204" pitchFamily="34" charset="0"/>
              <a:buChar char="•"/>
            </a:pPr>
            <a:r>
              <a:rPr lang="en-US" altLang="en-US" sz="1600" b="1"/>
              <a:t>Don’t discuss the interpretation, validity, or essentiality of patents/patent claims. </a:t>
            </a:r>
          </a:p>
          <a:p>
            <a:pPr lvl="1">
              <a:lnSpc>
                <a:spcPct val="80000"/>
              </a:lnSpc>
              <a:spcAft>
                <a:spcPct val="40000"/>
              </a:spcAft>
              <a:buFont typeface="Arial" panose="020B0604020202020204" pitchFamily="34" charset="0"/>
              <a:buChar char="•"/>
            </a:pPr>
            <a:r>
              <a:rPr lang="en-US" altLang="en-US" sz="1600" b="1"/>
              <a:t>Don’t discuss specific license rates, terms, or conditions.</a:t>
            </a:r>
          </a:p>
          <a:p>
            <a:pPr lvl="2">
              <a:lnSpc>
                <a:spcPct val="80000"/>
              </a:lnSpc>
              <a:spcAft>
                <a:spcPct val="40000"/>
              </a:spcAft>
              <a:buFont typeface="Arial" panose="020B0604020202020204" pitchFamily="34" charset="0"/>
              <a:buChar char="•"/>
            </a:pPr>
            <a:r>
              <a:rPr lang="en-US" altLang="en-US" sz="1400"/>
              <a:t>Relative costs, including licensing costs of essential patent claims, of different technical approaches may be discussed in standards development meetings. </a:t>
            </a:r>
          </a:p>
          <a:p>
            <a:pPr lvl="3">
              <a:lnSpc>
                <a:spcPct val="80000"/>
              </a:lnSpc>
              <a:spcAft>
                <a:spcPct val="40000"/>
              </a:spcAft>
              <a:buFont typeface="Arial" panose="020B0604020202020204" pitchFamily="34" charset="0"/>
              <a:buChar char="•"/>
            </a:pPr>
            <a:r>
              <a:rPr lang="en-GB" altLang="en-US" sz="1400"/>
              <a:t>Technical considerations remain primary focus</a:t>
            </a:r>
            <a:endParaRPr lang="en-US" altLang="en-US" sz="1400"/>
          </a:p>
          <a:p>
            <a:pPr lvl="1">
              <a:lnSpc>
                <a:spcPct val="80000"/>
              </a:lnSpc>
              <a:spcAft>
                <a:spcPct val="40000"/>
              </a:spcAft>
              <a:buFont typeface="Arial" panose="020B0604020202020204" pitchFamily="34" charset="0"/>
              <a:buChar char="•"/>
            </a:pPr>
            <a:r>
              <a:rPr lang="en-US" altLang="en-US" sz="1600" b="1"/>
              <a:t>Don’t discuss or engage in the fixing of product prices, allocation of customers, or division of sales markets.</a:t>
            </a:r>
          </a:p>
          <a:p>
            <a:pPr lvl="1">
              <a:lnSpc>
                <a:spcPct val="80000"/>
              </a:lnSpc>
              <a:spcAft>
                <a:spcPct val="40000"/>
              </a:spcAft>
              <a:buFont typeface="Arial" panose="020B0604020202020204" pitchFamily="34" charset="0"/>
              <a:buChar char="•"/>
            </a:pPr>
            <a:r>
              <a:rPr lang="en-US" altLang="en-US" sz="1600" b="1"/>
              <a:t>Don’t discuss the status or substance of ongoing or threatened litigation.</a:t>
            </a:r>
          </a:p>
          <a:p>
            <a:pPr lvl="1">
              <a:lnSpc>
                <a:spcPct val="80000"/>
              </a:lnSpc>
              <a:spcAft>
                <a:spcPct val="40000"/>
              </a:spcAft>
              <a:buFont typeface="Arial" panose="020B0604020202020204" pitchFamily="34" charset="0"/>
              <a:buChar char="•"/>
            </a:pPr>
            <a:r>
              <a:rPr lang="en-US" altLang="en-US" sz="1600" b="1"/>
              <a:t>Don’t be silent if inappropriate topics are discussed … do formally object.</a:t>
            </a:r>
          </a:p>
          <a:p>
            <a:pPr algn="ctr">
              <a:lnSpc>
                <a:spcPct val="80000"/>
              </a:lnSpc>
              <a:buFont typeface="Monotype Sorts"/>
              <a:buNone/>
            </a:pPr>
            <a:r>
              <a:rPr lang="en-US" altLang="en-US" sz="1000" b="1"/>
              <a:t>---------------------------------------------------------------   </a:t>
            </a:r>
            <a:endParaRPr lang="en-US" altLang="en-US" sz="1200" b="1"/>
          </a:p>
          <a:p>
            <a:pPr algn="ctr">
              <a:lnSpc>
                <a:spcPct val="80000"/>
              </a:lnSpc>
              <a:buFont typeface="Monotype Sorts"/>
              <a:buNone/>
            </a:pPr>
            <a:r>
              <a:rPr lang="en-US" altLang="en-US" sz="1200" b="1"/>
              <a:t>See </a:t>
            </a:r>
            <a:r>
              <a:rPr lang="en-US" altLang="en-US" sz="1200" b="1" i="1"/>
              <a:t>IEEE-SA Standards Board Operations Manual</a:t>
            </a:r>
            <a:r>
              <a:rPr lang="en-US" altLang="en-US" sz="1200" b="1"/>
              <a:t>, clause 5.3.10 and </a:t>
            </a:r>
            <a:r>
              <a:rPr lang="en-GB" altLang="en-US" sz="1200" b="1"/>
              <a:t>“Promoting Competition and Innovation: What You Need to Know about the IEEE Standards Association's Antitrust and Competition Policy”</a:t>
            </a:r>
            <a:r>
              <a:rPr lang="en-US" altLang="en-US" sz="1200" b="1"/>
              <a:t> for more details.</a:t>
            </a:r>
          </a:p>
        </p:txBody>
      </p:sp>
      <p:sp>
        <p:nvSpPr>
          <p:cNvPr id="11269" name="Text Box 7"/>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#4</a:t>
            </a:r>
            <a:endParaRPr lang="en-US" altLang="en-US" sz="2400">
              <a:solidFill>
                <a:schemeClr val="tx1"/>
              </a:solidFill>
              <a:latin typeface="Times New Roman" panose="02020603050405020304" pitchFamily="18" charset="0"/>
            </a:endParaRPr>
          </a:p>
        </p:txBody>
      </p:sp>
      <p:sp>
        <p:nvSpPr>
          <p:cNvPr id="2" name="Date Placeholder 1"/>
          <p:cNvSpPr>
            <a:spLocks noGrp="1"/>
          </p:cNvSpPr>
          <p:nvPr>
            <p:ph type="dt" sz="half" idx="10"/>
          </p:nvPr>
        </p:nvSpPr>
        <p:spPr/>
        <p:txBody>
          <a:bodyPr/>
          <a:lstStyle/>
          <a:p>
            <a:pPr>
              <a:defRPr/>
            </a:pPr>
            <a:fld id="{29F3AE68-6287-4902-9B9D-8FFB53349F01}" type="datetime1">
              <a:rPr lang="en-US" smtClean="0"/>
              <a:t>6/5/2018</a:t>
            </a:fld>
            <a:endParaRPr lang="en-US"/>
          </a:p>
        </p:txBody>
      </p:sp>
      <p:sp>
        <p:nvSpPr>
          <p:cNvPr id="3" name="Footer Placeholder 2"/>
          <p:cNvSpPr>
            <a:spLocks noGrp="1"/>
          </p:cNvSpPr>
          <p:nvPr>
            <p:ph type="ftr" sz="quarter" idx="11"/>
          </p:nvPr>
        </p:nvSpPr>
        <p:spPr/>
        <p:txBody>
          <a:bodyPr/>
          <a:lstStyle/>
          <a:p>
            <a:pPr>
              <a:defRPr/>
            </a:pPr>
            <a:r>
              <a:rPr lang="en-US"/>
              <a:t>Doc #: 5-18-0018-01-agen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10</a:t>
            </a:fld>
            <a:endParaRPr lang="en-US"/>
          </a:p>
        </p:txBody>
      </p:sp>
    </p:spTree>
    <p:extLst>
      <p:ext uri="{BB962C8B-B14F-4D97-AF65-F5344CB8AC3E}">
        <p14:creationId xmlns:p14="http://schemas.microsoft.com/office/powerpoint/2010/main" val="3264869999"/>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t>Minutes for approval</a:t>
            </a:r>
          </a:p>
        </p:txBody>
      </p:sp>
      <p:sp>
        <p:nvSpPr>
          <p:cNvPr id="12291" name="Content Placeholder 2"/>
          <p:cNvSpPr>
            <a:spLocks noGrp="1"/>
          </p:cNvSpPr>
          <p:nvPr>
            <p:ph idx="1"/>
          </p:nvPr>
        </p:nvSpPr>
        <p:spPr/>
        <p:txBody>
          <a:bodyPr/>
          <a:lstStyle/>
          <a:p>
            <a:r>
              <a:rPr dirty="0"/>
              <a:t>Motion to approve WG minutes contained in </a:t>
            </a:r>
            <a:r>
              <a:rPr lang="en-US" dirty="0"/>
              <a:t>5-18-0017-00</a:t>
            </a:r>
            <a:endParaRPr dirty="0"/>
          </a:p>
          <a:p>
            <a:pPr marL="0" indent="0" eaLnBrk="1" fontAlgn="auto" hangingPunct="1">
              <a:lnSpc>
                <a:spcPct val="115000"/>
              </a:lnSpc>
              <a:spcBef>
                <a:spcPts val="0"/>
              </a:spcBef>
              <a:spcAft>
                <a:spcPts val="0"/>
              </a:spcAft>
              <a:buNone/>
              <a:defRPr/>
            </a:pPr>
            <a:r>
              <a:rPr lang="en-US" dirty="0"/>
              <a:t>.</a:t>
            </a:r>
          </a:p>
          <a:p>
            <a:pPr>
              <a:lnSpc>
                <a:spcPct val="115000"/>
              </a:lnSpc>
              <a:defRPr/>
            </a:pPr>
            <a:r>
              <a:rPr lang="en-US" dirty="0"/>
              <a:t>Mover:  </a:t>
            </a:r>
          </a:p>
          <a:p>
            <a:r>
              <a:rPr dirty="0"/>
              <a:t>Second:</a:t>
            </a:r>
          </a:p>
          <a:p>
            <a:r>
              <a:rPr lang="en-US" dirty="0"/>
              <a:t>Vote: No Quorum </a:t>
            </a:r>
          </a:p>
          <a:p>
            <a:endParaRPr lang="en-US" dirty="0"/>
          </a:p>
          <a:p>
            <a:endParaRPr lang="en-US" dirty="0"/>
          </a:p>
          <a:p>
            <a:endParaRPr dirty="0"/>
          </a:p>
        </p:txBody>
      </p:sp>
      <p:sp>
        <p:nvSpPr>
          <p:cNvPr id="4" name="Date Placeholder 3"/>
          <p:cNvSpPr>
            <a:spLocks noGrp="1"/>
          </p:cNvSpPr>
          <p:nvPr>
            <p:ph type="dt" sz="quarter" idx="10"/>
          </p:nvPr>
        </p:nvSpPr>
        <p:spPr/>
        <p:txBody>
          <a:bodyPr/>
          <a:lstStyle/>
          <a:p>
            <a:pPr>
              <a:defRPr/>
            </a:pPr>
            <a:fld id="{A733FFCC-E300-420C-A11A-B84510F7D643}" type="datetime1">
              <a:rPr lang="en-US" smtClean="0"/>
              <a:t>6/5/2018</a:t>
            </a:fld>
            <a:endParaRPr lang="en-US"/>
          </a:p>
        </p:txBody>
      </p:sp>
      <p:sp>
        <p:nvSpPr>
          <p:cNvPr id="5" name="Footer Placeholder 4"/>
          <p:cNvSpPr>
            <a:spLocks noGrp="1"/>
          </p:cNvSpPr>
          <p:nvPr>
            <p:ph type="ftr" sz="quarter" idx="11"/>
          </p:nvPr>
        </p:nvSpPr>
        <p:spPr/>
        <p:txBody>
          <a:bodyPr/>
          <a:lstStyle/>
          <a:p>
            <a:pPr>
              <a:defRPr/>
            </a:pPr>
            <a:r>
              <a:rPr lang="en-US"/>
              <a:t>Doc #: 5-18-0018-01-agen</a:t>
            </a:r>
          </a:p>
        </p:txBody>
      </p:sp>
      <p:sp>
        <p:nvSpPr>
          <p:cNvPr id="6" name="Slide Number Placeholder 5"/>
          <p:cNvSpPr>
            <a:spLocks noGrp="1"/>
          </p:cNvSpPr>
          <p:nvPr>
            <p:ph type="sldNum" sz="quarter" idx="12"/>
          </p:nvPr>
        </p:nvSpPr>
        <p:spPr/>
        <p:txBody>
          <a:bodyPr/>
          <a:lstStyle/>
          <a:p>
            <a:pPr>
              <a:defRPr/>
            </a:pPr>
            <a:fld id="{7FE86D48-55D4-4832-AD65-0E7A90F87B93}" type="slidenum">
              <a:rPr lang="en-US" smtClean="0"/>
              <a:pPr>
                <a:defRPr/>
              </a:pPr>
              <a:t>11</a:t>
            </a:fld>
            <a:endParaRPr lang="en-US"/>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Status on 1900.5.1</a:t>
            </a:r>
          </a:p>
        </p:txBody>
      </p:sp>
      <p:sp>
        <p:nvSpPr>
          <p:cNvPr id="3" name="Content Placeholder 2"/>
          <p:cNvSpPr>
            <a:spLocks noGrp="1"/>
          </p:cNvSpPr>
          <p:nvPr>
            <p:ph idx="1"/>
          </p:nvPr>
        </p:nvSpPr>
        <p:spPr>
          <a:xfrm>
            <a:off x="457200" y="1371600"/>
            <a:ext cx="8229600" cy="4525963"/>
          </a:xfrm>
        </p:spPr>
        <p:txBody>
          <a:bodyPr/>
          <a:lstStyle/>
          <a:p>
            <a:r>
              <a:rPr lang="en-US" sz="2800" dirty="0"/>
              <a:t>Draft Status</a:t>
            </a:r>
          </a:p>
        </p:txBody>
      </p:sp>
      <p:sp>
        <p:nvSpPr>
          <p:cNvPr id="4" name="Date Placeholder 3"/>
          <p:cNvSpPr>
            <a:spLocks noGrp="1"/>
          </p:cNvSpPr>
          <p:nvPr>
            <p:ph type="dt" sz="half" idx="10"/>
          </p:nvPr>
        </p:nvSpPr>
        <p:spPr/>
        <p:txBody>
          <a:bodyPr/>
          <a:lstStyle/>
          <a:p>
            <a:pPr>
              <a:defRPr/>
            </a:pPr>
            <a:fld id="{38274E9B-123A-44CD-929B-33D0C1A1085F}" type="datetime1">
              <a:rPr lang="en-US" smtClean="0"/>
              <a:t>6/5/2018</a:t>
            </a:fld>
            <a:endParaRPr lang="en-US"/>
          </a:p>
        </p:txBody>
      </p:sp>
      <p:sp>
        <p:nvSpPr>
          <p:cNvPr id="5" name="Footer Placeholder 4"/>
          <p:cNvSpPr>
            <a:spLocks noGrp="1"/>
          </p:cNvSpPr>
          <p:nvPr>
            <p:ph type="ftr" sz="quarter" idx="11"/>
          </p:nvPr>
        </p:nvSpPr>
        <p:spPr/>
        <p:txBody>
          <a:bodyPr/>
          <a:lstStyle/>
          <a:p>
            <a:pPr>
              <a:defRPr/>
            </a:pPr>
            <a:r>
              <a:rPr lang="en-US"/>
              <a:t>Doc #: 5-18-0018-01-agen</a:t>
            </a:r>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12</a:t>
            </a:fld>
            <a:endParaRPr lang="en-US"/>
          </a:p>
        </p:txBody>
      </p:sp>
    </p:spTree>
    <p:extLst>
      <p:ext uri="{BB962C8B-B14F-4D97-AF65-F5344CB8AC3E}">
        <p14:creationId xmlns:p14="http://schemas.microsoft.com/office/powerpoint/2010/main" val="15144602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57200" y="3048000"/>
            <a:ext cx="7772400" cy="228600"/>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14" name="Title 1"/>
          <p:cNvSpPr>
            <a:spLocks noGrp="1"/>
          </p:cNvSpPr>
          <p:nvPr>
            <p:ph type="title"/>
          </p:nvPr>
        </p:nvSpPr>
        <p:spPr>
          <a:xfrm>
            <a:off x="457200" y="17463"/>
            <a:ext cx="8229600" cy="1143000"/>
          </a:xfrm>
        </p:spPr>
        <p:txBody>
          <a:bodyPr/>
          <a:lstStyle/>
          <a:p>
            <a:r>
              <a:rPr altLang="en-US"/>
              <a:t>Working Schedule for 1900.5.1</a:t>
            </a:r>
          </a:p>
        </p:txBody>
      </p:sp>
      <p:sp>
        <p:nvSpPr>
          <p:cNvPr id="13315" name="Content Placeholder 2"/>
          <p:cNvSpPr>
            <a:spLocks noGrp="1"/>
          </p:cNvSpPr>
          <p:nvPr>
            <p:ph idx="1"/>
          </p:nvPr>
        </p:nvSpPr>
        <p:spPr>
          <a:xfrm>
            <a:off x="381000" y="1447800"/>
            <a:ext cx="8229600" cy="4525963"/>
          </a:xfrm>
        </p:spPr>
        <p:txBody>
          <a:bodyPr/>
          <a:lstStyle/>
          <a:p>
            <a:r>
              <a:rPr altLang="en-US" sz="1400" dirty="0"/>
              <a:t>Complete Draft for Clause 4					7/30√</a:t>
            </a:r>
          </a:p>
          <a:p>
            <a:r>
              <a:rPr altLang="en-US" sz="1400" dirty="0"/>
              <a:t>Complete Draft for Clause 5	(Needs Work)			10/15     </a:t>
            </a:r>
            <a:r>
              <a:rPr altLang="en-US" sz="1400" b="1" dirty="0">
                <a:solidFill>
                  <a:srgbClr val="FF0000"/>
                </a:solidFill>
              </a:rPr>
              <a:t>1/17?</a:t>
            </a:r>
          </a:p>
          <a:p>
            <a:r>
              <a:rPr altLang="en-US" sz="1400" dirty="0"/>
              <a:t>Complete Draft for Clause 6	(More examples)			1/16        </a:t>
            </a:r>
            <a:r>
              <a:rPr altLang="en-US" sz="1400" b="1" dirty="0">
                <a:solidFill>
                  <a:srgbClr val="FF0000"/>
                </a:solidFill>
              </a:rPr>
              <a:t>8/16</a:t>
            </a:r>
            <a:r>
              <a:rPr altLang="en-US" sz="1400" dirty="0">
                <a:solidFill>
                  <a:srgbClr val="FF0000"/>
                </a:solidFill>
              </a:rPr>
              <a:t> √</a:t>
            </a:r>
            <a:endParaRPr altLang="en-US" sz="1400" dirty="0"/>
          </a:p>
          <a:p>
            <a:r>
              <a:rPr altLang="en-US" sz="1400" dirty="0"/>
              <a:t>Complete Draft for Clause 7	(put xml file in annex?)			3/16         </a:t>
            </a:r>
            <a:r>
              <a:rPr altLang="en-US" sz="1400" b="1" dirty="0">
                <a:solidFill>
                  <a:srgbClr val="FF0000"/>
                </a:solidFill>
              </a:rPr>
              <a:t>7/4</a:t>
            </a:r>
            <a:r>
              <a:rPr altLang="en-US" sz="1400" dirty="0">
                <a:solidFill>
                  <a:srgbClr val="FF0000"/>
                </a:solidFill>
              </a:rPr>
              <a:t> √</a:t>
            </a:r>
            <a:endParaRPr altLang="en-US" sz="1400" b="1" dirty="0">
              <a:solidFill>
                <a:srgbClr val="FF0000"/>
              </a:solidFill>
            </a:endParaRPr>
          </a:p>
          <a:p>
            <a:r>
              <a:rPr altLang="en-US" sz="1400" dirty="0"/>
              <a:t>Complete Draft for Clause 8	(Minor additions needed)		4/16         </a:t>
            </a:r>
            <a:r>
              <a:rPr altLang="en-US" sz="1400" b="1" dirty="0">
                <a:solidFill>
                  <a:srgbClr val="FF0000"/>
                </a:solidFill>
              </a:rPr>
              <a:t>9/16</a:t>
            </a:r>
            <a:r>
              <a:rPr altLang="en-US" sz="1400" dirty="0">
                <a:solidFill>
                  <a:srgbClr val="FF0000"/>
                </a:solidFill>
              </a:rPr>
              <a:t> √</a:t>
            </a:r>
            <a:endParaRPr altLang="en-US" sz="1400" b="1" dirty="0">
              <a:solidFill>
                <a:srgbClr val="FF0000"/>
              </a:solidFill>
            </a:endParaRPr>
          </a:p>
          <a:p>
            <a:r>
              <a:rPr altLang="en-US" sz="1400" dirty="0"/>
              <a:t>Full review of drafting					3/17 </a:t>
            </a:r>
            <a:r>
              <a:rPr altLang="en-US" sz="1400" dirty="0">
                <a:solidFill>
                  <a:srgbClr val="FF0000"/>
                </a:solidFill>
              </a:rPr>
              <a:t>√</a:t>
            </a:r>
            <a:endParaRPr altLang="en-US" sz="1400" dirty="0"/>
          </a:p>
          <a:p>
            <a:r>
              <a:rPr altLang="en-US" sz="1400" dirty="0"/>
              <a:t>First WG Ballot						5/17         </a:t>
            </a:r>
            <a:r>
              <a:rPr altLang="en-US" sz="1400" b="1" dirty="0">
                <a:solidFill>
                  <a:srgbClr val="FF0000"/>
                </a:solidFill>
              </a:rPr>
              <a:t>2/18</a:t>
            </a:r>
          </a:p>
          <a:p>
            <a:r>
              <a:rPr altLang="en-US" sz="1400" dirty="0"/>
              <a:t>WG </a:t>
            </a:r>
            <a:r>
              <a:rPr altLang="en-US" sz="1400" dirty="0" err="1"/>
              <a:t>Recirc</a:t>
            </a:r>
            <a:r>
              <a:rPr altLang="en-US" sz="1400" dirty="0"/>
              <a:t>						</a:t>
            </a:r>
            <a:r>
              <a:rPr lang="en-US" altLang="en-US" sz="1400" dirty="0"/>
              <a:t>8</a:t>
            </a:r>
            <a:r>
              <a:rPr altLang="en-US" sz="1400" dirty="0"/>
              <a:t>/17  </a:t>
            </a:r>
            <a:r>
              <a:rPr lang="en-US" altLang="en-US" sz="1400" dirty="0"/>
              <a:t>       </a:t>
            </a:r>
            <a:r>
              <a:rPr lang="en-US" altLang="en-US" sz="1400" b="1" dirty="0">
                <a:solidFill>
                  <a:srgbClr val="FF0000"/>
                </a:solidFill>
              </a:rPr>
              <a:t>4/18</a:t>
            </a:r>
            <a:endParaRPr altLang="en-US" sz="1400" dirty="0"/>
          </a:p>
          <a:p>
            <a:r>
              <a:rPr altLang="en-US" sz="1400" dirty="0"/>
              <a:t>Sponsor Ballot						</a:t>
            </a:r>
            <a:r>
              <a:rPr lang="en-US" altLang="en-US" sz="1400" dirty="0"/>
              <a:t>10</a:t>
            </a:r>
            <a:r>
              <a:rPr altLang="en-US" sz="1400" dirty="0"/>
              <a:t>/17</a:t>
            </a:r>
            <a:r>
              <a:rPr lang="en-US" altLang="en-US" sz="1400" dirty="0"/>
              <a:t>       </a:t>
            </a:r>
            <a:r>
              <a:rPr lang="en-US" altLang="en-US" sz="1400" b="1" dirty="0">
                <a:solidFill>
                  <a:srgbClr val="FF0000"/>
                </a:solidFill>
              </a:rPr>
              <a:t>6/18</a:t>
            </a:r>
            <a:endParaRPr altLang="en-US" sz="1400" dirty="0"/>
          </a:p>
          <a:p>
            <a:r>
              <a:rPr altLang="en-US" sz="1400" dirty="0"/>
              <a:t>Sponsor </a:t>
            </a:r>
            <a:r>
              <a:rPr altLang="en-US" sz="1400" dirty="0" err="1"/>
              <a:t>Recirc</a:t>
            </a:r>
            <a:r>
              <a:rPr altLang="en-US" sz="1400" dirty="0"/>
              <a:t>						</a:t>
            </a:r>
            <a:r>
              <a:rPr lang="en-US" altLang="en-US" sz="1400" dirty="0"/>
              <a:t>4</a:t>
            </a:r>
            <a:r>
              <a:rPr altLang="en-US" sz="1400" dirty="0"/>
              <a:t>/1</a:t>
            </a:r>
            <a:r>
              <a:rPr lang="en-US" altLang="en-US" sz="1400" dirty="0"/>
              <a:t>8         </a:t>
            </a:r>
            <a:r>
              <a:rPr lang="en-US" altLang="en-US" sz="1400" b="1" dirty="0">
                <a:solidFill>
                  <a:srgbClr val="FF0000"/>
                </a:solidFill>
              </a:rPr>
              <a:t>9/18</a:t>
            </a:r>
            <a:endParaRPr altLang="en-US" sz="1400" dirty="0"/>
          </a:p>
          <a:p>
            <a:r>
              <a:rPr altLang="en-US" sz="1400" dirty="0"/>
              <a:t>Sponsor </a:t>
            </a:r>
            <a:r>
              <a:rPr altLang="en-US" sz="1400" dirty="0" err="1"/>
              <a:t>Recirc</a:t>
            </a:r>
            <a:r>
              <a:rPr altLang="en-US" sz="1400" dirty="0"/>
              <a:t> 2						</a:t>
            </a:r>
            <a:r>
              <a:rPr lang="en-US" altLang="en-US" sz="1400" dirty="0"/>
              <a:t>8</a:t>
            </a:r>
            <a:r>
              <a:rPr altLang="en-US" sz="1400" dirty="0"/>
              <a:t>/1</a:t>
            </a:r>
            <a:r>
              <a:rPr lang="en-US" altLang="en-US" sz="1400" dirty="0"/>
              <a:t>8         </a:t>
            </a:r>
            <a:r>
              <a:rPr lang="en-US" altLang="en-US" sz="1400" b="1" dirty="0">
                <a:solidFill>
                  <a:srgbClr val="FF0000"/>
                </a:solidFill>
              </a:rPr>
              <a:t>12/18</a:t>
            </a:r>
            <a:endParaRPr altLang="en-US" sz="1400" dirty="0"/>
          </a:p>
          <a:p>
            <a:r>
              <a:rPr altLang="en-US" sz="1400" dirty="0"/>
              <a:t>Submit to REVCOM						11/17       </a:t>
            </a:r>
            <a:r>
              <a:rPr lang="en-US" altLang="en-US" sz="1400" b="1" dirty="0">
                <a:solidFill>
                  <a:srgbClr val="FF0000"/>
                </a:solidFill>
              </a:rPr>
              <a:t>3/19!!</a:t>
            </a:r>
          </a:p>
          <a:p>
            <a:endParaRPr altLang="en-US" sz="200" dirty="0"/>
          </a:p>
          <a:p>
            <a:r>
              <a:rPr lang="en-US" altLang="en-US" sz="1400" dirty="0"/>
              <a:t>  							</a:t>
            </a:r>
            <a:endParaRPr lang="en-US" altLang="en-US" sz="1400" b="1" dirty="0">
              <a:solidFill>
                <a:srgbClr val="FF0000"/>
              </a:solidFill>
            </a:endParaRPr>
          </a:p>
          <a:p>
            <a:endParaRPr altLang="en-US" sz="1400" dirty="0"/>
          </a:p>
          <a:p>
            <a:endParaRPr altLang="en-US" sz="1400" dirty="0"/>
          </a:p>
        </p:txBody>
      </p:sp>
      <p:sp>
        <p:nvSpPr>
          <p:cNvPr id="4" name="Date Placeholder 3"/>
          <p:cNvSpPr>
            <a:spLocks noGrp="1"/>
          </p:cNvSpPr>
          <p:nvPr>
            <p:ph type="dt" sz="quarter" idx="10"/>
          </p:nvPr>
        </p:nvSpPr>
        <p:spPr/>
        <p:txBody>
          <a:bodyPr/>
          <a:lstStyle/>
          <a:p>
            <a:pPr>
              <a:defRPr/>
            </a:pPr>
            <a:fld id="{BE18D224-C691-4C43-86B6-CB480BDA5BF3}" type="datetime1">
              <a:rPr lang="en-US" smtClean="0"/>
              <a:t>6/5/2018</a:t>
            </a:fld>
            <a:endParaRPr lang="en-US"/>
          </a:p>
        </p:txBody>
      </p:sp>
      <p:sp>
        <p:nvSpPr>
          <p:cNvPr id="5" name="Footer Placeholder 4"/>
          <p:cNvSpPr>
            <a:spLocks noGrp="1"/>
          </p:cNvSpPr>
          <p:nvPr>
            <p:ph type="ftr" sz="quarter" idx="11"/>
          </p:nvPr>
        </p:nvSpPr>
        <p:spPr/>
        <p:txBody>
          <a:bodyPr/>
          <a:lstStyle/>
          <a:p>
            <a:pPr>
              <a:defRPr/>
            </a:pPr>
            <a:r>
              <a:rPr lang="en-US"/>
              <a:t>Doc #: 5-18-0018-01-agen</a:t>
            </a:r>
          </a:p>
        </p:txBody>
      </p:sp>
      <p:sp>
        <p:nvSpPr>
          <p:cNvPr id="13318" name="Slide Number Placeholder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E7C96333-6C4D-45D5-9B55-6DF4663829E9}" type="slidenum">
              <a:rPr lang="en-US" altLang="en-US" sz="1200" smtClean="0"/>
              <a:pPr>
                <a:spcBef>
                  <a:spcPct val="0"/>
                </a:spcBef>
                <a:buFontTx/>
                <a:buNone/>
              </a:pPr>
              <a:t>13</a:t>
            </a:fld>
            <a:endParaRPr lang="en-US" altLang="en-US" sz="1200"/>
          </a:p>
        </p:txBody>
      </p:sp>
      <p:cxnSp>
        <p:nvCxnSpPr>
          <p:cNvPr id="3" name="Straight Connector 2"/>
          <p:cNvCxnSpPr/>
          <p:nvPr/>
        </p:nvCxnSpPr>
        <p:spPr>
          <a:xfrm>
            <a:off x="6831013" y="1865313"/>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6831013" y="2133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831013" y="2362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811963" y="263048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811963" y="3124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811963" y="4419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821199" y="3382818"/>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6821199" y="36576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6821199" y="38862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21199" y="4191000"/>
            <a:ext cx="533400" cy="0"/>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66076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p>
        </p:txBody>
      </p:sp>
      <p:sp>
        <p:nvSpPr>
          <p:cNvPr id="14339" name="Content Placeholder 2"/>
          <p:cNvSpPr>
            <a:spLocks noGrp="1"/>
          </p:cNvSpPr>
          <p:nvPr>
            <p:ph idx="1"/>
          </p:nvPr>
        </p:nvSpPr>
        <p:spPr>
          <a:xfrm>
            <a:off x="422564" y="1298720"/>
            <a:ext cx="8229600" cy="4525963"/>
          </a:xfrm>
        </p:spPr>
        <p:txBody>
          <a:bodyPr/>
          <a:lstStyle/>
          <a:p>
            <a:r>
              <a:rPr lang="en-US" dirty="0"/>
              <a:t>Base Standard complete and with IEEE staff for editing</a:t>
            </a:r>
          </a:p>
          <a:p>
            <a:pPr lvl="1"/>
            <a:r>
              <a:rPr lang="en-US" dirty="0"/>
              <a:t>Issue date – ? (Not in store yet)</a:t>
            </a:r>
          </a:p>
          <a:p>
            <a:r>
              <a:rPr lang="en-US" dirty="0"/>
              <a:t>1900.5.2a PAR Approved</a:t>
            </a:r>
          </a:p>
          <a:p>
            <a:pPr lvl="1"/>
            <a:r>
              <a:rPr lang="en-US" dirty="0"/>
              <a:t>I need to update the website to reflect this</a:t>
            </a:r>
          </a:p>
          <a:p>
            <a:pPr lvl="1"/>
            <a:endParaRPr lang="en-US" dirty="0"/>
          </a:p>
        </p:txBody>
      </p:sp>
      <p:sp>
        <p:nvSpPr>
          <p:cNvPr id="4" name="Date Placeholder 3"/>
          <p:cNvSpPr>
            <a:spLocks noGrp="1"/>
          </p:cNvSpPr>
          <p:nvPr>
            <p:ph type="dt" sz="quarter" idx="10"/>
          </p:nvPr>
        </p:nvSpPr>
        <p:spPr/>
        <p:txBody>
          <a:bodyPr/>
          <a:lstStyle/>
          <a:p>
            <a:pPr>
              <a:defRPr/>
            </a:pPr>
            <a:fld id="{1D300328-8FEC-4BC8-AC85-FB502EB7B99E}" type="datetime1">
              <a:rPr lang="en-US" smtClean="0"/>
              <a:t>6/5/2018</a:t>
            </a:fld>
            <a:endParaRPr lang="en-US"/>
          </a:p>
        </p:txBody>
      </p:sp>
      <p:sp>
        <p:nvSpPr>
          <p:cNvPr id="5" name="Footer Placeholder 4"/>
          <p:cNvSpPr>
            <a:spLocks noGrp="1"/>
          </p:cNvSpPr>
          <p:nvPr>
            <p:ph type="ftr" sz="quarter" idx="11"/>
          </p:nvPr>
        </p:nvSpPr>
        <p:spPr/>
        <p:txBody>
          <a:bodyPr/>
          <a:lstStyle/>
          <a:p>
            <a:pPr>
              <a:defRPr/>
            </a:pPr>
            <a:r>
              <a:rPr lang="en-US"/>
              <a:t>Doc #: 5-18-0018-01-agen</a:t>
            </a:r>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Architecture Status</a:t>
            </a:r>
          </a:p>
        </p:txBody>
      </p:sp>
      <p:sp>
        <p:nvSpPr>
          <p:cNvPr id="14339" name="Content Placeholder 2"/>
          <p:cNvSpPr>
            <a:spLocks noGrp="1"/>
          </p:cNvSpPr>
          <p:nvPr>
            <p:ph idx="1"/>
          </p:nvPr>
        </p:nvSpPr>
        <p:spPr>
          <a:xfrm>
            <a:off x="422564" y="1298720"/>
            <a:ext cx="8229600" cy="4525963"/>
          </a:xfrm>
        </p:spPr>
        <p:txBody>
          <a:bodyPr/>
          <a:lstStyle/>
          <a:p>
            <a:r>
              <a:rPr lang="en-US" dirty="0"/>
              <a:t>Focus on 1900.5.1</a:t>
            </a:r>
          </a:p>
          <a:p>
            <a:r>
              <a:rPr lang="en-US" dirty="0"/>
              <a:t>Conducting additional architecture activities while not interfering with 1900.5.1/2 </a:t>
            </a:r>
          </a:p>
          <a:p>
            <a:pPr lvl="1"/>
            <a:r>
              <a:rPr lang="en-US" dirty="0"/>
              <a:t>Goal is PAR to update based standard in next couple of months </a:t>
            </a:r>
          </a:p>
        </p:txBody>
      </p:sp>
      <p:sp>
        <p:nvSpPr>
          <p:cNvPr id="4" name="Date Placeholder 3"/>
          <p:cNvSpPr>
            <a:spLocks noGrp="1"/>
          </p:cNvSpPr>
          <p:nvPr>
            <p:ph type="dt" sz="quarter" idx="10"/>
          </p:nvPr>
        </p:nvSpPr>
        <p:spPr/>
        <p:txBody>
          <a:bodyPr/>
          <a:lstStyle/>
          <a:p>
            <a:pPr>
              <a:defRPr/>
            </a:pPr>
            <a:fld id="{5BD0B23B-E318-491C-B310-1E03A37FE4C9}" type="datetime1">
              <a:rPr lang="en-US" smtClean="0"/>
              <a:t>6/5/2018</a:t>
            </a:fld>
            <a:endParaRPr lang="en-US"/>
          </a:p>
        </p:txBody>
      </p:sp>
      <p:sp>
        <p:nvSpPr>
          <p:cNvPr id="5" name="Footer Placeholder 4"/>
          <p:cNvSpPr>
            <a:spLocks noGrp="1"/>
          </p:cNvSpPr>
          <p:nvPr>
            <p:ph type="ftr" sz="quarter" idx="11"/>
          </p:nvPr>
        </p:nvSpPr>
        <p:spPr/>
        <p:txBody>
          <a:bodyPr/>
          <a:lstStyle/>
          <a:p>
            <a:pPr>
              <a:defRPr/>
            </a:pPr>
            <a:r>
              <a:rPr lang="en-US"/>
              <a:t>Doc #: 5-18-0018-01-agen</a:t>
            </a:r>
          </a:p>
        </p:txBody>
      </p:sp>
      <p:sp>
        <p:nvSpPr>
          <p:cNvPr id="6" name="Slide Number Placeholder 5"/>
          <p:cNvSpPr>
            <a:spLocks noGrp="1"/>
          </p:cNvSpPr>
          <p:nvPr>
            <p:ph type="sldNum" sz="quarter" idx="12"/>
          </p:nvPr>
        </p:nvSpPr>
        <p:spPr/>
        <p:txBody>
          <a:bodyPr/>
          <a:lstStyle/>
          <a:p>
            <a:pPr>
              <a:defRPr/>
            </a:pPr>
            <a:fld id="{CF083BE6-C18A-41AF-9A6B-C5E28B92F680}" type="slidenum">
              <a:rPr lang="en-US" smtClean="0"/>
              <a:pPr>
                <a:defRPr/>
              </a:pPr>
              <a:t>15</a:t>
            </a:fld>
            <a:endParaRPr lang="en-US"/>
          </a:p>
        </p:txBody>
      </p:sp>
    </p:spTree>
    <p:extLst>
      <p:ext uri="{BB962C8B-B14F-4D97-AF65-F5344CB8AC3E}">
        <p14:creationId xmlns:p14="http://schemas.microsoft.com/office/powerpoint/2010/main" val="18368936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t>Other DySPAN-SC Activities</a:t>
            </a:r>
          </a:p>
        </p:txBody>
      </p:sp>
      <p:sp>
        <p:nvSpPr>
          <p:cNvPr id="15363" name="Content Placeholder 2"/>
          <p:cNvSpPr>
            <a:spLocks noGrp="1"/>
          </p:cNvSpPr>
          <p:nvPr>
            <p:ph idx="1"/>
          </p:nvPr>
        </p:nvSpPr>
        <p:spPr>
          <a:xfrm>
            <a:off x="448235" y="1219200"/>
            <a:ext cx="8229600" cy="4525963"/>
          </a:xfrm>
        </p:spPr>
        <p:txBody>
          <a:bodyPr/>
          <a:lstStyle/>
          <a:p>
            <a:r>
              <a:rPr sz="2400" dirty="0"/>
              <a:t>Leadership meetings</a:t>
            </a:r>
          </a:p>
          <a:p>
            <a:pPr lvl="1"/>
            <a:r>
              <a:rPr lang="en-US" sz="2000" dirty="0"/>
              <a:t>Meeting held 23 May 2018</a:t>
            </a:r>
          </a:p>
          <a:p>
            <a:pPr lvl="1"/>
            <a:r>
              <a:rPr lang="en-US" sz="2000" dirty="0"/>
              <a:t>Looking at hibernating 1900.7</a:t>
            </a:r>
          </a:p>
          <a:p>
            <a:pPr lvl="1"/>
            <a:r>
              <a:rPr lang="en-US" sz="2000" dirty="0"/>
              <a:t>Draft WG P&amp;P update</a:t>
            </a:r>
          </a:p>
          <a:p>
            <a:r>
              <a:rPr lang="en-US" sz="2400" dirty="0"/>
              <a:t>Architecture Study Group</a:t>
            </a:r>
          </a:p>
          <a:p>
            <a:r>
              <a:rPr lang="en-US" sz="2400" dirty="0"/>
              <a:t>Machine Learning study group</a:t>
            </a:r>
          </a:p>
          <a:p>
            <a:endParaRPr lang="en-US" sz="2800" dirty="0"/>
          </a:p>
          <a:p>
            <a:pPr lvl="1"/>
            <a:endParaRPr lang="en-US" sz="1800" dirty="0"/>
          </a:p>
          <a:p>
            <a:endParaRPr lang="en-US" sz="2800" dirty="0"/>
          </a:p>
          <a:p>
            <a:pPr lvl="1"/>
            <a:endParaRPr lang="en-US" sz="2400" dirty="0"/>
          </a:p>
        </p:txBody>
      </p:sp>
      <p:sp>
        <p:nvSpPr>
          <p:cNvPr id="4" name="Date Placeholder 3"/>
          <p:cNvSpPr>
            <a:spLocks noGrp="1"/>
          </p:cNvSpPr>
          <p:nvPr>
            <p:ph type="dt" sz="quarter" idx="10"/>
          </p:nvPr>
        </p:nvSpPr>
        <p:spPr/>
        <p:txBody>
          <a:bodyPr/>
          <a:lstStyle/>
          <a:p>
            <a:pPr>
              <a:defRPr/>
            </a:pPr>
            <a:fld id="{049BC280-C9A3-4830-BCFF-B4CDE1E7CEB7}" type="datetime1">
              <a:rPr lang="en-US" smtClean="0"/>
              <a:t>6/5/2018</a:t>
            </a:fld>
            <a:endParaRPr lang="en-US"/>
          </a:p>
        </p:txBody>
      </p:sp>
      <p:sp>
        <p:nvSpPr>
          <p:cNvPr id="5" name="Footer Placeholder 4"/>
          <p:cNvSpPr>
            <a:spLocks noGrp="1"/>
          </p:cNvSpPr>
          <p:nvPr>
            <p:ph type="ftr" sz="quarter" idx="11"/>
          </p:nvPr>
        </p:nvSpPr>
        <p:spPr/>
        <p:txBody>
          <a:bodyPr/>
          <a:lstStyle/>
          <a:p>
            <a:pPr>
              <a:defRPr/>
            </a:pPr>
            <a:r>
              <a:rPr lang="en-US"/>
              <a:t>Doc #: 5-18-0018-01-agen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152400"/>
            <a:ext cx="8229600" cy="1143000"/>
          </a:xfrm>
        </p:spPr>
        <p:txBody>
          <a:bodyPr/>
          <a:lstStyle/>
          <a:p>
            <a:r>
              <a:rPr dirty="0"/>
              <a:t>Marketing Inputs</a:t>
            </a:r>
          </a:p>
        </p:txBody>
      </p:sp>
      <p:sp>
        <p:nvSpPr>
          <p:cNvPr id="16387" name="Content Placeholder 2"/>
          <p:cNvSpPr>
            <a:spLocks noGrp="1"/>
          </p:cNvSpPr>
          <p:nvPr>
            <p:ph idx="1"/>
          </p:nvPr>
        </p:nvSpPr>
        <p:spPr>
          <a:xfrm>
            <a:off x="190500" y="1143000"/>
            <a:ext cx="8763000" cy="4525963"/>
          </a:xfrm>
        </p:spPr>
        <p:txBody>
          <a:bodyPr/>
          <a:lstStyle/>
          <a:p>
            <a:r>
              <a:rPr lang="en-US" sz="2800" dirty="0"/>
              <a:t>NSC – Status</a:t>
            </a:r>
          </a:p>
          <a:p>
            <a:pPr lvl="1"/>
            <a:r>
              <a:rPr lang="en-US" sz="2400" dirty="0"/>
              <a:t>Working towards release of project list</a:t>
            </a:r>
          </a:p>
          <a:p>
            <a:r>
              <a:rPr lang="en-US" sz="2800" dirty="0"/>
              <a:t>Standards paper in process</a:t>
            </a:r>
          </a:p>
          <a:p>
            <a:pPr lvl="1"/>
            <a:r>
              <a:rPr lang="en-US" sz="2400" dirty="0"/>
              <a:t>Communications Magazine</a:t>
            </a:r>
          </a:p>
          <a:p>
            <a:pPr lvl="2"/>
            <a:r>
              <a:rPr lang="en-US" sz="2000" dirty="0"/>
              <a:t>1900.5.1 tutorial in works</a:t>
            </a:r>
          </a:p>
          <a:p>
            <a:pPr lvl="2"/>
            <a:r>
              <a:rPr lang="en-US" sz="2000" dirty="0"/>
              <a:t>1900.5.2 paper accepted (Publication date?)</a:t>
            </a:r>
          </a:p>
          <a:p>
            <a:pPr lvl="1"/>
            <a:r>
              <a:rPr lang="en-US" sz="2400" dirty="0"/>
              <a:t>Paper on 1900.5.2 over VITA 49 Accepted (Publication date?)</a:t>
            </a:r>
          </a:p>
          <a:p>
            <a:r>
              <a:rPr lang="en-US" sz="2800" dirty="0"/>
              <a:t>Need to update website</a:t>
            </a:r>
          </a:p>
          <a:p>
            <a:pPr lvl="1"/>
            <a:r>
              <a:rPr lang="en-US" sz="2400" dirty="0"/>
              <a:t>Hope to complete this month</a:t>
            </a:r>
          </a:p>
          <a:p>
            <a:r>
              <a:rPr lang="en-US" sz="2800" dirty="0"/>
              <a:t>General set of </a:t>
            </a:r>
            <a:r>
              <a:rPr lang="en-US" sz="2800" dirty="0" err="1"/>
              <a:t>DySPAN</a:t>
            </a:r>
            <a:r>
              <a:rPr lang="en-US" sz="2800" dirty="0"/>
              <a:t>-SC papers for Pub</a:t>
            </a:r>
          </a:p>
          <a:p>
            <a:pPr lvl="1"/>
            <a:r>
              <a:rPr lang="en-US" sz="2400" dirty="0"/>
              <a:t>Issue on standards spectrum magazine </a:t>
            </a:r>
          </a:p>
          <a:p>
            <a:endParaRPr lang="en-US" dirty="0"/>
          </a:p>
        </p:txBody>
      </p:sp>
      <p:sp>
        <p:nvSpPr>
          <p:cNvPr id="4" name="Date Placeholder 3"/>
          <p:cNvSpPr>
            <a:spLocks noGrp="1"/>
          </p:cNvSpPr>
          <p:nvPr>
            <p:ph type="dt" sz="quarter" idx="10"/>
          </p:nvPr>
        </p:nvSpPr>
        <p:spPr/>
        <p:txBody>
          <a:bodyPr/>
          <a:lstStyle/>
          <a:p>
            <a:pPr>
              <a:defRPr/>
            </a:pPr>
            <a:fld id="{B3C25DE2-353E-46EB-A260-EB5029C97628}" type="datetime1">
              <a:rPr lang="en-US" smtClean="0"/>
              <a:t>6/5/2018</a:t>
            </a:fld>
            <a:endParaRPr lang="en-US"/>
          </a:p>
        </p:txBody>
      </p:sp>
      <p:sp>
        <p:nvSpPr>
          <p:cNvPr id="5" name="Footer Placeholder 4"/>
          <p:cNvSpPr>
            <a:spLocks noGrp="1"/>
          </p:cNvSpPr>
          <p:nvPr>
            <p:ph type="ftr" sz="quarter" idx="11"/>
          </p:nvPr>
        </p:nvSpPr>
        <p:spPr/>
        <p:txBody>
          <a:bodyPr/>
          <a:lstStyle/>
          <a:p>
            <a:pPr>
              <a:defRPr/>
            </a:pPr>
            <a:r>
              <a:rPr lang="en-US"/>
              <a:t>Doc #: 5-18-0018-01-agen</a:t>
            </a:r>
          </a:p>
        </p:txBody>
      </p:sp>
      <p:sp>
        <p:nvSpPr>
          <p:cNvPr id="6" name="Slide Number Placeholder 5"/>
          <p:cNvSpPr>
            <a:spLocks noGrp="1"/>
          </p:cNvSpPr>
          <p:nvPr>
            <p:ph type="sldNum" sz="quarter" idx="12"/>
          </p:nvPr>
        </p:nvSpPr>
        <p:spPr/>
        <p:txBody>
          <a:bodyPr/>
          <a:lstStyle/>
          <a:p>
            <a:pPr>
              <a:defRPr/>
            </a:pPr>
            <a:fld id="{59B0CEE9-FA62-4388-88D5-63BF634C8DE8}" type="slidenum">
              <a:rPr lang="en-US" smtClean="0"/>
              <a:pPr>
                <a:defRPr/>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Ad Hoc?</a:t>
            </a:r>
          </a:p>
        </p:txBody>
      </p:sp>
      <p:sp>
        <p:nvSpPr>
          <p:cNvPr id="17411" name="Content Placeholder 2"/>
          <p:cNvSpPr>
            <a:spLocks noGrp="1"/>
          </p:cNvSpPr>
          <p:nvPr>
            <p:ph idx="1"/>
          </p:nvPr>
        </p:nvSpPr>
        <p:spPr>
          <a:xfrm>
            <a:off x="304800" y="1219200"/>
            <a:ext cx="8229600" cy="4525963"/>
          </a:xfrm>
        </p:spPr>
        <p:txBody>
          <a:bodyPr/>
          <a:lstStyle/>
          <a:p>
            <a:r>
              <a:rPr lang="en-US" dirty="0"/>
              <a:t>Review of 1900.5.1 or 1900.5 architecture</a:t>
            </a:r>
          </a:p>
          <a:p>
            <a:r>
              <a:rPr lang="en-US" dirty="0"/>
              <a:t>New 1900.5.2 ideas?</a:t>
            </a:r>
          </a:p>
          <a:p>
            <a:endParaRPr lang="en-US" dirty="0"/>
          </a:p>
        </p:txBody>
      </p:sp>
      <p:sp>
        <p:nvSpPr>
          <p:cNvPr id="4" name="Date Placeholder 3"/>
          <p:cNvSpPr>
            <a:spLocks noGrp="1"/>
          </p:cNvSpPr>
          <p:nvPr>
            <p:ph type="dt" sz="quarter" idx="10"/>
          </p:nvPr>
        </p:nvSpPr>
        <p:spPr/>
        <p:txBody>
          <a:bodyPr/>
          <a:lstStyle/>
          <a:p>
            <a:pPr>
              <a:defRPr/>
            </a:pPr>
            <a:fld id="{B6B9263F-2C2C-4651-8E13-CA6E6BDF21F6}" type="datetime1">
              <a:rPr lang="en-US" smtClean="0"/>
              <a:t>6/5/2018</a:t>
            </a:fld>
            <a:endParaRPr lang="en-US"/>
          </a:p>
        </p:txBody>
      </p:sp>
      <p:sp>
        <p:nvSpPr>
          <p:cNvPr id="5" name="Footer Placeholder 4"/>
          <p:cNvSpPr>
            <a:spLocks noGrp="1"/>
          </p:cNvSpPr>
          <p:nvPr>
            <p:ph type="ftr" sz="quarter" idx="11"/>
          </p:nvPr>
        </p:nvSpPr>
        <p:spPr/>
        <p:txBody>
          <a:bodyPr/>
          <a:lstStyle/>
          <a:p>
            <a:pPr>
              <a:defRPr/>
            </a:pPr>
            <a:r>
              <a:rPr lang="en-US"/>
              <a:t>Doc #: 5-18-0018-01-agen</a:t>
            </a:r>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18</a:t>
            </a:fld>
            <a:endParaRPr lang="en-US"/>
          </a:p>
        </p:txBody>
      </p:sp>
    </p:spTree>
    <p:extLst>
      <p:ext uri="{BB962C8B-B14F-4D97-AF65-F5344CB8AC3E}">
        <p14:creationId xmlns:p14="http://schemas.microsoft.com/office/powerpoint/2010/main" val="23947369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8229600" cy="1143000"/>
          </a:xfrm>
        </p:spPr>
        <p:txBody>
          <a:bodyPr/>
          <a:lstStyle/>
          <a:p>
            <a:r>
              <a:rPr dirty="0"/>
              <a:t>Meetings</a:t>
            </a:r>
          </a:p>
        </p:txBody>
      </p:sp>
      <p:sp>
        <p:nvSpPr>
          <p:cNvPr id="17411" name="Content Placeholder 2"/>
          <p:cNvSpPr>
            <a:spLocks noGrp="1"/>
          </p:cNvSpPr>
          <p:nvPr>
            <p:ph idx="1"/>
          </p:nvPr>
        </p:nvSpPr>
        <p:spPr>
          <a:xfrm>
            <a:off x="304800" y="1219200"/>
            <a:ext cx="8229600" cy="4525963"/>
          </a:xfrm>
        </p:spPr>
        <p:txBody>
          <a:bodyPr/>
          <a:lstStyle/>
          <a:p>
            <a:r>
              <a:rPr lang="en-US" dirty="0"/>
              <a:t>Next meeting on July 3rd?</a:t>
            </a:r>
          </a:p>
          <a:p>
            <a:r>
              <a:rPr lang="en-US" dirty="0"/>
              <a:t>F2F in Rome Italy, July 23-25</a:t>
            </a:r>
          </a:p>
          <a:p>
            <a:pPr lvl="1"/>
            <a:r>
              <a:rPr lang="en-US" dirty="0"/>
              <a:t>Lynn, Reinhard</a:t>
            </a:r>
          </a:p>
          <a:p>
            <a:pPr lvl="1"/>
            <a:r>
              <a:rPr lang="en-US" dirty="0"/>
              <a:t>Matt remote…</a:t>
            </a:r>
          </a:p>
          <a:p>
            <a:pPr lvl="1"/>
            <a:r>
              <a:rPr lang="en-US" dirty="0"/>
              <a:t>Move august Electronic meeting to July 24.</a:t>
            </a:r>
          </a:p>
          <a:p>
            <a:pPr lvl="2"/>
            <a:r>
              <a:rPr lang="en-US" dirty="0"/>
              <a:t>Coordinate with Time in Rome</a:t>
            </a:r>
          </a:p>
          <a:p>
            <a:endParaRPr lang="en-US" dirty="0"/>
          </a:p>
        </p:txBody>
      </p:sp>
      <p:sp>
        <p:nvSpPr>
          <p:cNvPr id="4" name="Date Placeholder 3"/>
          <p:cNvSpPr>
            <a:spLocks noGrp="1"/>
          </p:cNvSpPr>
          <p:nvPr>
            <p:ph type="dt" sz="quarter" idx="10"/>
          </p:nvPr>
        </p:nvSpPr>
        <p:spPr/>
        <p:txBody>
          <a:bodyPr/>
          <a:lstStyle/>
          <a:p>
            <a:pPr>
              <a:defRPr/>
            </a:pPr>
            <a:fld id="{FB0D8600-387E-4FC7-BD83-42F47CCCBB67}" type="datetime1">
              <a:rPr lang="en-US" smtClean="0"/>
              <a:t>6/5/2018</a:t>
            </a:fld>
            <a:endParaRPr lang="en-US"/>
          </a:p>
        </p:txBody>
      </p:sp>
      <p:sp>
        <p:nvSpPr>
          <p:cNvPr id="5" name="Footer Placeholder 4"/>
          <p:cNvSpPr>
            <a:spLocks noGrp="1"/>
          </p:cNvSpPr>
          <p:nvPr>
            <p:ph type="ftr" sz="quarter" idx="11"/>
          </p:nvPr>
        </p:nvSpPr>
        <p:spPr/>
        <p:txBody>
          <a:bodyPr/>
          <a:lstStyle/>
          <a:p>
            <a:pPr>
              <a:defRPr/>
            </a:pPr>
            <a:r>
              <a:rPr lang="en-US"/>
              <a:t>Doc #: 5-18-0018-01-agen</a:t>
            </a:r>
          </a:p>
        </p:txBody>
      </p:sp>
      <p:sp>
        <p:nvSpPr>
          <p:cNvPr id="6" name="Slide Number Placeholder 5"/>
          <p:cNvSpPr>
            <a:spLocks noGrp="1"/>
          </p:cNvSpPr>
          <p:nvPr>
            <p:ph type="sldNum" sz="quarter" idx="12"/>
          </p:nvPr>
        </p:nvSpPr>
        <p:spPr/>
        <p:txBody>
          <a:bodyPr/>
          <a:lstStyle/>
          <a:p>
            <a:pPr>
              <a:defRPr/>
            </a:pPr>
            <a:fld id="{03B80821-6BB5-481B-A945-F4DBEA439394}" type="slidenum">
              <a:rPr lang="en-US" smtClean="0"/>
              <a:pPr>
                <a:defRPr/>
              </a:pPr>
              <a:t>19</a:t>
            </a:fld>
            <a:endParaRPr lang="en-US"/>
          </a:p>
        </p:txBody>
      </p:sp>
    </p:spTree>
    <p:extLst>
      <p:ext uri="{BB962C8B-B14F-4D97-AF65-F5344CB8AC3E}">
        <p14:creationId xmlns:p14="http://schemas.microsoft.com/office/powerpoint/2010/main" val="2652567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idx="4294967295"/>
          </p:nvPr>
        </p:nvSpPr>
        <p:spPr>
          <a:xfrm>
            <a:off x="685800" y="115888"/>
            <a:ext cx="7772400" cy="1143000"/>
          </a:xfrm>
        </p:spPr>
        <p:txBody>
          <a:bodyPr/>
          <a:lstStyle/>
          <a:p>
            <a:r>
              <a:rPr dirty="0"/>
              <a:t> Monthly WG Meeting</a:t>
            </a:r>
            <a:br>
              <a:rPr dirty="0"/>
            </a:br>
            <a:r>
              <a:rPr dirty="0"/>
              <a:t>Electronic Meeting Details</a:t>
            </a:r>
          </a:p>
        </p:txBody>
      </p:sp>
      <p:sp>
        <p:nvSpPr>
          <p:cNvPr id="2" name="Date Placeholder 1"/>
          <p:cNvSpPr>
            <a:spLocks noGrp="1"/>
          </p:cNvSpPr>
          <p:nvPr>
            <p:ph type="dt" sz="quarter" idx="10"/>
          </p:nvPr>
        </p:nvSpPr>
        <p:spPr/>
        <p:txBody>
          <a:bodyPr/>
          <a:lstStyle/>
          <a:p>
            <a:pPr>
              <a:defRPr/>
            </a:pPr>
            <a:fld id="{52060FE2-453F-4E3F-88E4-7B108601B0A1}" type="datetime1">
              <a:rPr lang="en-US" smtClean="0"/>
              <a:t>6/5/2018</a:t>
            </a:fld>
            <a:endParaRPr lang="en-US"/>
          </a:p>
        </p:txBody>
      </p:sp>
      <p:sp>
        <p:nvSpPr>
          <p:cNvPr id="3" name="Footer Placeholder 2"/>
          <p:cNvSpPr>
            <a:spLocks noGrp="1"/>
          </p:cNvSpPr>
          <p:nvPr>
            <p:ph type="ftr" sz="quarter" idx="11"/>
          </p:nvPr>
        </p:nvSpPr>
        <p:spPr/>
        <p:txBody>
          <a:bodyPr/>
          <a:lstStyle/>
          <a:p>
            <a:pPr>
              <a:defRPr/>
            </a:pPr>
            <a:r>
              <a:rPr lang="en-US"/>
              <a:t>Doc #: 5-18-0018-01-agen</a:t>
            </a:r>
          </a:p>
        </p:txBody>
      </p:sp>
      <p:sp>
        <p:nvSpPr>
          <p:cNvPr id="4" name="Slide Number Placeholder 3"/>
          <p:cNvSpPr>
            <a:spLocks noGrp="1"/>
          </p:cNvSpPr>
          <p:nvPr>
            <p:ph type="sldNum" sz="quarter" idx="12"/>
          </p:nvPr>
        </p:nvSpPr>
        <p:spPr/>
        <p:txBody>
          <a:bodyPr/>
          <a:lstStyle/>
          <a:p>
            <a:pPr>
              <a:defRPr/>
            </a:pPr>
            <a:fld id="{3406F457-2706-4F6B-976E-F569A492BDEF}" type="slidenum">
              <a:rPr lang="en-US" smtClean="0"/>
              <a:pPr>
                <a:defRPr/>
              </a:pPr>
              <a:t>2</a:t>
            </a:fld>
            <a:endParaRPr lang="en-US"/>
          </a:p>
        </p:txBody>
      </p:sp>
      <p:sp>
        <p:nvSpPr>
          <p:cNvPr id="5" name="Rectangle 4"/>
          <p:cNvSpPr/>
          <p:nvPr/>
        </p:nvSpPr>
        <p:spPr>
          <a:xfrm>
            <a:off x="533400" y="1434526"/>
            <a:ext cx="7924800" cy="4247317"/>
          </a:xfrm>
          <a:prstGeom prst="rect">
            <a:avLst/>
          </a:prstGeom>
        </p:spPr>
        <p:txBody>
          <a:bodyPr wrap="square">
            <a:spAutoFit/>
          </a:bodyPr>
          <a:lstStyle/>
          <a:p>
            <a:pPr marL="0" marR="0">
              <a:spcBef>
                <a:spcPts val="0"/>
              </a:spcBef>
              <a:spcAft>
                <a:spcPts val="0"/>
              </a:spcAft>
            </a:pP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a typeface="Times New Roman" panose="02020603050405020304" pitchFamily="18" charset="0"/>
                <a:cs typeface="Times New Roman" panose="02020603050405020304" pitchFamily="18" charset="0"/>
              </a:rPr>
              <a:t>WebEx:</a:t>
            </a:r>
          </a:p>
          <a:p>
            <a:pPr marL="0" marR="0">
              <a:spcBef>
                <a:spcPts val="0"/>
              </a:spcBef>
              <a:spcAft>
                <a:spcPts val="0"/>
              </a:spcAft>
            </a:pPr>
            <a:r>
              <a:rPr lang="en-US" dirty="0">
                <a:ea typeface="Times New Roman" panose="02020603050405020304" pitchFamily="18" charset="0"/>
                <a:cs typeface="Times New Roman" panose="02020603050405020304" pitchFamily="18" charset="0"/>
                <a:hlinkClick r:id="rId3"/>
              </a:rPr>
              <a:t>https://baesystems.webex.com/baesystems/j.php?MTID=mc0092d6c3c64e9b40002c3997313c0a7</a:t>
            </a: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a typeface="Times New Roman" panose="02020603050405020304" pitchFamily="18" charset="0"/>
                <a:cs typeface="Times New Roman" panose="02020603050405020304" pitchFamily="18" charset="0"/>
              </a:rPr>
              <a:t>Meeting Number: 967 452 805</a:t>
            </a:r>
          </a:p>
          <a:p>
            <a:pPr marL="0" marR="0">
              <a:spcBef>
                <a:spcPts val="0"/>
              </a:spcBef>
              <a:spcAft>
                <a:spcPts val="0"/>
              </a:spcAft>
            </a:pPr>
            <a:r>
              <a:rPr lang="en-US" dirty="0">
                <a:ea typeface="Times New Roman" panose="02020603050405020304" pitchFamily="18" charset="0"/>
                <a:cs typeface="Times New Roman" panose="02020603050405020304" pitchFamily="18" charset="0"/>
              </a:rPr>
              <a:t>Meeting Password: mZyJ3QxK</a:t>
            </a:r>
          </a:p>
          <a:p>
            <a:pPr marL="0" marR="0">
              <a:spcBef>
                <a:spcPts val="0"/>
              </a:spcBef>
              <a:spcAft>
                <a:spcPts val="0"/>
              </a:spcAft>
            </a:pPr>
            <a:endParaRPr lang="en-US" dirty="0">
              <a:ea typeface="Times New Roman" panose="02020603050405020304" pitchFamily="18" charset="0"/>
              <a:cs typeface="Times New Roman" panose="02020603050405020304" pitchFamily="18" charset="0"/>
            </a:endParaRPr>
          </a:p>
          <a:p>
            <a:pPr marL="0" marR="0">
              <a:spcBef>
                <a:spcPts val="0"/>
              </a:spcBef>
              <a:spcAft>
                <a:spcPts val="0"/>
              </a:spcAft>
            </a:pPr>
            <a:r>
              <a:rPr lang="en-US" dirty="0">
                <a:ea typeface="Times New Roman" panose="02020603050405020304" pitchFamily="18" charset="0"/>
                <a:cs typeface="Times New Roman" panose="02020603050405020304" pitchFamily="18" charset="0"/>
              </a:rPr>
              <a:t>Provide your phone number when you join the meeting to receive a call back. Alternatively, you can call:</a:t>
            </a:r>
          </a:p>
          <a:p>
            <a:pPr marL="0" marR="0">
              <a:spcBef>
                <a:spcPts val="0"/>
              </a:spcBef>
              <a:spcAft>
                <a:spcPts val="0"/>
              </a:spcAft>
            </a:pPr>
            <a:r>
              <a:rPr lang="en-US" dirty="0">
                <a:ea typeface="Times New Roman" panose="02020603050405020304" pitchFamily="18" charset="0"/>
                <a:cs typeface="Times New Roman" panose="02020603050405020304" pitchFamily="18" charset="0"/>
              </a:rPr>
              <a:t>Call-in toll-free number (ATT Audio Conference): 1-888-3316674  (US)</a:t>
            </a:r>
          </a:p>
          <a:p>
            <a:pPr marL="0" marR="0">
              <a:spcBef>
                <a:spcPts val="0"/>
              </a:spcBef>
              <a:spcAft>
                <a:spcPts val="0"/>
              </a:spcAft>
            </a:pPr>
            <a:r>
              <a:rPr lang="en-US" dirty="0">
                <a:ea typeface="Times New Roman" panose="02020603050405020304" pitchFamily="18" charset="0"/>
                <a:cs typeface="Times New Roman" panose="02020603050405020304" pitchFamily="18" charset="0"/>
              </a:rPr>
              <a:t>Call-in number (ATT Audio Conference): 1-312-7771452  (US)</a:t>
            </a:r>
          </a:p>
          <a:p>
            <a:pPr marL="0" marR="0">
              <a:spcBef>
                <a:spcPts val="0"/>
              </a:spcBef>
              <a:spcAft>
                <a:spcPts val="0"/>
              </a:spcAft>
            </a:pPr>
            <a:r>
              <a:rPr lang="en-US" dirty="0">
                <a:ea typeface="Times New Roman" panose="02020603050405020304" pitchFamily="18" charset="0"/>
                <a:cs typeface="Times New Roman" panose="02020603050405020304" pitchFamily="18" charset="0"/>
              </a:rPr>
              <a:t>Show global numbers: </a:t>
            </a:r>
            <a:r>
              <a:rPr lang="en-US" dirty="0">
                <a:ea typeface="Times New Roman" panose="02020603050405020304" pitchFamily="18" charset="0"/>
                <a:cs typeface="Times New Roman" panose="02020603050405020304" pitchFamily="18" charset="0"/>
                <a:hlinkClick r:id="rId4"/>
              </a:rPr>
              <a:t>https://www.teleconference.att.com/servlet/glbAccess?process=1&amp;accessNumber=888-3316674&amp;accessCode=6336344&amp;accessNumber2=312-7771452</a:t>
            </a:r>
            <a:r>
              <a:rPr lang="en-US" dirty="0">
                <a:ea typeface="Times New Roman" panose="02020603050405020304" pitchFamily="18" charset="0"/>
                <a:cs typeface="Times New Roman" panose="02020603050405020304" pitchFamily="18" charset="0"/>
              </a:rPr>
              <a:t> </a:t>
            </a:r>
          </a:p>
          <a:p>
            <a:pPr marL="0" marR="0">
              <a:spcBef>
                <a:spcPts val="0"/>
              </a:spcBef>
              <a:spcAft>
                <a:spcPts val="0"/>
              </a:spcAft>
            </a:pPr>
            <a:r>
              <a:rPr lang="en-US" dirty="0">
                <a:ea typeface="Times New Roman" panose="02020603050405020304" pitchFamily="18" charset="0"/>
                <a:cs typeface="Times New Roman" panose="02020603050405020304" pitchFamily="18" charset="0"/>
              </a:rPr>
              <a:t>Attendee access code: 633 634 4</a:t>
            </a:r>
          </a:p>
        </p:txBody>
      </p:sp>
      <p:sp>
        <p:nvSpPr>
          <p:cNvPr id="6" name="TextBox 5">
            <a:extLst>
              <a:ext uri="{FF2B5EF4-FFF2-40B4-BE49-F238E27FC236}">
                <a16:creationId xmlns:a16="http://schemas.microsoft.com/office/drawing/2014/main" id="{E0A9904E-D0FB-4EE2-A6D9-E602D8E51D95}"/>
              </a:ext>
            </a:extLst>
          </p:cNvPr>
          <p:cNvSpPr txBox="1"/>
          <p:nvPr/>
        </p:nvSpPr>
        <p:spPr>
          <a:xfrm>
            <a:off x="762000" y="5710998"/>
            <a:ext cx="7284687" cy="369332"/>
          </a:xfrm>
          <a:prstGeom prst="rect">
            <a:avLst/>
          </a:prstGeom>
          <a:noFill/>
        </p:spPr>
        <p:txBody>
          <a:bodyPr wrap="none" rtlCol="0">
            <a:spAutoFit/>
          </a:bodyPr>
          <a:lstStyle/>
          <a:p>
            <a:r>
              <a:rPr lang="en-US" b="1" i="1" dirty="0">
                <a:solidFill>
                  <a:srgbClr val="FF0000"/>
                </a:solidFill>
              </a:rPr>
              <a:t>Mat will check with BAE Systems IT if internet Voice can be made available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a:t>IEEE 1900.5 Meeting</a:t>
            </a:r>
            <a:br>
              <a:rPr lang="en-US" dirty="0"/>
            </a:br>
            <a:r>
              <a:rPr lang="en-US" dirty="0"/>
              <a:t>6/5/18 @2:30 PM US EDT (UTC-4)</a:t>
            </a:r>
            <a:br>
              <a:rPr lang="en-US" dirty="0"/>
            </a:br>
            <a:endParaRPr lang="en-US" dirty="0"/>
          </a:p>
        </p:txBody>
      </p:sp>
      <p:sp>
        <p:nvSpPr>
          <p:cNvPr id="4" name="Date Placeholder 3"/>
          <p:cNvSpPr>
            <a:spLocks noGrp="1"/>
          </p:cNvSpPr>
          <p:nvPr>
            <p:ph type="dt" sz="half" idx="10"/>
          </p:nvPr>
        </p:nvSpPr>
        <p:spPr/>
        <p:txBody>
          <a:bodyPr/>
          <a:lstStyle/>
          <a:p>
            <a:pPr>
              <a:defRPr/>
            </a:pPr>
            <a:fld id="{84E5C8A7-339A-417E-8426-CC6CEF72EF66}" type="datetime1">
              <a:rPr lang="en-US" smtClean="0"/>
              <a:t>6/5/2018</a:t>
            </a:fld>
            <a:endParaRPr lang="en-US"/>
          </a:p>
        </p:txBody>
      </p:sp>
      <p:sp>
        <p:nvSpPr>
          <p:cNvPr id="5" name="Footer Placeholder 4"/>
          <p:cNvSpPr>
            <a:spLocks noGrp="1"/>
          </p:cNvSpPr>
          <p:nvPr>
            <p:ph type="ftr" sz="quarter" idx="11"/>
          </p:nvPr>
        </p:nvSpPr>
        <p:spPr/>
        <p:txBody>
          <a:bodyPr/>
          <a:lstStyle/>
          <a:p>
            <a:pPr>
              <a:defRPr/>
            </a:pPr>
            <a:r>
              <a:rPr lang="en-US"/>
              <a:t>Doc #: 5-18-0018-01-agen</a:t>
            </a:r>
            <a:endParaRPr lang="en-US" dirty="0"/>
          </a:p>
        </p:txBody>
      </p:sp>
      <p:sp>
        <p:nvSpPr>
          <p:cNvPr id="6" name="Slide Number Placeholder 5"/>
          <p:cNvSpPr>
            <a:spLocks noGrp="1"/>
          </p:cNvSpPr>
          <p:nvPr>
            <p:ph type="sldNum" sz="quarter" idx="12"/>
          </p:nvPr>
        </p:nvSpPr>
        <p:spPr/>
        <p:txBody>
          <a:bodyPr/>
          <a:lstStyle/>
          <a:p>
            <a:pPr>
              <a:defRPr/>
            </a:pPr>
            <a:fld id="{986769F2-C589-4C46-B9E8-371DE6369B6E}" type="slidenum">
              <a:rPr lang="en-US" smtClean="0"/>
              <a:pPr>
                <a:defRPr/>
              </a:pPr>
              <a:t>20</a:t>
            </a:fld>
            <a:endParaRPr lang="en-US"/>
          </a:p>
        </p:txBody>
      </p:sp>
      <p:sp>
        <p:nvSpPr>
          <p:cNvPr id="7" name="Rectangle 6"/>
          <p:cNvSpPr/>
          <p:nvPr/>
        </p:nvSpPr>
        <p:spPr>
          <a:xfrm>
            <a:off x="864291" y="2133600"/>
            <a:ext cx="7415428" cy="1323439"/>
          </a:xfrm>
          <a:prstGeom prst="rect">
            <a:avLst/>
          </a:prstGeom>
          <a:noFill/>
        </p:spPr>
        <p:txBody>
          <a:bodyPr wrap="none" lIns="91440" tIns="45720" rIns="91440" bIns="45720">
            <a:spAutoFit/>
          </a:bodyPr>
          <a:lstStyle/>
          <a:p>
            <a:pPr algn="ctr"/>
            <a:r>
              <a:rPr lang="en-US" sz="8000" b="1" cap="none" spc="0"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rPr>
              <a:t>PLEASE STANDBY</a:t>
            </a:r>
          </a:p>
        </p:txBody>
      </p:sp>
    </p:spTree>
    <p:extLst>
      <p:ext uri="{BB962C8B-B14F-4D97-AF65-F5344CB8AC3E}">
        <p14:creationId xmlns:p14="http://schemas.microsoft.com/office/powerpoint/2010/main" val="10694136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p:txBody>
          <a:bodyPr/>
          <a:lstStyle/>
          <a:p>
            <a:r>
              <a:rPr dirty="0"/>
              <a:t>IEEE </a:t>
            </a:r>
            <a:r>
              <a:rPr dirty="0" err="1"/>
              <a:t>DySPAN</a:t>
            </a:r>
            <a:r>
              <a:rPr dirty="0"/>
              <a:t>-SC rules</a:t>
            </a:r>
          </a:p>
          <a:p>
            <a:pPr lvl="1"/>
            <a:r>
              <a:rPr dirty="0">
                <a:hlinkClick r:id="rId2"/>
              </a:rPr>
              <a:t>http://standards.ieee.org/about/sasb/audcom/pnp/DySPAN_SC.pdf</a:t>
            </a:r>
            <a:endParaRPr dirty="0"/>
          </a:p>
          <a:p>
            <a:r>
              <a:rPr dirty="0"/>
              <a:t>IEEE 1900.5 WG rules</a:t>
            </a:r>
          </a:p>
          <a:p>
            <a:pPr lvl="1"/>
            <a:r>
              <a:rPr dirty="0">
                <a:hlinkClick r:id="rId3"/>
              </a:rPr>
              <a:t>http://grouper.ieee.org/groups/dyspan/files/individual-WG-PnPs.pdf</a:t>
            </a:r>
            <a:endParaRPr dirty="0"/>
          </a:p>
          <a:p>
            <a:r>
              <a:rPr dirty="0"/>
              <a:t>Roberts Rules (latest edition) as needed…</a:t>
            </a:r>
          </a:p>
          <a:p>
            <a:pPr lvl="1"/>
            <a:endParaRPr dirty="0"/>
          </a:p>
        </p:txBody>
      </p:sp>
      <p:sp>
        <p:nvSpPr>
          <p:cNvPr id="2" name="Date Placeholder 1"/>
          <p:cNvSpPr>
            <a:spLocks noGrp="1"/>
          </p:cNvSpPr>
          <p:nvPr>
            <p:ph type="dt" sz="quarter" idx="10"/>
          </p:nvPr>
        </p:nvSpPr>
        <p:spPr/>
        <p:txBody>
          <a:bodyPr/>
          <a:lstStyle/>
          <a:p>
            <a:pPr>
              <a:defRPr/>
            </a:pPr>
            <a:fld id="{B895CDF8-1A86-4F36-BB1E-CF42E2E49FB1}" type="datetime1">
              <a:rPr lang="en-US" smtClean="0"/>
              <a:t>6/5/2018</a:t>
            </a:fld>
            <a:endParaRPr lang="en-US"/>
          </a:p>
        </p:txBody>
      </p:sp>
      <p:sp>
        <p:nvSpPr>
          <p:cNvPr id="3" name="Footer Placeholder 2"/>
          <p:cNvSpPr>
            <a:spLocks noGrp="1"/>
          </p:cNvSpPr>
          <p:nvPr>
            <p:ph type="ftr" sz="quarter" idx="11"/>
          </p:nvPr>
        </p:nvSpPr>
        <p:spPr/>
        <p:txBody>
          <a:bodyPr/>
          <a:lstStyle/>
          <a:p>
            <a:pPr>
              <a:defRPr/>
            </a:pPr>
            <a:r>
              <a:rPr lang="en-US"/>
              <a:t>Doc #: 5-18-0018-01-agen</a:t>
            </a:r>
          </a:p>
        </p:txBody>
      </p:sp>
      <p:sp>
        <p:nvSpPr>
          <p:cNvPr id="4" name="Slide Number Placeholder 3"/>
          <p:cNvSpPr>
            <a:spLocks noGrp="1"/>
          </p:cNvSpPr>
          <p:nvPr>
            <p:ph type="sldNum" sz="quarter" idx="12"/>
          </p:nvPr>
        </p:nvSpPr>
        <p:spPr/>
        <p:txBody>
          <a:bodyPr/>
          <a:lstStyle/>
          <a:p>
            <a:pPr>
              <a:defRPr/>
            </a:pPr>
            <a:fld id="{41D24283-4ADC-447A-A334-A90E0754BD4F}" type="slidenum">
              <a:rPr lang="en-US" smtClean="0"/>
              <a:pPr>
                <a:defRPr/>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8600" y="0"/>
            <a:ext cx="8229600" cy="838200"/>
          </a:xfrm>
        </p:spPr>
        <p:txBody>
          <a:bodyPr/>
          <a:lstStyle/>
          <a:p>
            <a:r>
              <a:rPr altLang="en-US" dirty="0"/>
              <a:t>Current Membership</a:t>
            </a:r>
          </a:p>
        </p:txBody>
      </p:sp>
      <p:sp>
        <p:nvSpPr>
          <p:cNvPr id="3" name="Date Placeholder 2"/>
          <p:cNvSpPr>
            <a:spLocks noGrp="1"/>
          </p:cNvSpPr>
          <p:nvPr>
            <p:ph type="dt" sz="quarter" idx="10"/>
          </p:nvPr>
        </p:nvSpPr>
        <p:spPr/>
        <p:txBody>
          <a:bodyPr/>
          <a:lstStyle/>
          <a:p>
            <a:pPr>
              <a:defRPr/>
            </a:pPr>
            <a:fld id="{CB3BC75D-39BD-46B9-B776-C5C60EC902D7}" type="datetime1">
              <a:rPr lang="en-US" smtClean="0"/>
              <a:t>6/5/2018</a:t>
            </a:fld>
            <a:endParaRPr lang="en-US"/>
          </a:p>
        </p:txBody>
      </p:sp>
      <p:sp>
        <p:nvSpPr>
          <p:cNvPr id="4" name="Footer Placeholder 3"/>
          <p:cNvSpPr>
            <a:spLocks noGrp="1"/>
          </p:cNvSpPr>
          <p:nvPr>
            <p:ph type="ftr" sz="quarter" idx="11"/>
          </p:nvPr>
        </p:nvSpPr>
        <p:spPr/>
        <p:txBody>
          <a:bodyPr/>
          <a:lstStyle/>
          <a:p>
            <a:pPr>
              <a:defRPr/>
            </a:pPr>
            <a:r>
              <a:rPr lang="en-US"/>
              <a:t>Doc #: 5-18-0018-01-agen</a:t>
            </a:r>
          </a:p>
        </p:txBody>
      </p:sp>
      <p:sp>
        <p:nvSpPr>
          <p:cNvPr id="6149" name="Slide Number Placeholder 4"/>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4</a:t>
            </a:fld>
            <a:endParaRPr lang="en-US" altLang="en-US" sz="1200"/>
          </a:p>
        </p:txBody>
      </p:sp>
      <p:sp>
        <p:nvSpPr>
          <p:cNvPr id="8" name="TextBox 5"/>
          <p:cNvSpPr txBox="1">
            <a:spLocks noChangeArrowheads="1"/>
          </p:cNvSpPr>
          <p:nvPr/>
        </p:nvSpPr>
        <p:spPr bwMode="auto">
          <a:xfrm>
            <a:off x="1524000" y="5661347"/>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(8 members)</a:t>
            </a:r>
          </a:p>
          <a:p>
            <a:pPr eaLnBrk="1" hangingPunct="1"/>
            <a:r>
              <a:rPr lang="en-US" sz="1600" dirty="0"/>
              <a:t>              2 meetings to get in, 2 meetings to get out</a:t>
            </a:r>
          </a:p>
        </p:txBody>
      </p:sp>
      <p:graphicFrame>
        <p:nvGraphicFramePr>
          <p:cNvPr id="9" name="Table 8"/>
          <p:cNvGraphicFramePr>
            <a:graphicFrameLocks noGrp="1"/>
          </p:cNvGraphicFramePr>
          <p:nvPr>
            <p:extLst>
              <p:ext uri="{D42A27DB-BD31-4B8C-83A1-F6EECF244321}">
                <p14:modId xmlns:p14="http://schemas.microsoft.com/office/powerpoint/2010/main" val="1164708905"/>
              </p:ext>
            </p:extLst>
          </p:nvPr>
        </p:nvGraphicFramePr>
        <p:xfrm>
          <a:off x="990600" y="821812"/>
          <a:ext cx="6019802" cy="4839535"/>
        </p:xfrm>
        <a:graphic>
          <a:graphicData uri="http://schemas.openxmlformats.org/drawingml/2006/table">
            <a:tbl>
              <a:tblPr>
                <a:tableStyleId>{5C22544A-7EE6-4342-B048-85BDC9FD1C3A}</a:tableStyleId>
              </a:tblPr>
              <a:tblGrid>
                <a:gridCol w="661517">
                  <a:extLst>
                    <a:ext uri="{9D8B030D-6E8A-4147-A177-3AD203B41FA5}">
                      <a16:colId xmlns:a16="http://schemas.microsoft.com/office/drawing/2014/main" val="20005"/>
                    </a:ext>
                  </a:extLst>
                </a:gridCol>
                <a:gridCol w="440700">
                  <a:extLst>
                    <a:ext uri="{9D8B030D-6E8A-4147-A177-3AD203B41FA5}">
                      <a16:colId xmlns:a16="http://schemas.microsoft.com/office/drawing/2014/main" val="20000"/>
                    </a:ext>
                  </a:extLst>
                </a:gridCol>
                <a:gridCol w="847861">
                  <a:extLst>
                    <a:ext uri="{9D8B030D-6E8A-4147-A177-3AD203B41FA5}">
                      <a16:colId xmlns:a16="http://schemas.microsoft.com/office/drawing/2014/main" val="20001"/>
                    </a:ext>
                  </a:extLst>
                </a:gridCol>
                <a:gridCol w="695990">
                  <a:extLst>
                    <a:ext uri="{9D8B030D-6E8A-4147-A177-3AD203B41FA5}">
                      <a16:colId xmlns:a16="http://schemas.microsoft.com/office/drawing/2014/main" val="20002"/>
                    </a:ext>
                  </a:extLst>
                </a:gridCol>
                <a:gridCol w="1169300">
                  <a:extLst>
                    <a:ext uri="{9D8B030D-6E8A-4147-A177-3AD203B41FA5}">
                      <a16:colId xmlns:a16="http://schemas.microsoft.com/office/drawing/2014/main" val="20003"/>
                    </a:ext>
                  </a:extLst>
                </a:gridCol>
                <a:gridCol w="2204434">
                  <a:extLst>
                    <a:ext uri="{9D8B030D-6E8A-4147-A177-3AD203B41FA5}">
                      <a16:colId xmlns:a16="http://schemas.microsoft.com/office/drawing/2014/main" val="20004"/>
                    </a:ext>
                  </a:extLst>
                </a:gridCol>
              </a:tblGrid>
              <a:tr h="500173">
                <a:tc>
                  <a:txBody>
                    <a:bodyPr/>
                    <a:lstStyle/>
                    <a:p>
                      <a:pPr marL="0" marR="0" indent="0" algn="l" defTabSz="914400" rtl="0" eaLnBrk="1" fontAlgn="b" latinLnBrk="0" hangingPunct="1">
                        <a:lnSpc>
                          <a:spcPct val="100000"/>
                        </a:lnSpc>
                        <a:spcBef>
                          <a:spcPts val="0"/>
                        </a:spcBef>
                        <a:spcAft>
                          <a:spcPts val="0"/>
                        </a:spcAft>
                        <a:buClrTx/>
                        <a:buSzTx/>
                        <a:buFontTx/>
                        <a:buNone/>
                        <a:tabLst/>
                        <a:defRPr/>
                      </a:pP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b="0" i="0" u="none" strike="noStrike" dirty="0">
                          <a:solidFill>
                            <a:srgbClr val="000000"/>
                          </a:solidFill>
                          <a:effectLst/>
                          <a:latin typeface="Calibri" panose="020F0502020204030204" pitchFamily="34" charset="0"/>
                        </a:rPr>
                        <a:t>6/5/18</a:t>
                      </a:r>
                    </a:p>
                  </a:txBody>
                  <a:tcPr marL="6947" marR="6947" marT="6947" marB="0" anchor="b"/>
                </a:tc>
                <a:tc>
                  <a:txBody>
                    <a:bodyPr/>
                    <a:lstStyle/>
                    <a:p>
                      <a:pPr algn="l" fontAlgn="b"/>
                      <a:r>
                        <a:rPr lang="en-US" sz="1000" u="none" strike="noStrike" dirty="0">
                          <a:effectLst/>
                        </a:rPr>
                        <a:t>WG Status</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First Name</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a:effectLst/>
                        </a:rPr>
                        <a:t>Last Name</a:t>
                      </a:r>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Affiliation</a:t>
                      </a:r>
                      <a:endParaRPr lang="en-US" sz="1000" b="0" i="0" u="none" strike="noStrike" dirty="0">
                        <a:solidFill>
                          <a:srgbClr val="000000"/>
                        </a:solidFill>
                        <a:effectLst/>
                        <a:latin typeface="Calibri" panose="020F0502020204030204" pitchFamily="34" charset="0"/>
                      </a:endParaRPr>
                    </a:p>
                  </a:txBody>
                  <a:tcPr marL="6947" marR="6947" marT="6947" marB="0" anchor="b"/>
                </a:tc>
                <a:extLst>
                  <a:ext uri="{0D108BD9-81ED-4DB2-BD59-A6C34878D82A}">
                    <a16:rowId xmlns:a16="http://schemas.microsoft.com/office/drawing/2014/main" val="10000"/>
                  </a:ext>
                </a:extLst>
              </a:tr>
              <a:tr h="166725">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r" fontAlgn="b"/>
                      <a:r>
                        <a:rPr lang="en-US" sz="1000" u="none" strike="noStrike" dirty="0">
                          <a:effectLst/>
                        </a:rPr>
                        <a:t>15</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r>
                        <a:rPr lang="en-US" sz="1000" u="none" strike="noStrike" dirty="0">
                          <a:effectLst/>
                        </a:rPr>
                        <a:t>Total</a:t>
                      </a:r>
                      <a:endParaRPr lang="en-US" sz="1000" b="0" i="0" u="none" strike="noStrike" dirty="0">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tc>
                  <a:txBody>
                    <a:bodyPr/>
                    <a:lstStyle/>
                    <a:p>
                      <a:pPr algn="l" fontAlgn="b"/>
                      <a:endParaRPr lang="en-US" sz="1000" b="0" i="0" u="none" strike="noStrike">
                        <a:solidFill>
                          <a:srgbClr val="000000"/>
                        </a:solidFill>
                        <a:effectLst/>
                        <a:latin typeface="Calibri" panose="020F0502020204030204" pitchFamily="34" charset="0"/>
                      </a:endParaRPr>
                    </a:p>
                  </a:txBody>
                  <a:tcPr marL="6947" marR="6947" marT="6947" marB="0" anchor="b"/>
                </a:tc>
                <a:extLst>
                  <a:ext uri="{0D108BD9-81ED-4DB2-BD59-A6C34878D82A}">
                    <a16:rowId xmlns:a16="http://schemas.microsoft.com/office/drawing/2014/main" val="10001"/>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Carlos</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Caicedo</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Syracuse University (Secretary)</a:t>
                      </a:r>
                    </a:p>
                  </a:txBody>
                  <a:tcPr marL="7620" marR="7620" marT="7620" marB="0" anchor="b"/>
                </a:tc>
                <a:extLst>
                  <a:ext uri="{0D108BD9-81ED-4DB2-BD59-A6C34878D82A}">
                    <a16:rowId xmlns:a16="http://schemas.microsoft.com/office/drawing/2014/main" val="10002"/>
                  </a:ext>
                </a:extLst>
              </a:tr>
              <a:tr h="333447">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David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Chester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Harris</a:t>
                      </a:r>
                    </a:p>
                  </a:txBody>
                  <a:tcPr marL="7620" marR="7620" marT="7620" marB="0" anchor="b"/>
                </a:tc>
                <a:extLst>
                  <a:ext uri="{0D108BD9-81ED-4DB2-BD59-A6C34878D82A}">
                    <a16:rowId xmlns:a16="http://schemas.microsoft.com/office/drawing/2014/main" val="10003"/>
                  </a:ext>
                </a:extLst>
              </a:tr>
              <a:tr h="175260">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Lynn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Grande</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Self</a:t>
                      </a:r>
                    </a:p>
                  </a:txBody>
                  <a:tcPr marL="7620" marR="7620" marT="7620" marB="0" anchor="b"/>
                </a:tc>
                <a:extLst>
                  <a:ext uri="{0D108BD9-81ED-4DB2-BD59-A6C34878D82A}">
                    <a16:rowId xmlns:a16="http://schemas.microsoft.com/office/drawing/2014/main" val="10004"/>
                  </a:ext>
                </a:extLst>
              </a:tr>
              <a:tr h="175260">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Colby </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Harper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Pathfinder Wireless Corp</a:t>
                      </a:r>
                    </a:p>
                  </a:txBody>
                  <a:tcPr marL="7620" marR="7620" marT="7620" marB="0" anchor="b"/>
                </a:tc>
                <a:extLst>
                  <a:ext uri="{0D108BD9-81ED-4DB2-BD59-A6C34878D82A}">
                    <a16:rowId xmlns:a16="http://schemas.microsoft.com/office/drawing/2014/main" val="10005"/>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Nilesh</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Khamberkar</a:t>
                      </a:r>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Univ. of Buffalo</a:t>
                      </a:r>
                    </a:p>
                  </a:txBody>
                  <a:tcPr marL="7620" marR="7620" marT="7620" marB="0" anchor="b"/>
                </a:tc>
                <a:extLst>
                  <a:ext uri="{0D108BD9-81ED-4DB2-BD59-A6C34878D82A}">
                    <a16:rowId xmlns:a16="http://schemas.microsoft.com/office/drawing/2014/main" val="10006"/>
                  </a:ext>
                </a:extLst>
              </a:tr>
              <a:tr h="333447">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Mitch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Kokar</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VIStology</a:t>
                      </a:r>
                      <a:r>
                        <a:rPr lang="en-US" sz="1100" b="0" i="0" u="none" strike="noStrike" dirty="0">
                          <a:solidFill>
                            <a:srgbClr val="000000"/>
                          </a:solidFill>
                          <a:effectLst/>
                          <a:latin typeface="Calibri" panose="020F0502020204030204" pitchFamily="34" charset="0"/>
                        </a:rPr>
                        <a:t> &amp; Northeastern University</a:t>
                      </a:r>
                    </a:p>
                  </a:txBody>
                  <a:tcPr marL="7620" marR="7620" marT="7620" marB="0" anchor="b"/>
                </a:tc>
                <a:extLst>
                  <a:ext uri="{0D108BD9-81ED-4DB2-BD59-A6C34878D82A}">
                    <a16:rowId xmlns:a16="http://schemas.microsoft.com/office/drawing/2014/main" val="10007"/>
                  </a:ext>
                </a:extLst>
              </a:tr>
              <a:tr h="191038">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Alex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Lackpour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Drexel  / NOAA?</a:t>
                      </a:r>
                    </a:p>
                  </a:txBody>
                  <a:tcPr marL="7620" marR="7620" marT="7620" marB="0" anchor="b"/>
                </a:tc>
                <a:extLst>
                  <a:ext uri="{0D108BD9-81ED-4DB2-BD59-A6C34878D82A}">
                    <a16:rowId xmlns:a16="http://schemas.microsoft.com/office/drawing/2014/main" val="10008"/>
                  </a:ext>
                </a:extLst>
              </a:tr>
              <a:tr h="230631">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Li</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Communications Research Centre Canada</a:t>
                      </a:r>
                    </a:p>
                  </a:txBody>
                  <a:tcPr marL="7620" marR="7620" marT="7620" marB="0" anchor="b"/>
                </a:tc>
                <a:extLst>
                  <a:ext uri="{0D108BD9-81ED-4DB2-BD59-A6C34878D82A}">
                    <a16:rowId xmlns:a16="http://schemas.microsoft.com/office/drawing/2014/main" val="10009"/>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V</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Prasad</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Wireless and Mobile Communication, TU Delft</a:t>
                      </a:r>
                    </a:p>
                  </a:txBody>
                  <a:tcPr marL="7620" marR="7620" marT="7620" marB="0" anchor="b"/>
                </a:tc>
                <a:extLst>
                  <a:ext uri="{0D108BD9-81ED-4DB2-BD59-A6C34878D82A}">
                    <a16:rowId xmlns:a16="http://schemas.microsoft.com/office/drawing/2014/main" val="10010"/>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Mat</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Sherman</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BAE Systems (Chair)</a:t>
                      </a:r>
                    </a:p>
                  </a:txBody>
                  <a:tcPr marL="7620" marR="7620" marT="7620" marB="0" anchor="b"/>
                </a:tc>
                <a:extLst>
                  <a:ext uri="{0D108BD9-81ED-4DB2-BD59-A6C34878D82A}">
                    <a16:rowId xmlns:a16="http://schemas.microsoft.com/office/drawing/2014/main" val="10011"/>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John </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Stine</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Mitre</a:t>
                      </a:r>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12"/>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Darcy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Swain-Walsh</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Mitre</a:t>
                      </a:r>
                      <a:r>
                        <a:rPr lang="en-US" sz="1100" b="0" i="0" u="none" strike="noStrike" dirty="0">
                          <a:solidFill>
                            <a:srgbClr val="000000"/>
                          </a:solidFill>
                          <a:effectLst/>
                          <a:latin typeface="Calibri" panose="020F0502020204030204" pitchFamily="34" charset="0"/>
                        </a:rPr>
                        <a:t> (Vice Chair)</a:t>
                      </a:r>
                    </a:p>
                  </a:txBody>
                  <a:tcPr marL="7620" marR="7620" marT="7620" marB="0" anchor="b"/>
                </a:tc>
                <a:extLst>
                  <a:ext uri="{0D108BD9-81ED-4DB2-BD59-A6C34878D82A}">
                    <a16:rowId xmlns:a16="http://schemas.microsoft.com/office/drawing/2014/main" val="10013"/>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Tony</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Rennier</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Foundry Inc</a:t>
                      </a:r>
                    </a:p>
                  </a:txBody>
                  <a:tcPr marL="7620" marR="7620" marT="7620" marB="0" anchor="b"/>
                </a:tc>
                <a:extLst>
                  <a:ext uri="{0D108BD9-81ED-4DB2-BD59-A6C34878D82A}">
                    <a16:rowId xmlns:a16="http://schemas.microsoft.com/office/drawing/2014/main" val="10014"/>
                  </a:ext>
                </a:extLst>
              </a:tr>
              <a:tr h="175260">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Reinhard</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Schrage</a:t>
                      </a:r>
                    </a:p>
                  </a:txBody>
                  <a:tcPr marL="7620" marR="7620" marT="7620" marB="0" anchor="b"/>
                </a:tc>
                <a:tc>
                  <a:txBody>
                    <a:bodyPr/>
                    <a:lstStyle/>
                    <a:p>
                      <a:pPr algn="l" fontAlgn="b"/>
                      <a:r>
                        <a:rPr lang="en-US" sz="1100" b="0" i="0" u="none" strike="noStrike" dirty="0" err="1">
                          <a:solidFill>
                            <a:srgbClr val="000000"/>
                          </a:solidFill>
                          <a:effectLst/>
                          <a:latin typeface="Calibri" panose="020F0502020204030204" pitchFamily="34" charset="0"/>
                        </a:rPr>
                        <a:t>SchrageConsult</a:t>
                      </a:r>
                      <a:endParaRPr lang="en-US"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10015"/>
                  </a:ext>
                </a:extLst>
              </a:tr>
              <a:tr h="175260">
                <a:tc>
                  <a:txBody>
                    <a:bodyPr/>
                    <a:lstStyle/>
                    <a:p>
                      <a:pPr algn="l" fontAlgn="b"/>
                      <a:endParaRPr lang="en-US"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Member</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Shawn</a:t>
                      </a:r>
                    </a:p>
                  </a:txBody>
                  <a:tcPr marL="7620" marR="7620" marT="7620" marB="0" anchor="b"/>
                </a:tc>
                <a:tc>
                  <a:txBody>
                    <a:bodyPr/>
                    <a:lstStyle/>
                    <a:p>
                      <a:pPr algn="l" fontAlgn="b"/>
                      <a:r>
                        <a:rPr lang="en-US" sz="1100" b="0" i="0" u="none" strike="noStrike">
                          <a:solidFill>
                            <a:srgbClr val="000000"/>
                          </a:solidFill>
                          <a:effectLst/>
                          <a:latin typeface="Calibri" panose="020F0502020204030204" pitchFamily="34" charset="0"/>
                        </a:rPr>
                        <a:t>Kern</a:t>
                      </a:r>
                    </a:p>
                  </a:txBody>
                  <a:tcPr marL="7620" marR="7620" marT="7620" marB="0" anchor="b"/>
                </a:tc>
                <a:tc>
                  <a:txBody>
                    <a:bodyPr/>
                    <a:lstStyle/>
                    <a:p>
                      <a:pPr algn="l" fontAlgn="b"/>
                      <a:r>
                        <a:rPr lang="en-US" sz="1100" b="0" i="0" u="none" strike="noStrike" dirty="0">
                          <a:solidFill>
                            <a:srgbClr val="000000"/>
                          </a:solidFill>
                          <a:effectLst/>
                          <a:latin typeface="Calibri" panose="020F0502020204030204" pitchFamily="34" charset="0"/>
                        </a:rPr>
                        <a:t>SRI International</a:t>
                      </a:r>
                    </a:p>
                  </a:txBody>
                  <a:tcPr marL="7620" marR="7620" marT="7620" marB="0" anchor="b"/>
                </a:tc>
                <a:extLst>
                  <a:ext uri="{0D108BD9-81ED-4DB2-BD59-A6C34878D82A}">
                    <a16:rowId xmlns:a16="http://schemas.microsoft.com/office/drawing/2014/main" val="10019"/>
                  </a:ext>
                </a:extLst>
              </a:tr>
              <a:tr h="175261">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algn="l" fontAlgn="b"/>
                      <a:endParaRPr lang="en-US" sz="1000" b="0" i="0" u="none" strike="noStrike" dirty="0">
                        <a:solidFill>
                          <a:srgbClr val="000000"/>
                        </a:solidFill>
                        <a:effectLst/>
                        <a:latin typeface="Calibri" panose="020F0502020204030204" pitchFamily="34" charset="0"/>
                      </a:endParaRPr>
                    </a:p>
                  </a:txBody>
                  <a:tcPr marL="4542" marR="4542" marT="4542" marB="0" anchor="b"/>
                </a:tc>
                <a:tc>
                  <a:txBody>
                    <a:bodyPr/>
                    <a:lstStyle/>
                    <a:p>
                      <a:pPr marL="0" algn="l" defTabSz="914400" rtl="0" eaLnBrk="1" fontAlgn="b" latinLnBrk="0" hangingPunct="1"/>
                      <a:r>
                        <a:rPr lang="en-US" sz="1100" b="0" i="0" u="none" strike="noStrike" kern="1200">
                          <a:solidFill>
                            <a:srgbClr val="000000"/>
                          </a:solidFill>
                          <a:effectLst/>
                          <a:latin typeface="Calibri" panose="020F0502020204030204" pitchFamily="34" charset="0"/>
                          <a:ea typeface="+mn-ea"/>
                          <a:cs typeface="+mn-cs"/>
                        </a:rPr>
                        <a:t>Participant</a:t>
                      </a:r>
                    </a:p>
                  </a:txBody>
                  <a:tcPr marL="4542" marR="4542" marT="4542" marB="0" anchor="b"/>
                </a:tc>
                <a:tc>
                  <a:txBody>
                    <a:bodyPr/>
                    <a:lstStyle/>
                    <a:p>
                      <a:pPr marL="0" algn="l" defTabSz="914400" rtl="0" eaLnBrk="1" fontAlgn="b" latinLnBrk="0" hangingPunct="1"/>
                      <a:r>
                        <a:rPr lang="en-US" sz="1100" b="0" i="0" u="none" strike="noStrike" kern="1200">
                          <a:solidFill>
                            <a:srgbClr val="000000"/>
                          </a:solidFill>
                          <a:effectLst/>
                          <a:latin typeface="Calibri" panose="020F0502020204030204" pitchFamily="34" charset="0"/>
                          <a:ea typeface="+mn-ea"/>
                          <a:cs typeface="+mn-cs"/>
                        </a:rPr>
                        <a:t>Mark</a:t>
                      </a:r>
                    </a:p>
                  </a:txBody>
                  <a:tcPr marL="4542" marR="4542" marT="4542"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McHenry</a:t>
                      </a:r>
                    </a:p>
                  </a:txBody>
                  <a:tcPr marL="4542" marR="4542" marT="4542"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Shared Spectrum Company</a:t>
                      </a:r>
                    </a:p>
                  </a:txBody>
                  <a:tcPr marL="4542" marR="4542" marT="4542" marB="0" anchor="b"/>
                </a:tc>
                <a:extLst>
                  <a:ext uri="{0D108BD9-81ED-4DB2-BD59-A6C34878D82A}">
                    <a16:rowId xmlns:a16="http://schemas.microsoft.com/office/drawing/2014/main" val="10016"/>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Yuriy</a:t>
                      </a:r>
                    </a:p>
                  </a:txBody>
                  <a:tcPr marL="7620" marR="7620" marT="7620" marB="0" anchor="b"/>
                </a:tc>
                <a:tc>
                  <a:txBody>
                    <a:bodyPr/>
                    <a:lstStyle/>
                    <a:p>
                      <a:pPr marL="0" algn="l" defTabSz="914400" rtl="0" eaLnBrk="1" fontAlgn="b" latinLnBrk="0" hangingPunct="1"/>
                      <a:r>
                        <a:rPr lang="en-US" sz="1100" b="0" i="0" u="none" strike="noStrike" kern="1200">
                          <a:solidFill>
                            <a:srgbClr val="000000"/>
                          </a:solidFill>
                          <a:effectLst/>
                          <a:latin typeface="Calibri" panose="020F0502020204030204" pitchFamily="34" charset="0"/>
                          <a:ea typeface="+mn-ea"/>
                          <a:cs typeface="+mn-cs"/>
                        </a:rPr>
                        <a:t>Posherstnik</a:t>
                      </a:r>
                    </a:p>
                  </a:txBody>
                  <a:tcPr marL="7620" marR="7620" marT="7620"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US Army RDECOM CERDEC</a:t>
                      </a:r>
                    </a:p>
                  </a:txBody>
                  <a:tcPr marL="7620" marR="7620" marT="7620" marB="0" anchor="b"/>
                </a:tc>
                <a:extLst>
                  <a:ext uri="{0D108BD9-81ED-4DB2-BD59-A6C34878D82A}">
                    <a16:rowId xmlns:a16="http://schemas.microsoft.com/office/drawing/2014/main" val="10017"/>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Thor</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Berglie</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SSC</a:t>
                      </a:r>
                    </a:p>
                  </a:txBody>
                  <a:tcPr marL="68580" marR="68580" marT="0" marB="0" anchor="b"/>
                </a:tc>
                <a:extLst>
                  <a:ext uri="{0D108BD9-81ED-4DB2-BD59-A6C34878D82A}">
                    <a16:rowId xmlns:a16="http://schemas.microsoft.com/office/drawing/2014/main" val="10018"/>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Paul</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a:solidFill>
                            <a:srgbClr val="000000"/>
                          </a:solidFill>
                          <a:effectLst/>
                          <a:latin typeface="Calibri" panose="020F0502020204030204" pitchFamily="34" charset="0"/>
                          <a:ea typeface="+mn-ea"/>
                          <a:cs typeface="+mn-cs"/>
                        </a:rPr>
                        <a:t>Falvell</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CGI Group Inc.</a:t>
                      </a:r>
                    </a:p>
                  </a:txBody>
                  <a:tcPr marL="68580" marR="68580" marT="0" marB="0" anchor="b"/>
                </a:tc>
                <a:extLst>
                  <a:ext uri="{0D108BD9-81ED-4DB2-BD59-A6C34878D82A}">
                    <a16:rowId xmlns:a16="http://schemas.microsoft.com/office/drawing/2014/main" val="10020"/>
                  </a:ext>
                </a:extLst>
              </a:tr>
              <a:tr h="175261">
                <a:tc>
                  <a:txBody>
                    <a:bodyPr/>
                    <a:lstStyle/>
                    <a:p>
                      <a:pPr algn="l" fontAlgn="b"/>
                      <a:endParaRPr lang="en-US" sz="1100" b="0" i="0" u="none" strike="noStrike" dirty="0">
                        <a:solidFill>
                          <a:srgbClr val="000000"/>
                        </a:solidFill>
                        <a:effectLst/>
                        <a:latin typeface="Calibri" panose="020F0502020204030204" pitchFamily="34" charset="0"/>
                      </a:endParaRPr>
                    </a:p>
                  </a:txBody>
                  <a:tcPr marL="7621" marR="7621" marT="7621" marB="0" anchor="b"/>
                </a:tc>
                <a:tc>
                  <a:txBody>
                    <a:bodyPr/>
                    <a:lstStyle/>
                    <a:p>
                      <a:pPr algn="l" fontAlgn="b"/>
                      <a:r>
                        <a:rPr lang="en-US" sz="1100" b="0" i="0" u="none" strike="noStrike" dirty="0">
                          <a:solidFill>
                            <a:srgbClr val="000000"/>
                          </a:solidFill>
                          <a:effectLst/>
                          <a:latin typeface="Calibri" panose="020F0502020204030204" pitchFamily="34" charset="0"/>
                        </a:rPr>
                        <a:t>X</a:t>
                      </a:r>
                    </a:p>
                  </a:txBody>
                  <a:tcPr marL="7621" marR="7621" marT="7621" marB="0" anchor="b"/>
                </a:tc>
                <a:tc>
                  <a:txBody>
                    <a:bodyPr/>
                    <a:lstStyle/>
                    <a:p>
                      <a:pPr marL="0" algn="l" defTabSz="914400" rtl="0" eaLnBrk="1" fontAlgn="b" latinLnBrk="0" hangingPunct="1"/>
                      <a:r>
                        <a:rPr lang="en-US" sz="1100" b="0" i="0" u="none" strike="noStrike" kern="1200" dirty="0">
                          <a:solidFill>
                            <a:srgbClr val="000000"/>
                          </a:solidFill>
                          <a:effectLst/>
                          <a:latin typeface="Calibri" panose="020F0502020204030204" pitchFamily="34" charset="0"/>
                          <a:ea typeface="+mn-ea"/>
                          <a:cs typeface="+mn-cs"/>
                        </a:rPr>
                        <a:t>Participant</a:t>
                      </a:r>
                    </a:p>
                  </a:txBody>
                  <a:tcPr marL="7621" marR="7621" marT="7621"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Nicholas</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Sherman</a:t>
                      </a:r>
                    </a:p>
                  </a:txBody>
                  <a:tcPr marL="68580" marR="68580" marT="0" marB="0" anchor="b"/>
                </a:tc>
                <a:tc>
                  <a:txBody>
                    <a:bodyPr/>
                    <a:lstStyle/>
                    <a:p>
                      <a:pPr marL="0" marR="0" algn="l" defTabSz="914400" rtl="0" eaLnBrk="1" fontAlgn="b" latinLnBrk="0" hangingPunct="1">
                        <a:spcBef>
                          <a:spcPts val="0"/>
                        </a:spcBef>
                        <a:spcAft>
                          <a:spcPts val="0"/>
                        </a:spcAft>
                      </a:pPr>
                      <a:r>
                        <a:rPr lang="en-US" sz="1100" b="0" i="0" u="none" strike="noStrike" kern="1200" dirty="0">
                          <a:solidFill>
                            <a:srgbClr val="000000"/>
                          </a:solidFill>
                          <a:effectLst/>
                          <a:latin typeface="Calibri" panose="020F0502020204030204" pitchFamily="34" charset="0"/>
                          <a:ea typeface="+mn-ea"/>
                          <a:cs typeface="+mn-cs"/>
                        </a:rPr>
                        <a:t>BAE Systems</a:t>
                      </a:r>
                    </a:p>
                  </a:txBody>
                  <a:tcPr marL="68580" marR="68580" marT="0" marB="0" anchor="b"/>
                </a:tc>
                <a:extLst>
                  <a:ext uri="{0D108BD9-81ED-4DB2-BD59-A6C34878D82A}">
                    <a16:rowId xmlns:a16="http://schemas.microsoft.com/office/drawing/2014/main" val="1077152715"/>
                  </a:ext>
                </a:extLst>
              </a:tr>
            </a:tbl>
          </a:graphicData>
        </a:graphic>
      </p:graphicFrame>
      <p:sp>
        <p:nvSpPr>
          <p:cNvPr id="2" name="TextBox 1">
            <a:extLst>
              <a:ext uri="{FF2B5EF4-FFF2-40B4-BE49-F238E27FC236}">
                <a16:creationId xmlns:a16="http://schemas.microsoft.com/office/drawing/2014/main" id="{FDDD04C9-9911-4851-8BFD-5E105A025686}"/>
              </a:ext>
            </a:extLst>
          </p:cNvPr>
          <p:cNvSpPr txBox="1"/>
          <p:nvPr/>
        </p:nvSpPr>
        <p:spPr>
          <a:xfrm>
            <a:off x="7391400" y="1524000"/>
            <a:ext cx="1524000" cy="3139321"/>
          </a:xfrm>
          <a:prstGeom prst="rect">
            <a:avLst/>
          </a:prstGeom>
          <a:noFill/>
        </p:spPr>
        <p:txBody>
          <a:bodyPr wrap="square" rtlCol="0">
            <a:spAutoFit/>
          </a:bodyPr>
          <a:lstStyle/>
          <a:p>
            <a:r>
              <a:rPr lang="en-US" b="1" i="1" dirty="0">
                <a:solidFill>
                  <a:srgbClr val="FF0000"/>
                </a:solidFill>
              </a:rPr>
              <a:t>Quorum?</a:t>
            </a:r>
          </a:p>
          <a:p>
            <a:r>
              <a:rPr lang="en-US" b="1" i="1" dirty="0">
                <a:solidFill>
                  <a:srgbClr val="FF0000"/>
                </a:solidFill>
              </a:rPr>
              <a:t>NO.</a:t>
            </a:r>
          </a:p>
          <a:p>
            <a:r>
              <a:rPr lang="en-US" b="1" i="1" dirty="0">
                <a:solidFill>
                  <a:srgbClr val="FF0000"/>
                </a:solidFill>
              </a:rPr>
              <a:t>Participation varied during the call so did not have enough simultaneous member at any point to have Quorum</a:t>
            </a:r>
          </a:p>
        </p:txBody>
      </p:sp>
    </p:spTree>
    <p:extLst>
      <p:ext uri="{BB962C8B-B14F-4D97-AF65-F5344CB8AC3E}">
        <p14:creationId xmlns:p14="http://schemas.microsoft.com/office/powerpoint/2010/main" val="7744711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85800" y="38100"/>
            <a:ext cx="7772400" cy="952500"/>
          </a:xfrm>
        </p:spPr>
        <p:txBody>
          <a:bodyPr/>
          <a:lstStyle/>
          <a:p>
            <a:r>
              <a:rPr dirty="0"/>
              <a:t> Draft Agenda</a:t>
            </a:r>
          </a:p>
        </p:txBody>
      </p:sp>
      <p:sp>
        <p:nvSpPr>
          <p:cNvPr id="6147" name="Text Box 5040"/>
          <p:cNvSpPr txBox="1">
            <a:spLocks noChangeArrowheads="1"/>
          </p:cNvSpPr>
          <p:nvPr/>
        </p:nvSpPr>
        <p:spPr bwMode="auto">
          <a:xfrm>
            <a:off x="381000" y="1093113"/>
            <a:ext cx="8382000" cy="4801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a:buFont typeface="Calibri" pitchFamily="34" charset="0"/>
              <a:buAutoNum type="arabicPeriod"/>
            </a:pPr>
            <a:r>
              <a:rPr lang="en-US" dirty="0" err="1">
                <a:latin typeface="Times New Roman" pitchFamily="18" charset="0"/>
              </a:rPr>
              <a:t>Administrivia</a:t>
            </a:r>
            <a:endParaRPr lang="en-US" dirty="0">
              <a:latin typeface="Times New Roman" pitchFamily="18" charset="0"/>
            </a:endParaRPr>
          </a:p>
          <a:p>
            <a:pPr lvl="1">
              <a:buFont typeface="Calibri" pitchFamily="34" charset="0"/>
              <a:buAutoNum type="alphaLcPeriod"/>
            </a:pPr>
            <a:r>
              <a:rPr lang="en-US" dirty="0">
                <a:latin typeface="Times New Roman" pitchFamily="18" charset="0"/>
              </a:rPr>
              <a:t>Roll Call / Quorum Check</a:t>
            </a:r>
          </a:p>
          <a:p>
            <a:pPr lvl="1">
              <a:buFont typeface="Calibri" pitchFamily="34" charset="0"/>
              <a:buAutoNum type="alphaLcPeriod"/>
            </a:pPr>
            <a:r>
              <a:rPr lang="en-US" dirty="0">
                <a:latin typeface="Times New Roman" pitchFamily="18" charset="0"/>
              </a:rPr>
              <a:t>Approve Agenda</a:t>
            </a:r>
          </a:p>
          <a:p>
            <a:pPr lvl="1">
              <a:buFont typeface="Calibri" pitchFamily="34" charset="0"/>
              <a:buAutoNum type="alphaLcPeriod"/>
            </a:pPr>
            <a:r>
              <a:rPr lang="en-US" dirty="0">
                <a:latin typeface="Times New Roman" pitchFamily="18" charset="0"/>
              </a:rPr>
              <a:t>Patent slides / Notes on status</a:t>
            </a:r>
          </a:p>
          <a:p>
            <a:pPr lvl="1">
              <a:buFont typeface="Calibri" pitchFamily="34" charset="0"/>
              <a:buAutoNum type="alphaLcPeriod"/>
            </a:pPr>
            <a:r>
              <a:rPr lang="en-US" dirty="0">
                <a:latin typeface="Times New Roman" pitchFamily="18" charset="0"/>
              </a:rPr>
              <a:t>Approval of recent minutes</a:t>
            </a:r>
          </a:p>
          <a:p>
            <a:pPr>
              <a:buFont typeface="Calibri" pitchFamily="34" charset="0"/>
              <a:buAutoNum type="arabicPeriod"/>
            </a:pPr>
            <a:r>
              <a:rPr lang="en-US" dirty="0">
                <a:latin typeface="Times New Roman" pitchFamily="18" charset="0"/>
              </a:rPr>
              <a:t>Status on 1900.5.1</a:t>
            </a:r>
          </a:p>
          <a:p>
            <a:pPr>
              <a:buFont typeface="Calibri" pitchFamily="34" charset="0"/>
              <a:buAutoNum type="arabicPeriod"/>
            </a:pPr>
            <a:r>
              <a:rPr lang="en-US" dirty="0">
                <a:latin typeface="Times New Roman" pitchFamily="18" charset="0"/>
              </a:rPr>
              <a:t>Status on 1900.5.2</a:t>
            </a:r>
          </a:p>
          <a:p>
            <a:pPr>
              <a:buFont typeface="Calibri" pitchFamily="34" charset="0"/>
              <a:buAutoNum type="arabicPeriod"/>
            </a:pPr>
            <a:r>
              <a:rPr lang="en-US" dirty="0">
                <a:latin typeface="Times New Roman" pitchFamily="18" charset="0"/>
              </a:rPr>
              <a:t>Status on Architecture</a:t>
            </a:r>
          </a:p>
          <a:p>
            <a:pPr>
              <a:buFont typeface="Calibri" pitchFamily="34" charset="0"/>
              <a:buAutoNum type="arabicPeriod"/>
            </a:pPr>
            <a:r>
              <a:rPr lang="en-US" dirty="0">
                <a:latin typeface="Times New Roman" pitchFamily="18" charset="0"/>
              </a:rPr>
              <a:t>Review of other 1900 activities (1900.1, Leadership meeting etc.)</a:t>
            </a:r>
          </a:p>
          <a:p>
            <a:pPr>
              <a:buFont typeface="Calibri" pitchFamily="34" charset="0"/>
              <a:buAutoNum type="arabicPeriod"/>
            </a:pPr>
            <a:r>
              <a:rPr lang="en-US" dirty="0">
                <a:latin typeface="Times New Roman" pitchFamily="18" charset="0"/>
              </a:rPr>
              <a:t>1900.5 marketing inputs</a:t>
            </a:r>
          </a:p>
          <a:p>
            <a:pPr lvl="1">
              <a:buFont typeface="Calibri" pitchFamily="34" charset="0"/>
              <a:buAutoNum type="alphaLcPeriod"/>
            </a:pPr>
            <a:r>
              <a:rPr lang="en-US" dirty="0">
                <a:latin typeface="Times New Roman" pitchFamily="18" charset="0"/>
              </a:rPr>
              <a:t>National Spectrum Consortium</a:t>
            </a:r>
          </a:p>
          <a:p>
            <a:pPr lvl="1">
              <a:buFont typeface="Calibri" pitchFamily="34" charset="0"/>
              <a:buAutoNum type="alphaLcPeriod"/>
            </a:pPr>
            <a:r>
              <a:rPr lang="en-US" dirty="0" err="1">
                <a:latin typeface="Times New Roman" pitchFamily="18" charset="0"/>
              </a:rPr>
              <a:t>Comms</a:t>
            </a:r>
            <a:r>
              <a:rPr lang="en-US" dirty="0">
                <a:latin typeface="Times New Roman" pitchFamily="18" charset="0"/>
              </a:rPr>
              <a:t> Standard Magazine </a:t>
            </a:r>
          </a:p>
          <a:p>
            <a:pPr lvl="1">
              <a:buFont typeface="Calibri" pitchFamily="34" charset="0"/>
              <a:buAutoNum type="alphaLcPeriod"/>
            </a:pPr>
            <a:r>
              <a:rPr lang="en-US" dirty="0">
                <a:latin typeface="Times New Roman" pitchFamily="18" charset="0"/>
              </a:rPr>
              <a:t>Others?</a:t>
            </a:r>
          </a:p>
          <a:p>
            <a:pPr>
              <a:buFont typeface="Calibri" pitchFamily="34" charset="0"/>
              <a:buAutoNum type="arabicPeriod"/>
            </a:pPr>
            <a:r>
              <a:rPr lang="en-US" dirty="0">
                <a:latin typeface="Times New Roman" pitchFamily="18" charset="0"/>
              </a:rPr>
              <a:t>1900.5 meeting planning and review</a:t>
            </a:r>
          </a:p>
          <a:p>
            <a:pPr>
              <a:buFont typeface="Calibri" pitchFamily="34" charset="0"/>
              <a:buAutoNum type="arabicPeriod"/>
            </a:pPr>
            <a:r>
              <a:rPr lang="en-US" dirty="0" err="1">
                <a:latin typeface="Times New Roman" pitchFamily="18" charset="0"/>
              </a:rPr>
              <a:t>AoB</a:t>
            </a:r>
            <a:endParaRPr lang="en-US" dirty="0">
              <a:latin typeface="Times New Roman" pitchFamily="18" charset="0"/>
            </a:endParaRPr>
          </a:p>
          <a:p>
            <a:pPr>
              <a:buFont typeface="Calibri" pitchFamily="34" charset="0"/>
              <a:buAutoNum type="arabicPeriod"/>
            </a:pPr>
            <a:r>
              <a:rPr lang="en-US" dirty="0">
                <a:latin typeface="Times New Roman" pitchFamily="18" charset="0"/>
              </a:rPr>
              <a:t>Adjourn</a:t>
            </a:r>
          </a:p>
          <a:p>
            <a:pPr>
              <a:buFont typeface="Calibri" pitchFamily="34" charset="0"/>
              <a:buAutoNum type="arabicPeriod"/>
            </a:pPr>
            <a:r>
              <a:rPr lang="en-US" dirty="0">
                <a:latin typeface="Times New Roman" pitchFamily="18" charset="0"/>
              </a:rPr>
              <a:t>In Ad Hoc, Review 1900.5.1 or 1900.5 Architecture</a:t>
            </a:r>
          </a:p>
        </p:txBody>
      </p:sp>
      <p:sp>
        <p:nvSpPr>
          <p:cNvPr id="6148" name="TextBox 1"/>
          <p:cNvSpPr txBox="1">
            <a:spLocks noChangeArrowheads="1"/>
          </p:cNvSpPr>
          <p:nvPr/>
        </p:nvSpPr>
        <p:spPr bwMode="auto">
          <a:xfrm>
            <a:off x="5419436" y="4876800"/>
            <a:ext cx="30480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p:txBody>
          <a:bodyPr/>
          <a:lstStyle/>
          <a:p>
            <a:pPr>
              <a:defRPr/>
            </a:pPr>
            <a:fld id="{BC02BF91-CE3B-4BEE-901C-F38BA1677E3A}" type="datetime1">
              <a:rPr lang="en-US" smtClean="0"/>
              <a:t>6/5/2018</a:t>
            </a:fld>
            <a:endParaRPr lang="en-US"/>
          </a:p>
        </p:txBody>
      </p:sp>
      <p:sp>
        <p:nvSpPr>
          <p:cNvPr id="3" name="Footer Placeholder 2"/>
          <p:cNvSpPr>
            <a:spLocks noGrp="1"/>
          </p:cNvSpPr>
          <p:nvPr>
            <p:ph type="ftr" sz="quarter" idx="11"/>
          </p:nvPr>
        </p:nvSpPr>
        <p:spPr/>
        <p:txBody>
          <a:bodyPr/>
          <a:lstStyle/>
          <a:p>
            <a:pPr>
              <a:defRPr/>
            </a:pPr>
            <a:r>
              <a:rPr lang="en-US"/>
              <a:t>Doc #: 5-18-0018-01-agen</a:t>
            </a:r>
            <a:endParaRPr lang="en-US" dirty="0"/>
          </a:p>
        </p:txBody>
      </p:sp>
      <p:sp>
        <p:nvSpPr>
          <p:cNvPr id="4" name="Slide Number Placeholder 3"/>
          <p:cNvSpPr>
            <a:spLocks noGrp="1"/>
          </p:cNvSpPr>
          <p:nvPr>
            <p:ph type="sldNum" sz="quarter" idx="12"/>
          </p:nvPr>
        </p:nvSpPr>
        <p:spPr/>
        <p:txBody>
          <a:bodyPr/>
          <a:lstStyle/>
          <a:p>
            <a:pPr>
              <a:defRPr/>
            </a:pPr>
            <a:fld id="{416AB2EC-0DBC-44B9-9ED4-DEF8811F0E73}" type="slidenum">
              <a:rPr lang="en-US" smtClean="0"/>
              <a:pPr>
                <a:defRPr/>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p:txBody>
          <a:bodyPr/>
          <a:lstStyle/>
          <a:p>
            <a:r>
              <a:rPr dirty="0"/>
              <a:t>Motion to approve Agenda contained in 5-18-0018-0</a:t>
            </a:r>
            <a:r>
              <a:rPr lang="en-US" dirty="0"/>
              <a:t>0</a:t>
            </a:r>
            <a:endParaRPr dirty="0"/>
          </a:p>
          <a:p>
            <a:endParaRPr dirty="0"/>
          </a:p>
          <a:p>
            <a:r>
              <a:rPr dirty="0"/>
              <a:t>Mover: </a:t>
            </a:r>
          </a:p>
          <a:p>
            <a:r>
              <a:rPr dirty="0"/>
              <a:t>Second: </a:t>
            </a:r>
            <a:endParaRPr lang="en-US" dirty="0"/>
          </a:p>
          <a:p>
            <a:r>
              <a:rPr lang="en-US" dirty="0"/>
              <a:t>Vote: No Quorum </a:t>
            </a:r>
            <a:endParaRPr dirty="0"/>
          </a:p>
        </p:txBody>
      </p:sp>
      <p:sp>
        <p:nvSpPr>
          <p:cNvPr id="4" name="Date Placeholder 3"/>
          <p:cNvSpPr>
            <a:spLocks noGrp="1"/>
          </p:cNvSpPr>
          <p:nvPr>
            <p:ph type="dt" sz="quarter" idx="10"/>
          </p:nvPr>
        </p:nvSpPr>
        <p:spPr/>
        <p:txBody>
          <a:bodyPr/>
          <a:lstStyle/>
          <a:p>
            <a:pPr>
              <a:defRPr/>
            </a:pPr>
            <a:fld id="{AB22A5F7-B8E1-4541-A15E-B6D5ECD3D658}" type="datetime1">
              <a:rPr lang="en-US" smtClean="0"/>
              <a:t>6/5/2018</a:t>
            </a:fld>
            <a:endParaRPr lang="en-US"/>
          </a:p>
        </p:txBody>
      </p:sp>
      <p:sp>
        <p:nvSpPr>
          <p:cNvPr id="5" name="Footer Placeholder 4"/>
          <p:cNvSpPr>
            <a:spLocks noGrp="1"/>
          </p:cNvSpPr>
          <p:nvPr>
            <p:ph type="ftr" sz="quarter" idx="11"/>
          </p:nvPr>
        </p:nvSpPr>
        <p:spPr/>
        <p:txBody>
          <a:bodyPr/>
          <a:lstStyle/>
          <a:p>
            <a:pPr>
              <a:defRPr/>
            </a:pPr>
            <a:r>
              <a:rPr lang="en-US"/>
              <a:t>Doc #: 5-18-0018-01-agen</a:t>
            </a:r>
          </a:p>
        </p:txBody>
      </p:sp>
      <p:sp>
        <p:nvSpPr>
          <p:cNvPr id="6" name="Slide Number Placeholder 5"/>
          <p:cNvSpPr>
            <a:spLocks noGrp="1"/>
          </p:cNvSpPr>
          <p:nvPr>
            <p:ph type="sldNum" sz="quarter" idx="12"/>
          </p:nvPr>
        </p:nvSpPr>
        <p:spPr/>
        <p:txBody>
          <a:bodyPr/>
          <a:lstStyle/>
          <a:p>
            <a:pPr>
              <a:defRPr/>
            </a:pPr>
            <a:fld id="{37121803-2D18-4F48-9883-FC84CD494002}" type="slidenum">
              <a:rPr lang="en-US" smtClean="0"/>
              <a:pPr>
                <a:defRPr/>
              </a:pPr>
              <a:t>6</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a:t>Participants, Patents, and Duty to Inform</a:t>
            </a:r>
            <a:endParaRPr lang="en-US" altLang="en-US" sz="320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dirty="0"/>
              <a:t>All participants in this meeting have certain obligations under the IEEE-SA Patent Policy. </a:t>
            </a:r>
          </a:p>
          <a:p>
            <a:pPr lvl="1">
              <a:buFont typeface="Arial" panose="020B0604020202020204" pitchFamily="34" charset="0"/>
              <a:buChar cha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lvl="2">
              <a:buFont typeface="Arial" panose="020B0604020202020204" pitchFamily="34" charset="0"/>
              <a:buChar cha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lvl="2">
              <a:buFont typeface="Arial" panose="020B0604020202020204" pitchFamily="34" charset="0"/>
              <a:buChar cha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anose="020B0604020202020204" pitchFamily="34" charset="0"/>
              <a:buChar cha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anose="020B0604020202020204" pitchFamily="34" charset="0"/>
              <a:buChar char="•"/>
            </a:pPr>
            <a:r>
              <a:rPr lang="en-US" altLang="en-US" sz="1600" b="1" dirty="0">
                <a:solidFill>
                  <a:srgbClr val="003399"/>
                </a:solidFill>
              </a:rPr>
              <a:t>Early identification of holders of potential Essential Patent Claims is strongly encouraged</a:t>
            </a:r>
          </a:p>
          <a:p>
            <a:pPr lvl="1">
              <a:buFont typeface="Arial" panose="020B0604020202020204" pitchFamily="34" charset="0"/>
              <a:buChar char="•"/>
            </a:pPr>
            <a:r>
              <a:rPr lang="en-US" altLang="en-US" sz="1600" b="1" dirty="0">
                <a:solidFill>
                  <a:srgbClr val="003399"/>
                </a:solidFill>
              </a:rPr>
              <a:t>No duty to perform a patent search</a:t>
            </a:r>
            <a:endParaRPr lang="en-US" altLang="en-US" sz="1600" dirty="0"/>
          </a:p>
        </p:txBody>
      </p:sp>
      <p:sp>
        <p:nvSpPr>
          <p:cNvPr id="8196"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#1</a:t>
            </a:r>
          </a:p>
        </p:txBody>
      </p:sp>
      <p:sp>
        <p:nvSpPr>
          <p:cNvPr id="2" name="Date Placeholder 1"/>
          <p:cNvSpPr>
            <a:spLocks noGrp="1"/>
          </p:cNvSpPr>
          <p:nvPr>
            <p:ph type="dt" sz="half" idx="10"/>
          </p:nvPr>
        </p:nvSpPr>
        <p:spPr/>
        <p:txBody>
          <a:bodyPr/>
          <a:lstStyle/>
          <a:p>
            <a:pPr>
              <a:defRPr/>
            </a:pPr>
            <a:fld id="{9514DAC6-1CBA-4F6E-88C2-FB5EEBBE1321}" type="datetime1">
              <a:rPr lang="en-US" smtClean="0"/>
              <a:t>6/5/2018</a:t>
            </a:fld>
            <a:endParaRPr lang="en-US"/>
          </a:p>
        </p:txBody>
      </p:sp>
      <p:sp>
        <p:nvSpPr>
          <p:cNvPr id="3" name="Footer Placeholder 2"/>
          <p:cNvSpPr>
            <a:spLocks noGrp="1"/>
          </p:cNvSpPr>
          <p:nvPr>
            <p:ph type="ftr" sz="quarter" idx="11"/>
          </p:nvPr>
        </p:nvSpPr>
        <p:spPr/>
        <p:txBody>
          <a:bodyPr/>
          <a:lstStyle/>
          <a:p>
            <a:pPr>
              <a:defRPr/>
            </a:pPr>
            <a:r>
              <a:rPr lang="en-US"/>
              <a:t>Doc #: 5-18-0018-01-agen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7</a:t>
            </a:fld>
            <a:endParaRPr lang="en-US"/>
          </a:p>
        </p:txBody>
      </p:sp>
    </p:spTree>
    <p:extLst>
      <p:ext uri="{BB962C8B-B14F-4D97-AF65-F5344CB8AC3E}">
        <p14:creationId xmlns:p14="http://schemas.microsoft.com/office/powerpoint/2010/main" val="36473855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a:t>Patent Related Links</a:t>
            </a:r>
            <a:endParaRPr lang="en-US" altLang="en-US" u="sng"/>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a:cs typeface="Times New Roman" panose="02020603050405020304"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a:cs typeface="Times New Roman" panose="02020603050405020304" pitchFamily="18" charset="0"/>
              </a:rPr>
              <a:t>	Patent Policy is stated in these sources:</a:t>
            </a:r>
          </a:p>
          <a:p>
            <a:pPr lvl="1">
              <a:lnSpc>
                <a:spcPct val="90000"/>
              </a:lnSpc>
              <a:buFont typeface="Monotype Sorts"/>
              <a:buNone/>
            </a:pPr>
            <a:r>
              <a:rPr lang="en-GB" altLang="en-US" sz="2400"/>
              <a:t>		IEEE-SA Standards Boards Bylaws</a:t>
            </a:r>
          </a:p>
          <a:p>
            <a:pPr lvl="1">
              <a:lnSpc>
                <a:spcPct val="90000"/>
              </a:lnSpc>
              <a:buFont typeface="Monotype Sorts"/>
              <a:buNone/>
            </a:pPr>
            <a:r>
              <a:rPr lang="en-US" altLang="en-US" sz="2100"/>
              <a:t>		</a:t>
            </a:r>
            <a:r>
              <a:rPr lang="en-US" altLang="en-US" sz="2100" i="1"/>
              <a:t>http://standards.ieee.org/develop/policies/bylaws/sect6-7.html#6</a:t>
            </a:r>
          </a:p>
          <a:p>
            <a:pPr lvl="1">
              <a:lnSpc>
                <a:spcPct val="90000"/>
              </a:lnSpc>
              <a:buFont typeface="Monotype Sorts"/>
              <a:buNone/>
            </a:pPr>
            <a:r>
              <a:rPr lang="en-GB" altLang="en-US" sz="2400"/>
              <a:t>		IEEE-SA Standards Board Operations Manual</a:t>
            </a:r>
          </a:p>
          <a:p>
            <a:pPr lvl="1">
              <a:lnSpc>
                <a:spcPct val="90000"/>
              </a:lnSpc>
              <a:buFont typeface="Monotype Sorts"/>
              <a:buNone/>
            </a:pPr>
            <a:r>
              <a:rPr lang="en-US" altLang="en-US" sz="2400"/>
              <a:t>		</a:t>
            </a:r>
            <a:r>
              <a:rPr lang="en-US" altLang="en-US" sz="2100" i="1"/>
              <a:t>http://standards.ieee.org/develop/policies/opman/sect6.html#6.3</a:t>
            </a:r>
            <a:endParaRPr lang="en-US" altLang="en-US" sz="2400"/>
          </a:p>
          <a:p>
            <a:pPr lvl="1">
              <a:lnSpc>
                <a:spcPct val="90000"/>
              </a:lnSpc>
              <a:buFont typeface="Monotype Sorts"/>
              <a:buNone/>
            </a:pPr>
            <a:r>
              <a:rPr lang="en-US" altLang="en-US" sz="2400">
                <a:cs typeface="Times New Roman" panose="02020603050405020304" pitchFamily="18" charset="0"/>
              </a:rPr>
              <a:t>	Material about the patent policy is available at</a:t>
            </a:r>
            <a:r>
              <a:rPr lang="en-US" altLang="en-US" sz="2400"/>
              <a:t> </a:t>
            </a:r>
          </a:p>
          <a:p>
            <a:pPr lvl="1">
              <a:lnSpc>
                <a:spcPct val="90000"/>
              </a:lnSpc>
              <a:buFont typeface="Monotype Sorts"/>
              <a:buNone/>
            </a:pPr>
            <a:r>
              <a:rPr lang="en-US" altLang="en-US" sz="2400"/>
              <a:t>		</a:t>
            </a:r>
            <a:r>
              <a:rPr lang="en-US" altLang="en-US" sz="2100" i="1"/>
              <a:t>http://standards.ieee.org/about/sasb/patcom/materials.html</a:t>
            </a:r>
          </a:p>
        </p:txBody>
      </p:sp>
      <p:sp>
        <p:nvSpPr>
          <p:cNvPr id="9220" name="Text Box 6"/>
          <p:cNvSpPr txBox="1">
            <a:spLocks noChangeArrowheads="1"/>
          </p:cNvSpPr>
          <p:nvPr/>
        </p:nvSpPr>
        <p:spPr bwMode="auto">
          <a:xfrm>
            <a:off x="57150" y="64389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#2</a:t>
            </a:r>
            <a:endParaRPr lang="en-US" altLang="en-US" sz="2400">
              <a:solidFill>
                <a:schemeClr val="tx1"/>
              </a:solidFill>
              <a:latin typeface="Times New Roman" panose="02020603050405020304" pitchFamily="18" charset="0"/>
            </a:endParaRP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200" b="1"/>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p>
          <a:p>
            <a:pPr algn="ctr">
              <a:lnSpc>
                <a:spcPct val="80000"/>
              </a:lnSpc>
              <a:buFont typeface="Monotype Sorts"/>
              <a:buNone/>
            </a:pPr>
            <a:r>
              <a:rPr lang="en-US" altLang="en-US" sz="1200" b="1"/>
              <a:t>This slide set is available at https://development.standards.ieee.org/myproject/Public/mytools/mob/slideset.ppt</a:t>
            </a:r>
          </a:p>
        </p:txBody>
      </p:sp>
      <p:sp>
        <p:nvSpPr>
          <p:cNvPr id="2" name="Date Placeholder 1"/>
          <p:cNvSpPr>
            <a:spLocks noGrp="1"/>
          </p:cNvSpPr>
          <p:nvPr>
            <p:ph type="dt" sz="half" idx="10"/>
          </p:nvPr>
        </p:nvSpPr>
        <p:spPr/>
        <p:txBody>
          <a:bodyPr/>
          <a:lstStyle/>
          <a:p>
            <a:pPr>
              <a:defRPr/>
            </a:pPr>
            <a:fld id="{A7020288-C62D-4013-A3DF-E3BBBC226209}" type="datetime1">
              <a:rPr lang="en-US" smtClean="0"/>
              <a:t>6/5/2018</a:t>
            </a:fld>
            <a:endParaRPr lang="en-US"/>
          </a:p>
        </p:txBody>
      </p:sp>
      <p:sp>
        <p:nvSpPr>
          <p:cNvPr id="3" name="Footer Placeholder 2"/>
          <p:cNvSpPr>
            <a:spLocks noGrp="1"/>
          </p:cNvSpPr>
          <p:nvPr>
            <p:ph type="ftr" sz="quarter" idx="11"/>
          </p:nvPr>
        </p:nvSpPr>
        <p:spPr/>
        <p:txBody>
          <a:bodyPr/>
          <a:lstStyle/>
          <a:p>
            <a:pPr>
              <a:defRPr/>
            </a:pPr>
            <a:r>
              <a:rPr lang="en-US"/>
              <a:t>Doc #: 5-18-0018-01-agen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8</a:t>
            </a:fld>
            <a:endParaRPr lang="en-US"/>
          </a:p>
        </p:txBody>
      </p:sp>
    </p:spTree>
    <p:extLst>
      <p:ext uri="{BB962C8B-B14F-4D97-AF65-F5344CB8AC3E}">
        <p14:creationId xmlns:p14="http://schemas.microsoft.com/office/powerpoint/2010/main" val="10777032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a:t>Call for Potentially Essential Patents</a:t>
            </a:r>
          </a:p>
        </p:txBody>
      </p:sp>
      <p:sp>
        <p:nvSpPr>
          <p:cNvPr id="10243" name="Rectangle 1027"/>
          <p:cNvSpPr>
            <a:spLocks noGrp="1" noChangeArrowheads="1"/>
          </p:cNvSpPr>
          <p:nvPr>
            <p:ph type="body" idx="1"/>
          </p:nvPr>
        </p:nvSpPr>
        <p:spPr/>
        <p:txBody>
          <a:bodyPr/>
          <a:lstStyle/>
          <a:p>
            <a:pPr>
              <a:buFont typeface="Arial" panose="020B0604020202020204" pitchFamily="34" charset="0"/>
              <a:buChar char="•"/>
            </a:pPr>
            <a:r>
              <a:rPr lang="en-US" altLang="en-US" sz="280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altLang="en-US" sz="2000"/>
              <a:t>Either speak up now or</a:t>
            </a:r>
          </a:p>
          <a:p>
            <a:pPr lvl="1">
              <a:buFont typeface="Arial" panose="020B0604020202020204" pitchFamily="34" charset="0"/>
              <a:buChar char="•"/>
            </a:pPr>
            <a:r>
              <a:rPr lang="en-US" altLang="en-US" sz="2000"/>
              <a:t>Provide the chair of this group with the identity of the holder(s) of any and all such claims as soon as possible or</a:t>
            </a:r>
          </a:p>
          <a:p>
            <a:pPr lvl="1">
              <a:buFont typeface="Arial" panose="020B0604020202020204" pitchFamily="34" charset="0"/>
              <a:buChar char="•"/>
            </a:pPr>
            <a:r>
              <a:rPr lang="en-US" altLang="en-US" sz="2000"/>
              <a:t>Cause an LOA to be submitted</a:t>
            </a:r>
          </a:p>
        </p:txBody>
      </p:sp>
      <p:sp>
        <p:nvSpPr>
          <p:cNvPr id="10244" name="Text Box 1028"/>
          <p:cNvSpPr txBox="1">
            <a:spLocks noChangeArrowheads="1"/>
          </p:cNvSpPr>
          <p:nvPr/>
        </p:nvSpPr>
        <p:spPr bwMode="auto">
          <a:xfrm>
            <a:off x="57150" y="64389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a:solidFill>
                  <a:schemeClr val="tx1"/>
                </a:solidFill>
                <a:latin typeface="Times New Roman" panose="02020603050405020304" pitchFamily="18" charset="0"/>
              </a:rPr>
              <a:t>Slide #3</a:t>
            </a:r>
          </a:p>
        </p:txBody>
      </p:sp>
      <p:sp>
        <p:nvSpPr>
          <p:cNvPr id="2" name="Date Placeholder 1"/>
          <p:cNvSpPr>
            <a:spLocks noGrp="1"/>
          </p:cNvSpPr>
          <p:nvPr>
            <p:ph type="dt" sz="half" idx="10"/>
          </p:nvPr>
        </p:nvSpPr>
        <p:spPr/>
        <p:txBody>
          <a:bodyPr/>
          <a:lstStyle/>
          <a:p>
            <a:pPr>
              <a:defRPr/>
            </a:pPr>
            <a:fld id="{E29E069D-DAB4-4C7D-9FDC-97209633B9F9}" type="datetime1">
              <a:rPr lang="en-US" smtClean="0"/>
              <a:t>6/5/2018</a:t>
            </a:fld>
            <a:endParaRPr lang="en-US"/>
          </a:p>
        </p:txBody>
      </p:sp>
      <p:sp>
        <p:nvSpPr>
          <p:cNvPr id="3" name="Footer Placeholder 2"/>
          <p:cNvSpPr>
            <a:spLocks noGrp="1"/>
          </p:cNvSpPr>
          <p:nvPr>
            <p:ph type="ftr" sz="quarter" idx="11"/>
          </p:nvPr>
        </p:nvSpPr>
        <p:spPr/>
        <p:txBody>
          <a:bodyPr/>
          <a:lstStyle/>
          <a:p>
            <a:pPr>
              <a:defRPr/>
            </a:pPr>
            <a:r>
              <a:rPr lang="en-US"/>
              <a:t>Doc #: 5-18-0018-01-agen</a:t>
            </a:r>
          </a:p>
        </p:txBody>
      </p:sp>
      <p:sp>
        <p:nvSpPr>
          <p:cNvPr id="4" name="Slide Number Placeholder 3"/>
          <p:cNvSpPr>
            <a:spLocks noGrp="1"/>
          </p:cNvSpPr>
          <p:nvPr>
            <p:ph type="sldNum" sz="quarter" idx="12"/>
          </p:nvPr>
        </p:nvSpPr>
        <p:spPr/>
        <p:txBody>
          <a:bodyPr/>
          <a:lstStyle/>
          <a:p>
            <a:pPr>
              <a:defRPr/>
            </a:pPr>
            <a:fld id="{986769F2-C589-4C46-B9E8-371DE6369B6E}" type="slidenum">
              <a:rPr lang="en-US" smtClean="0"/>
              <a:pPr>
                <a:defRPr/>
              </a:pPr>
              <a:t>9</a:t>
            </a:fld>
            <a:endParaRPr lang="en-US"/>
          </a:p>
        </p:txBody>
      </p:sp>
    </p:spTree>
    <p:extLst>
      <p:ext uri="{BB962C8B-B14F-4D97-AF65-F5344CB8AC3E}">
        <p14:creationId xmlns:p14="http://schemas.microsoft.com/office/powerpoint/2010/main" val="14136371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13167</TotalTime>
  <Words>1638</Words>
  <Application>Microsoft Office PowerPoint</Application>
  <PresentationFormat>On-screen Show (4:3)</PresentationFormat>
  <Paragraphs>340</Paragraphs>
  <Slides>20</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20</vt:i4>
      </vt:variant>
    </vt:vector>
  </HeadingPairs>
  <TitlesOfParts>
    <vt:vector size="26" baseType="lpstr">
      <vt:lpstr>Arial</vt:lpstr>
      <vt:lpstr>Calibri</vt:lpstr>
      <vt:lpstr>Helvetica</vt:lpstr>
      <vt:lpstr>Monotype Sorts</vt:lpstr>
      <vt:lpstr>Times New Roman</vt:lpstr>
      <vt:lpstr>Office Theme</vt:lpstr>
      <vt:lpstr>PowerPoint Presentation</vt:lpstr>
      <vt:lpstr> Monthly WG Meeting Electronic Meeting Details</vt:lpstr>
      <vt:lpstr>Rules</vt:lpstr>
      <vt:lpstr>Current Membership</vt:lpstr>
      <vt:lpstr> Draft Agenda</vt:lpstr>
      <vt:lpstr>Approval of Agenda</vt:lpstr>
      <vt:lpstr>Participants, Patents, and Duty to Inform</vt:lpstr>
      <vt:lpstr>Patent Related Links</vt:lpstr>
      <vt:lpstr>Call for Potentially Essential Patents</vt:lpstr>
      <vt:lpstr>Other Guidelines for IEEE WG Meetings</vt:lpstr>
      <vt:lpstr>Minutes for approval</vt:lpstr>
      <vt:lpstr>Status on 1900.5.1</vt:lpstr>
      <vt:lpstr>Working Schedule for 1900.5.1</vt:lpstr>
      <vt:lpstr>Current Status for 1900.5.2</vt:lpstr>
      <vt:lpstr>Current Architecture Status</vt:lpstr>
      <vt:lpstr>Other DySPAN-SC Activities</vt:lpstr>
      <vt:lpstr>Marketing Inputs</vt:lpstr>
      <vt:lpstr>Ad Hoc?</vt:lpstr>
      <vt:lpstr>Meetings</vt:lpstr>
      <vt:lpstr>IEEE 1900.5 Meeting 6/5/18 @2:30 PM US EDT (UTC-4) </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Matthew Sherman</cp:lastModifiedBy>
  <cp:revision>363</cp:revision>
  <dcterms:created xsi:type="dcterms:W3CDTF">2013-08-13T02:52:21Z</dcterms:created>
  <dcterms:modified xsi:type="dcterms:W3CDTF">2018-06-05T20:19:23Z</dcterms:modified>
</cp:coreProperties>
</file>