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84" r:id="rId14"/>
    <p:sldId id="335" r:id="rId15"/>
    <p:sldId id="385" r:id="rId16"/>
    <p:sldId id="344" r:id="rId17"/>
    <p:sldId id="346" r:id="rId18"/>
    <p:sldId id="381" r:id="rId19"/>
    <p:sldId id="386" r:id="rId20"/>
    <p:sldId id="364"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65" d="100"/>
          <a:sy n="65" d="100"/>
        </p:scale>
        <p:origin x="1484" y="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6/5/2018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FF2B4929-9B26-42F0-B53E-ED49CDB29637}" type="datetime1">
              <a:rPr lang="en-US" smtClean="0"/>
              <a:t>6/5/2018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5-18-0018-01-agen</a:t>
            </a:r>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1B41A2C-52E7-46A4-830B-99D7D1021A7F}" type="datetime1">
              <a:rPr lang="en-US" smtClean="0"/>
              <a:t>6/5/2018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5-18-0018-01-agen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9B911C0-FBBD-44BB-8686-44644CA6E6F8}" type="datetime1">
              <a:rPr lang="en-US" smtClean="0"/>
              <a:t>6/5/2018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5-18-0018-01-agen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6AA022-27B6-4076-928A-ADB6ECCEBA96}" type="datetime1">
              <a:rPr lang="en-US" smtClean="0"/>
              <a:t>6/5/2018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5-18-0018-01-agen</a:t>
            </a:r>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9BB5D56C-00C3-4F2F-886D-C37FB89B4487}" type="datetime1">
              <a:rPr lang="en-US" smtClean="0"/>
              <a:t>6/5/2018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5-18-0018-01-agen</a:t>
            </a:r>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16A3A70-F860-4467-9FC7-E25A75DBFBCF}" type="datetime1">
              <a:rPr lang="en-US" smtClean="0"/>
              <a:t>6/5/2018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5-18-0018-01-agen</a:t>
            </a:r>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F7B3E36D-5B0F-4AF0-AD80-2A315BA7A85C}" type="datetime1">
              <a:rPr lang="en-US" smtClean="0"/>
              <a:t>6/5/2018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Doc #: 5-18-0018-01-agen</a:t>
            </a:r>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6227A96D-A5E9-416D-9E2C-34581D627553}" type="datetime1">
              <a:rPr lang="en-US" smtClean="0"/>
              <a:t>6/5/2018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Doc #: 5-18-0018-01-agen</a:t>
            </a:r>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B7D62F1-E59D-472A-AD5E-B43C61B9E524}" type="datetime1">
              <a:rPr lang="en-US" smtClean="0"/>
              <a:t>6/5/2018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Doc #: 5-18-0018-01-agen</a:t>
            </a:r>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0C46907-7AF9-42BE-B384-4E13EEB8CE34}" type="datetime1">
              <a:rPr lang="en-US" smtClean="0"/>
              <a:t>6/5/2018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5-18-0018-01-agen</a:t>
            </a:r>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664FABE-5B9F-4F03-8061-5AFB2E6A74D5}" type="datetime1">
              <a:rPr lang="en-US" smtClean="0"/>
              <a:t>6/5/2018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5-18-0018-01-agen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A2416222-4DAA-4924-ABC6-6DCC827EE880}" type="datetime1">
              <a:rPr lang="en-US" smtClean="0"/>
              <a:t>6/5/2018</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a:t>Doc #: 5-18-0018-01-agen</a:t>
            </a:r>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baesystems.webex.com/baesystems/j.php?MTID=mc0092d6c3c64e9b40002c3997313c0a7"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www.teleconference.att.com/servlet/glbAccess?process=1&amp;accessNumber=888-3316674&amp;accessCode=6336344&amp;accessNumber2=312-7771452"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FC624A3-1490-4D96-A9B8-D25A88D7A6A4}" type="datetime1">
              <a:rPr lang="en-US" smtClean="0">
                <a:solidFill>
                  <a:srgbClr val="000099"/>
                </a:solidFill>
              </a:rPr>
              <a:t>6/5/2018</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13714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05 June 2018</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05 June  2018</a:t>
            </a:r>
          </a:p>
          <a:p>
            <a:pPr eaLnBrk="0" hangingPunct="0"/>
            <a:r>
              <a:rPr lang="en-US" sz="1200" b="1" dirty="0">
                <a:latin typeface="Arial" pitchFamily="34" charset="0"/>
                <a:cs typeface="Times New Roman" pitchFamily="18" charset="0"/>
              </a:rPr>
              <a:t>Document No: 5-18-0018-01-agen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5-18-0018-01-agen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29F3AE68-6287-4902-9B9D-8FFB53349F01}" type="datetime1">
              <a:rPr lang="en-US" smtClean="0"/>
              <a:t>6/5/2018</a:t>
            </a:fld>
            <a:endParaRPr lang="en-US"/>
          </a:p>
        </p:txBody>
      </p:sp>
      <p:sp>
        <p:nvSpPr>
          <p:cNvPr id="3" name="Footer Placeholder 2"/>
          <p:cNvSpPr>
            <a:spLocks noGrp="1"/>
          </p:cNvSpPr>
          <p:nvPr>
            <p:ph type="ftr" sz="quarter" idx="11"/>
          </p:nvPr>
        </p:nvSpPr>
        <p:spPr/>
        <p:txBody>
          <a:bodyPr/>
          <a:lstStyle/>
          <a:p>
            <a:pPr>
              <a:defRPr/>
            </a:pPr>
            <a:r>
              <a:rPr lang="en-US"/>
              <a:t>Doc #: 5-18-0018-01-agen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t>Minutes for approval</a:t>
            </a:r>
          </a:p>
        </p:txBody>
      </p:sp>
      <p:sp>
        <p:nvSpPr>
          <p:cNvPr id="12291" name="Content Placeholder 2"/>
          <p:cNvSpPr>
            <a:spLocks noGrp="1"/>
          </p:cNvSpPr>
          <p:nvPr>
            <p:ph idx="1"/>
          </p:nvPr>
        </p:nvSpPr>
        <p:spPr/>
        <p:txBody>
          <a:bodyPr/>
          <a:lstStyle/>
          <a:p>
            <a:r>
              <a:rPr dirty="0"/>
              <a:t>Motion to approve WG minutes contained in </a:t>
            </a:r>
            <a:r>
              <a:rPr lang="en-US" dirty="0"/>
              <a:t>5-18-0017-00</a:t>
            </a:r>
            <a:endParaRPr dirty="0"/>
          </a:p>
          <a:p>
            <a:pPr marL="0" indent="0" eaLnBrk="1" fontAlgn="auto" hangingPunct="1">
              <a:lnSpc>
                <a:spcPct val="115000"/>
              </a:lnSpc>
              <a:spcBef>
                <a:spcPts val="0"/>
              </a:spcBef>
              <a:spcAft>
                <a:spcPts val="0"/>
              </a:spcAft>
              <a:buNone/>
              <a:defRPr/>
            </a:pPr>
            <a:r>
              <a:rPr lang="en-US" dirty="0"/>
              <a:t>.</a:t>
            </a:r>
          </a:p>
          <a:p>
            <a:pPr>
              <a:lnSpc>
                <a:spcPct val="115000"/>
              </a:lnSpc>
              <a:defRPr/>
            </a:pPr>
            <a:r>
              <a:rPr lang="en-US" dirty="0"/>
              <a:t>Mover:  </a:t>
            </a:r>
          </a:p>
          <a:p>
            <a:r>
              <a:rPr dirty="0"/>
              <a:t>Second:</a:t>
            </a:r>
          </a:p>
          <a:p>
            <a:r>
              <a:rPr lang="en-US" dirty="0"/>
              <a:t>Vote: No Quorum </a:t>
            </a:r>
          </a:p>
          <a:p>
            <a:endParaRPr lang="en-US" dirty="0"/>
          </a:p>
          <a:p>
            <a:endParaRPr lang="en-US" dirty="0"/>
          </a:p>
          <a:p>
            <a:endParaRPr dirty="0"/>
          </a:p>
        </p:txBody>
      </p:sp>
      <p:sp>
        <p:nvSpPr>
          <p:cNvPr id="4" name="Date Placeholder 3"/>
          <p:cNvSpPr>
            <a:spLocks noGrp="1"/>
          </p:cNvSpPr>
          <p:nvPr>
            <p:ph type="dt" sz="quarter" idx="10"/>
          </p:nvPr>
        </p:nvSpPr>
        <p:spPr/>
        <p:txBody>
          <a:bodyPr/>
          <a:lstStyle/>
          <a:p>
            <a:pPr>
              <a:defRPr/>
            </a:pPr>
            <a:fld id="{A733FFCC-E300-420C-A11A-B84510F7D643}" type="datetime1">
              <a:rPr lang="en-US" smtClean="0"/>
              <a:t>6/5/2018</a:t>
            </a:fld>
            <a:endParaRPr lang="en-US"/>
          </a:p>
        </p:txBody>
      </p:sp>
      <p:sp>
        <p:nvSpPr>
          <p:cNvPr id="5" name="Footer Placeholder 4"/>
          <p:cNvSpPr>
            <a:spLocks noGrp="1"/>
          </p:cNvSpPr>
          <p:nvPr>
            <p:ph type="ftr" sz="quarter" idx="11"/>
          </p:nvPr>
        </p:nvSpPr>
        <p:spPr/>
        <p:txBody>
          <a:bodyPr/>
          <a:lstStyle/>
          <a:p>
            <a:pPr>
              <a:defRPr/>
            </a:pPr>
            <a:r>
              <a:rPr lang="en-US"/>
              <a:t>Doc #: 5-18-0018-01-agen</a:t>
            </a:r>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p:txBody>
      </p:sp>
      <p:sp>
        <p:nvSpPr>
          <p:cNvPr id="4" name="Date Placeholder 3"/>
          <p:cNvSpPr>
            <a:spLocks noGrp="1"/>
          </p:cNvSpPr>
          <p:nvPr>
            <p:ph type="dt" sz="half" idx="10"/>
          </p:nvPr>
        </p:nvSpPr>
        <p:spPr/>
        <p:txBody>
          <a:bodyPr/>
          <a:lstStyle/>
          <a:p>
            <a:pPr>
              <a:defRPr/>
            </a:pPr>
            <a:fld id="{38274E9B-123A-44CD-929B-33D0C1A1085F}" type="datetime1">
              <a:rPr lang="en-US" smtClean="0"/>
              <a:t>6/5/2018</a:t>
            </a:fld>
            <a:endParaRPr lang="en-US"/>
          </a:p>
        </p:txBody>
      </p:sp>
      <p:sp>
        <p:nvSpPr>
          <p:cNvPr id="5" name="Footer Placeholder 4"/>
          <p:cNvSpPr>
            <a:spLocks noGrp="1"/>
          </p:cNvSpPr>
          <p:nvPr>
            <p:ph type="ftr" sz="quarter" idx="11"/>
          </p:nvPr>
        </p:nvSpPr>
        <p:spPr/>
        <p:txBody>
          <a:bodyPr/>
          <a:lstStyle/>
          <a:p>
            <a:pPr>
              <a:defRPr/>
            </a:pPr>
            <a:r>
              <a:rPr lang="en-US"/>
              <a:t>Doc #: 5-18-0018-01-agen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0"/>
            <a:ext cx="7772400" cy="228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4" name="Title 1"/>
          <p:cNvSpPr>
            <a:spLocks noGrp="1"/>
          </p:cNvSpPr>
          <p:nvPr>
            <p:ph type="title"/>
          </p:nvPr>
        </p:nvSpPr>
        <p:spPr>
          <a:xfrm>
            <a:off x="457200" y="17463"/>
            <a:ext cx="8229600" cy="1143000"/>
          </a:xfrm>
        </p:spPr>
        <p:txBody>
          <a:bodyPr/>
          <a:lstStyle/>
          <a:p>
            <a:r>
              <a:rPr altLang="en-US"/>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2/18</a:t>
            </a:r>
          </a:p>
          <a:p>
            <a:r>
              <a:rPr altLang="en-US" sz="1400" dirty="0"/>
              <a:t>WG </a:t>
            </a:r>
            <a:r>
              <a:rPr altLang="en-US" sz="1400" dirty="0" err="1"/>
              <a:t>Recirc</a:t>
            </a:r>
            <a:r>
              <a:rPr altLang="en-US" sz="1400" dirty="0"/>
              <a:t>						</a:t>
            </a:r>
            <a:r>
              <a:rPr lang="en-US" altLang="en-US" sz="1400" dirty="0"/>
              <a:t>8</a:t>
            </a:r>
            <a:r>
              <a:rPr altLang="en-US" sz="1400" dirty="0"/>
              <a:t>/17  </a:t>
            </a:r>
            <a:r>
              <a:rPr lang="en-US" altLang="en-US" sz="1400" dirty="0"/>
              <a:t>       </a:t>
            </a:r>
            <a:r>
              <a:rPr lang="en-US" altLang="en-US" sz="1400" b="1" dirty="0">
                <a:solidFill>
                  <a:srgbClr val="FF0000"/>
                </a:solidFill>
              </a:rPr>
              <a:t>4/18</a:t>
            </a:r>
            <a:endParaRPr altLang="en-US" sz="1400" dirty="0"/>
          </a:p>
          <a:p>
            <a:r>
              <a:rPr altLang="en-US" sz="1400" dirty="0"/>
              <a:t>Sponsor Ballot						</a:t>
            </a:r>
            <a:r>
              <a:rPr lang="en-US" altLang="en-US" sz="1400" dirty="0"/>
              <a:t>10</a:t>
            </a:r>
            <a:r>
              <a:rPr altLang="en-US" sz="1400" dirty="0"/>
              <a:t>/17</a:t>
            </a:r>
            <a:r>
              <a:rPr lang="en-US" altLang="en-US" sz="1400" dirty="0"/>
              <a:t>       </a:t>
            </a:r>
            <a:r>
              <a:rPr lang="en-US" altLang="en-US" sz="1400" b="1" dirty="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b="1" dirty="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b="1" dirty="0">
                <a:solidFill>
                  <a:srgbClr val="FF0000"/>
                </a:solidFill>
              </a:rPr>
              <a:t>12/18</a:t>
            </a:r>
            <a:endParaRPr altLang="en-US" sz="1400" dirty="0"/>
          </a:p>
          <a:p>
            <a:r>
              <a:rPr altLang="en-US" sz="1400" dirty="0"/>
              <a:t>Submit to REVCOM						11/17       </a:t>
            </a:r>
            <a:r>
              <a:rPr lang="en-US" altLang="en-US" sz="1400" b="1" dirty="0">
                <a:solidFill>
                  <a:srgbClr val="FF0000"/>
                </a:solidFill>
              </a:rPr>
              <a:t>3/19!!</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BE18D224-C691-4C43-86B6-CB480BDA5BF3}" type="datetime1">
              <a:rPr lang="en-US" smtClean="0"/>
              <a:t>6/5/2018</a:t>
            </a:fld>
            <a:endParaRPr lang="en-US"/>
          </a:p>
        </p:txBody>
      </p:sp>
      <p:sp>
        <p:nvSpPr>
          <p:cNvPr id="5" name="Footer Placeholder 4"/>
          <p:cNvSpPr>
            <a:spLocks noGrp="1"/>
          </p:cNvSpPr>
          <p:nvPr>
            <p:ph type="ftr" sz="quarter" idx="11"/>
          </p:nvPr>
        </p:nvSpPr>
        <p:spPr/>
        <p:txBody>
          <a:bodyPr/>
          <a:lstStyle/>
          <a:p>
            <a:pPr>
              <a:defRPr/>
            </a:pPr>
            <a:r>
              <a:rPr lang="en-US"/>
              <a:t>Doc #: 5-18-0018-01-agen</a:t>
            </a:r>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13</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6607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a:t>Base Standard complete and with IEEE staff for editing</a:t>
            </a:r>
          </a:p>
          <a:p>
            <a:pPr lvl="1"/>
            <a:r>
              <a:rPr lang="en-US" dirty="0"/>
              <a:t>Issue date – ? (Not in store yet)</a:t>
            </a:r>
          </a:p>
          <a:p>
            <a:r>
              <a:rPr lang="en-US" dirty="0"/>
              <a:t>1900.5.2a PAR Approved</a:t>
            </a:r>
          </a:p>
          <a:p>
            <a:pPr lvl="1"/>
            <a:r>
              <a:rPr lang="en-US" dirty="0"/>
              <a:t>I need to update the website to reflect this</a:t>
            </a:r>
          </a:p>
          <a:p>
            <a:pPr lvl="1"/>
            <a:endParaRPr lang="en-US" dirty="0"/>
          </a:p>
        </p:txBody>
      </p:sp>
      <p:sp>
        <p:nvSpPr>
          <p:cNvPr id="4" name="Date Placeholder 3"/>
          <p:cNvSpPr>
            <a:spLocks noGrp="1"/>
          </p:cNvSpPr>
          <p:nvPr>
            <p:ph type="dt" sz="quarter" idx="10"/>
          </p:nvPr>
        </p:nvSpPr>
        <p:spPr/>
        <p:txBody>
          <a:bodyPr/>
          <a:lstStyle/>
          <a:p>
            <a:pPr>
              <a:defRPr/>
            </a:pPr>
            <a:fld id="{1D300328-8FEC-4BC8-AC85-FB502EB7B99E}" type="datetime1">
              <a:rPr lang="en-US" smtClean="0"/>
              <a:t>6/5/2018</a:t>
            </a:fld>
            <a:endParaRPr lang="en-US"/>
          </a:p>
        </p:txBody>
      </p:sp>
      <p:sp>
        <p:nvSpPr>
          <p:cNvPr id="5" name="Footer Placeholder 4"/>
          <p:cNvSpPr>
            <a:spLocks noGrp="1"/>
          </p:cNvSpPr>
          <p:nvPr>
            <p:ph type="ftr" sz="quarter" idx="11"/>
          </p:nvPr>
        </p:nvSpPr>
        <p:spPr/>
        <p:txBody>
          <a:bodyPr/>
          <a:lstStyle/>
          <a:p>
            <a:pPr>
              <a:defRPr/>
            </a:pPr>
            <a:r>
              <a:rPr lang="en-US"/>
              <a:t>Doc #: 5-18-0018-01-agen</a:t>
            </a:r>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Architecture Status</a:t>
            </a:r>
          </a:p>
        </p:txBody>
      </p:sp>
      <p:sp>
        <p:nvSpPr>
          <p:cNvPr id="14339" name="Content Placeholder 2"/>
          <p:cNvSpPr>
            <a:spLocks noGrp="1"/>
          </p:cNvSpPr>
          <p:nvPr>
            <p:ph idx="1"/>
          </p:nvPr>
        </p:nvSpPr>
        <p:spPr>
          <a:xfrm>
            <a:off x="422564" y="1298720"/>
            <a:ext cx="8229600" cy="4525963"/>
          </a:xfrm>
        </p:spPr>
        <p:txBody>
          <a:bodyPr/>
          <a:lstStyle/>
          <a:p>
            <a:r>
              <a:rPr lang="en-US" dirty="0"/>
              <a:t>Focus on 1900.5.1</a:t>
            </a:r>
          </a:p>
          <a:p>
            <a:r>
              <a:rPr lang="en-US" dirty="0"/>
              <a:t>Conducting additional architecture activities while not interfering with 1900.5.1/2 </a:t>
            </a:r>
          </a:p>
          <a:p>
            <a:pPr lvl="1"/>
            <a:r>
              <a:rPr lang="en-US" dirty="0"/>
              <a:t>Goal is PAR to update based standard in next couple of months </a:t>
            </a:r>
          </a:p>
        </p:txBody>
      </p:sp>
      <p:sp>
        <p:nvSpPr>
          <p:cNvPr id="4" name="Date Placeholder 3"/>
          <p:cNvSpPr>
            <a:spLocks noGrp="1"/>
          </p:cNvSpPr>
          <p:nvPr>
            <p:ph type="dt" sz="quarter" idx="10"/>
          </p:nvPr>
        </p:nvSpPr>
        <p:spPr/>
        <p:txBody>
          <a:bodyPr/>
          <a:lstStyle/>
          <a:p>
            <a:pPr>
              <a:defRPr/>
            </a:pPr>
            <a:fld id="{5BD0B23B-E318-491C-B310-1E03A37FE4C9}" type="datetime1">
              <a:rPr lang="en-US" smtClean="0"/>
              <a:t>6/5/2018</a:t>
            </a:fld>
            <a:endParaRPr lang="en-US"/>
          </a:p>
        </p:txBody>
      </p:sp>
      <p:sp>
        <p:nvSpPr>
          <p:cNvPr id="5" name="Footer Placeholder 4"/>
          <p:cNvSpPr>
            <a:spLocks noGrp="1"/>
          </p:cNvSpPr>
          <p:nvPr>
            <p:ph type="ftr" sz="quarter" idx="11"/>
          </p:nvPr>
        </p:nvSpPr>
        <p:spPr/>
        <p:txBody>
          <a:bodyPr/>
          <a:lstStyle/>
          <a:p>
            <a:pPr>
              <a:defRPr/>
            </a:pPr>
            <a:r>
              <a:rPr lang="en-US"/>
              <a:t>Doc #: 5-18-0018-01-agen</a:t>
            </a:r>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15</a:t>
            </a:fld>
            <a:endParaRPr lang="en-US"/>
          </a:p>
        </p:txBody>
      </p:sp>
    </p:spTree>
    <p:extLst>
      <p:ext uri="{BB962C8B-B14F-4D97-AF65-F5344CB8AC3E}">
        <p14:creationId xmlns:p14="http://schemas.microsoft.com/office/powerpoint/2010/main" val="1836893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48235" y="1219200"/>
            <a:ext cx="8229600" cy="4525963"/>
          </a:xfrm>
        </p:spPr>
        <p:txBody>
          <a:bodyPr/>
          <a:lstStyle/>
          <a:p>
            <a:r>
              <a:rPr sz="2400" dirty="0"/>
              <a:t>Leadership meetings</a:t>
            </a:r>
          </a:p>
          <a:p>
            <a:pPr lvl="1"/>
            <a:r>
              <a:rPr lang="en-US" sz="2000" dirty="0"/>
              <a:t>Meeting held 23 May 2018</a:t>
            </a:r>
          </a:p>
          <a:p>
            <a:pPr lvl="1"/>
            <a:r>
              <a:rPr lang="en-US" sz="2000" dirty="0"/>
              <a:t>Looking at hibernating 1900.7</a:t>
            </a:r>
          </a:p>
          <a:p>
            <a:pPr lvl="1"/>
            <a:r>
              <a:rPr lang="en-US" sz="2000" dirty="0"/>
              <a:t>Draft WG P&amp;P update</a:t>
            </a:r>
          </a:p>
          <a:p>
            <a:r>
              <a:rPr lang="en-US" sz="2400" dirty="0"/>
              <a:t>Architecture Study Group</a:t>
            </a:r>
          </a:p>
          <a:p>
            <a:r>
              <a:rPr lang="en-US" sz="2400" dirty="0"/>
              <a:t>Machine Learning study group</a:t>
            </a:r>
          </a:p>
          <a:p>
            <a:endParaRPr lang="en-US" sz="2800" dirty="0"/>
          </a:p>
          <a:p>
            <a:pPr lvl="1"/>
            <a:endParaRPr lang="en-US" sz="1800" dirty="0"/>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049BC280-C9A3-4830-BCFF-B4CDE1E7CEB7}" type="datetime1">
              <a:rPr lang="en-US" smtClean="0"/>
              <a:t>6/5/2018</a:t>
            </a:fld>
            <a:endParaRPr lang="en-US"/>
          </a:p>
        </p:txBody>
      </p:sp>
      <p:sp>
        <p:nvSpPr>
          <p:cNvPr id="5" name="Footer Placeholder 4"/>
          <p:cNvSpPr>
            <a:spLocks noGrp="1"/>
          </p:cNvSpPr>
          <p:nvPr>
            <p:ph type="ftr" sz="quarter" idx="11"/>
          </p:nvPr>
        </p:nvSpPr>
        <p:spPr/>
        <p:txBody>
          <a:bodyPr/>
          <a:lstStyle/>
          <a:p>
            <a:pPr>
              <a:defRPr/>
            </a:pPr>
            <a:r>
              <a:rPr lang="en-US"/>
              <a:t>Doc #: 5-18-0018-01-agen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190500" y="1143000"/>
            <a:ext cx="8763000" cy="4525963"/>
          </a:xfrm>
        </p:spPr>
        <p:txBody>
          <a:bodyPr/>
          <a:lstStyle/>
          <a:p>
            <a:r>
              <a:rPr lang="en-US" sz="2800" dirty="0"/>
              <a:t>NSC – Status</a:t>
            </a:r>
          </a:p>
          <a:p>
            <a:pPr lvl="1"/>
            <a:r>
              <a:rPr lang="en-US" sz="2400" dirty="0"/>
              <a:t>Working towards release of project list</a:t>
            </a:r>
          </a:p>
          <a:p>
            <a:r>
              <a:rPr lang="en-US" sz="2800" dirty="0"/>
              <a:t>Standards paper in process</a:t>
            </a:r>
          </a:p>
          <a:p>
            <a:pPr lvl="1"/>
            <a:r>
              <a:rPr lang="en-US" sz="2400" dirty="0"/>
              <a:t>Communications Magazine</a:t>
            </a:r>
          </a:p>
          <a:p>
            <a:pPr lvl="2"/>
            <a:r>
              <a:rPr lang="en-US" sz="2000" dirty="0"/>
              <a:t>1900.5.1 tutorial in works</a:t>
            </a:r>
          </a:p>
          <a:p>
            <a:pPr lvl="2"/>
            <a:r>
              <a:rPr lang="en-US" sz="2000" dirty="0"/>
              <a:t>1900.5.2 paper accepted (Publication date?)</a:t>
            </a:r>
          </a:p>
          <a:p>
            <a:pPr lvl="1"/>
            <a:r>
              <a:rPr lang="en-US" sz="2400" dirty="0"/>
              <a:t>Paper on 1900.5.2 over VITA 49 Accepted (Publication date?)</a:t>
            </a:r>
          </a:p>
          <a:p>
            <a:r>
              <a:rPr lang="en-US" sz="2800" dirty="0"/>
              <a:t>Need to update website</a:t>
            </a:r>
          </a:p>
          <a:p>
            <a:pPr lvl="1"/>
            <a:r>
              <a:rPr lang="en-US" sz="2400" dirty="0"/>
              <a:t>Hope to complete this month</a:t>
            </a:r>
          </a:p>
          <a:p>
            <a:r>
              <a:rPr lang="en-US" sz="2800" dirty="0"/>
              <a:t>General set of </a:t>
            </a:r>
            <a:r>
              <a:rPr lang="en-US" sz="2800" dirty="0" err="1"/>
              <a:t>DySPAN</a:t>
            </a:r>
            <a:r>
              <a:rPr lang="en-US" sz="2800" dirty="0"/>
              <a:t>-SC papers for Pub</a:t>
            </a:r>
          </a:p>
          <a:p>
            <a:pPr lvl="1"/>
            <a:r>
              <a:rPr lang="en-US" sz="2400" dirty="0"/>
              <a:t>Issue on standards spectrum magazine </a:t>
            </a:r>
          </a:p>
          <a:p>
            <a:endParaRPr lang="en-US" dirty="0"/>
          </a:p>
        </p:txBody>
      </p:sp>
      <p:sp>
        <p:nvSpPr>
          <p:cNvPr id="4" name="Date Placeholder 3"/>
          <p:cNvSpPr>
            <a:spLocks noGrp="1"/>
          </p:cNvSpPr>
          <p:nvPr>
            <p:ph type="dt" sz="quarter" idx="10"/>
          </p:nvPr>
        </p:nvSpPr>
        <p:spPr/>
        <p:txBody>
          <a:bodyPr/>
          <a:lstStyle/>
          <a:p>
            <a:pPr>
              <a:defRPr/>
            </a:pPr>
            <a:fld id="{B3C25DE2-353E-46EB-A260-EB5029C97628}" type="datetime1">
              <a:rPr lang="en-US" smtClean="0"/>
              <a:t>6/5/2018</a:t>
            </a:fld>
            <a:endParaRPr lang="en-US"/>
          </a:p>
        </p:txBody>
      </p:sp>
      <p:sp>
        <p:nvSpPr>
          <p:cNvPr id="5" name="Footer Placeholder 4"/>
          <p:cNvSpPr>
            <a:spLocks noGrp="1"/>
          </p:cNvSpPr>
          <p:nvPr>
            <p:ph type="ftr" sz="quarter" idx="11"/>
          </p:nvPr>
        </p:nvSpPr>
        <p:spPr/>
        <p:txBody>
          <a:bodyPr/>
          <a:lstStyle/>
          <a:p>
            <a:pPr>
              <a:defRPr/>
            </a:pPr>
            <a:r>
              <a:rPr lang="en-US"/>
              <a:t>Doc #: 5-18-0018-01-agen</a:t>
            </a:r>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Ad Hoc?</a:t>
            </a:r>
          </a:p>
        </p:txBody>
      </p:sp>
      <p:sp>
        <p:nvSpPr>
          <p:cNvPr id="17411" name="Content Placeholder 2"/>
          <p:cNvSpPr>
            <a:spLocks noGrp="1"/>
          </p:cNvSpPr>
          <p:nvPr>
            <p:ph idx="1"/>
          </p:nvPr>
        </p:nvSpPr>
        <p:spPr>
          <a:xfrm>
            <a:off x="304800" y="1219200"/>
            <a:ext cx="8229600" cy="4525963"/>
          </a:xfrm>
        </p:spPr>
        <p:txBody>
          <a:bodyPr/>
          <a:lstStyle/>
          <a:p>
            <a:r>
              <a:rPr lang="en-US" dirty="0"/>
              <a:t>Review of 1900.5.1 or 1900.5 architecture</a:t>
            </a:r>
          </a:p>
          <a:p>
            <a:r>
              <a:rPr lang="en-US" dirty="0"/>
              <a:t>New 1900.5.2 ideas?</a:t>
            </a:r>
          </a:p>
          <a:p>
            <a:endParaRPr lang="en-US" dirty="0"/>
          </a:p>
        </p:txBody>
      </p:sp>
      <p:sp>
        <p:nvSpPr>
          <p:cNvPr id="4" name="Date Placeholder 3"/>
          <p:cNvSpPr>
            <a:spLocks noGrp="1"/>
          </p:cNvSpPr>
          <p:nvPr>
            <p:ph type="dt" sz="quarter" idx="10"/>
          </p:nvPr>
        </p:nvSpPr>
        <p:spPr/>
        <p:txBody>
          <a:bodyPr/>
          <a:lstStyle/>
          <a:p>
            <a:pPr>
              <a:defRPr/>
            </a:pPr>
            <a:fld id="{B6B9263F-2C2C-4651-8E13-CA6E6BDF21F6}" type="datetime1">
              <a:rPr lang="en-US" smtClean="0"/>
              <a:t>6/5/2018</a:t>
            </a:fld>
            <a:endParaRPr lang="en-US"/>
          </a:p>
        </p:txBody>
      </p:sp>
      <p:sp>
        <p:nvSpPr>
          <p:cNvPr id="5" name="Footer Placeholder 4"/>
          <p:cNvSpPr>
            <a:spLocks noGrp="1"/>
          </p:cNvSpPr>
          <p:nvPr>
            <p:ph type="ftr" sz="quarter" idx="11"/>
          </p:nvPr>
        </p:nvSpPr>
        <p:spPr/>
        <p:txBody>
          <a:bodyPr/>
          <a:lstStyle/>
          <a:p>
            <a:pPr>
              <a:defRPr/>
            </a:pPr>
            <a:r>
              <a:rPr lang="en-US"/>
              <a:t>Doc #: 5-18-0018-01-agen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Tree>
    <p:extLst>
      <p:ext uri="{BB962C8B-B14F-4D97-AF65-F5344CB8AC3E}">
        <p14:creationId xmlns:p14="http://schemas.microsoft.com/office/powerpoint/2010/main" val="2394736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Meetings</a:t>
            </a:r>
          </a:p>
        </p:txBody>
      </p:sp>
      <p:sp>
        <p:nvSpPr>
          <p:cNvPr id="17411" name="Content Placeholder 2"/>
          <p:cNvSpPr>
            <a:spLocks noGrp="1"/>
          </p:cNvSpPr>
          <p:nvPr>
            <p:ph idx="1"/>
          </p:nvPr>
        </p:nvSpPr>
        <p:spPr>
          <a:xfrm>
            <a:off x="304800" y="1219200"/>
            <a:ext cx="8229600" cy="4525963"/>
          </a:xfrm>
        </p:spPr>
        <p:txBody>
          <a:bodyPr/>
          <a:lstStyle/>
          <a:p>
            <a:r>
              <a:rPr lang="en-US" dirty="0"/>
              <a:t>Next meeting on July 3rd?</a:t>
            </a:r>
          </a:p>
          <a:p>
            <a:r>
              <a:rPr lang="en-US" dirty="0"/>
              <a:t>F2F in Rome Italy, July 23-25</a:t>
            </a:r>
          </a:p>
          <a:p>
            <a:pPr lvl="1"/>
            <a:r>
              <a:rPr lang="en-US" dirty="0"/>
              <a:t>Lynn, Reinhard</a:t>
            </a:r>
          </a:p>
          <a:p>
            <a:pPr lvl="1"/>
            <a:r>
              <a:rPr lang="en-US" dirty="0"/>
              <a:t>Matt remote…</a:t>
            </a:r>
          </a:p>
          <a:p>
            <a:pPr lvl="1"/>
            <a:r>
              <a:rPr lang="en-US" dirty="0"/>
              <a:t>Move august Electronic meeting to July 24.</a:t>
            </a:r>
          </a:p>
          <a:p>
            <a:pPr lvl="2"/>
            <a:r>
              <a:rPr lang="en-US" dirty="0"/>
              <a:t>Coordinate with Time in Rome</a:t>
            </a:r>
          </a:p>
          <a:p>
            <a:endParaRPr lang="en-US" dirty="0"/>
          </a:p>
        </p:txBody>
      </p:sp>
      <p:sp>
        <p:nvSpPr>
          <p:cNvPr id="4" name="Date Placeholder 3"/>
          <p:cNvSpPr>
            <a:spLocks noGrp="1"/>
          </p:cNvSpPr>
          <p:nvPr>
            <p:ph type="dt" sz="quarter" idx="10"/>
          </p:nvPr>
        </p:nvSpPr>
        <p:spPr/>
        <p:txBody>
          <a:bodyPr/>
          <a:lstStyle/>
          <a:p>
            <a:pPr>
              <a:defRPr/>
            </a:pPr>
            <a:fld id="{FB0D8600-387E-4FC7-BD83-42F47CCCBB67}" type="datetime1">
              <a:rPr lang="en-US" smtClean="0"/>
              <a:t>6/5/2018</a:t>
            </a:fld>
            <a:endParaRPr lang="en-US"/>
          </a:p>
        </p:txBody>
      </p:sp>
      <p:sp>
        <p:nvSpPr>
          <p:cNvPr id="5" name="Footer Placeholder 4"/>
          <p:cNvSpPr>
            <a:spLocks noGrp="1"/>
          </p:cNvSpPr>
          <p:nvPr>
            <p:ph type="ftr" sz="quarter" idx="11"/>
          </p:nvPr>
        </p:nvSpPr>
        <p:spPr/>
        <p:txBody>
          <a:bodyPr/>
          <a:lstStyle/>
          <a:p>
            <a:pPr>
              <a:defRPr/>
            </a:pPr>
            <a:r>
              <a:rPr lang="en-US"/>
              <a:t>Doc #: 5-18-0018-01-agen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extLst>
      <p:ext uri="{BB962C8B-B14F-4D97-AF65-F5344CB8AC3E}">
        <p14:creationId xmlns:p14="http://schemas.microsoft.com/office/powerpoint/2010/main" val="2652567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Monthly 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52060FE2-453F-4E3F-88E4-7B108601B0A1}" type="datetime1">
              <a:rPr lang="en-US" smtClean="0"/>
              <a:t>6/5/2018</a:t>
            </a:fld>
            <a:endParaRPr lang="en-US"/>
          </a:p>
        </p:txBody>
      </p:sp>
      <p:sp>
        <p:nvSpPr>
          <p:cNvPr id="3" name="Footer Placeholder 2"/>
          <p:cNvSpPr>
            <a:spLocks noGrp="1"/>
          </p:cNvSpPr>
          <p:nvPr>
            <p:ph type="ftr" sz="quarter" idx="11"/>
          </p:nvPr>
        </p:nvSpPr>
        <p:spPr/>
        <p:txBody>
          <a:bodyPr/>
          <a:lstStyle/>
          <a:p>
            <a:pPr>
              <a:defRPr/>
            </a:pPr>
            <a:r>
              <a:rPr lang="en-US"/>
              <a:t>Doc #: 5-18-0018-01-agen</a:t>
            </a:r>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434526"/>
            <a:ext cx="7924800" cy="4247317"/>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a:t>
            </a:r>
          </a:p>
          <a:p>
            <a:pPr marL="0" marR="0">
              <a:spcBef>
                <a:spcPts val="0"/>
              </a:spcBef>
              <a:spcAft>
                <a:spcPts val="0"/>
              </a:spcAft>
            </a:pPr>
            <a:r>
              <a:rPr lang="en-US" dirty="0">
                <a:ea typeface="Times New Roman" panose="02020603050405020304" pitchFamily="18" charset="0"/>
                <a:cs typeface="Times New Roman" panose="02020603050405020304" pitchFamily="18" charset="0"/>
                <a:hlinkClick r:id="rId3"/>
              </a:rPr>
              <a:t>https://baesystems.webex.com/baesystems/j.php?MTID=mc0092d6c3c64e9b40002c3997313c0a7</a:t>
            </a: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Number: 967 452 805</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Password: mZyJ3QxK</a:t>
            </a:r>
          </a:p>
          <a:p>
            <a:pPr marL="0" marR="0">
              <a:spcBef>
                <a:spcPts val="0"/>
              </a:spcBef>
              <a:spcAft>
                <a:spcPts val="0"/>
              </a:spcAft>
            </a:pP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Provide your phone number when you join the meeting to receive a call back. Alternatively, you can call:</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toll-free number (ATT Audio Conference): 1-888-3316674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number (ATT Audio Conference): 1-312-7771452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Show global numbers: </a:t>
            </a:r>
            <a:r>
              <a:rPr lang="en-US" dirty="0">
                <a:ea typeface="Times New Roman" panose="02020603050405020304" pitchFamily="18" charset="0"/>
                <a:cs typeface="Times New Roman" panose="02020603050405020304" pitchFamily="18" charset="0"/>
                <a:hlinkClick r:id="rId4"/>
              </a:rPr>
              <a:t>https://www.teleconference.att.com/servlet/glbAccess?process=1&amp;accessNumber=888-3316674&amp;accessCode=6336344&amp;accessNumber2=312-7771452</a:t>
            </a: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Attendee access code: 633 634 4</a:t>
            </a:r>
          </a:p>
        </p:txBody>
      </p:sp>
      <p:sp>
        <p:nvSpPr>
          <p:cNvPr id="6" name="TextBox 5">
            <a:extLst>
              <a:ext uri="{FF2B5EF4-FFF2-40B4-BE49-F238E27FC236}">
                <a16:creationId xmlns:a16="http://schemas.microsoft.com/office/drawing/2014/main" id="{E0A9904E-D0FB-4EE2-A6D9-E602D8E51D95}"/>
              </a:ext>
            </a:extLst>
          </p:cNvPr>
          <p:cNvSpPr txBox="1"/>
          <p:nvPr/>
        </p:nvSpPr>
        <p:spPr>
          <a:xfrm>
            <a:off x="762000" y="5710998"/>
            <a:ext cx="7284687" cy="369332"/>
          </a:xfrm>
          <a:prstGeom prst="rect">
            <a:avLst/>
          </a:prstGeom>
          <a:noFill/>
        </p:spPr>
        <p:txBody>
          <a:bodyPr wrap="none" rtlCol="0">
            <a:spAutoFit/>
          </a:bodyPr>
          <a:lstStyle/>
          <a:p>
            <a:r>
              <a:rPr lang="en-US" b="1" i="1" dirty="0">
                <a:solidFill>
                  <a:srgbClr val="FF0000"/>
                </a:solidFill>
              </a:rPr>
              <a:t>Mat will check with BAE Systems IT if internet Voice can be made available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a:t>6/5/18 @2:30 PM US EDT (UTC-4)</a:t>
            </a:r>
            <a:br>
              <a:rPr lang="en-US" dirty="0"/>
            </a:br>
            <a:endParaRPr lang="en-US" dirty="0"/>
          </a:p>
        </p:txBody>
      </p:sp>
      <p:sp>
        <p:nvSpPr>
          <p:cNvPr id="4" name="Date Placeholder 3"/>
          <p:cNvSpPr>
            <a:spLocks noGrp="1"/>
          </p:cNvSpPr>
          <p:nvPr>
            <p:ph type="dt" sz="half" idx="10"/>
          </p:nvPr>
        </p:nvSpPr>
        <p:spPr/>
        <p:txBody>
          <a:bodyPr/>
          <a:lstStyle/>
          <a:p>
            <a:pPr>
              <a:defRPr/>
            </a:pPr>
            <a:fld id="{84E5C8A7-339A-417E-8426-CC6CEF72EF66}" type="datetime1">
              <a:rPr lang="en-US" smtClean="0"/>
              <a:t>6/5/2018</a:t>
            </a:fld>
            <a:endParaRPr lang="en-US"/>
          </a:p>
        </p:txBody>
      </p:sp>
      <p:sp>
        <p:nvSpPr>
          <p:cNvPr id="5" name="Footer Placeholder 4"/>
          <p:cNvSpPr>
            <a:spLocks noGrp="1"/>
          </p:cNvSpPr>
          <p:nvPr>
            <p:ph type="ftr" sz="quarter" idx="11"/>
          </p:nvPr>
        </p:nvSpPr>
        <p:spPr/>
        <p:txBody>
          <a:bodyPr/>
          <a:lstStyle/>
          <a:p>
            <a:pPr>
              <a:defRPr/>
            </a:pPr>
            <a:r>
              <a:rPr lang="en-US"/>
              <a:t>Doc #: 5-18-0018-01-agen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20</a:t>
            </a:fld>
            <a:endParaRPr lang="en-US"/>
          </a:p>
        </p:txBody>
      </p:sp>
      <p:sp>
        <p:nvSpPr>
          <p:cNvPr id="7" name="Rectangle 6"/>
          <p:cNvSpPr/>
          <p:nvPr/>
        </p:nvSpPr>
        <p:spPr>
          <a:xfrm>
            <a:off x="864291" y="2133600"/>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rPr dirty="0"/>
              <a:t>IEEE </a:t>
            </a:r>
            <a:r>
              <a:rPr dirty="0" err="1"/>
              <a:t>DySPAN</a:t>
            </a:r>
            <a:r>
              <a:rPr dirty="0"/>
              <a:t>-SC rules</a:t>
            </a:r>
          </a:p>
          <a:p>
            <a:pPr lvl="1"/>
            <a:r>
              <a:rPr dirty="0">
                <a:hlinkClick r:id="rId2"/>
              </a:rPr>
              <a:t>http://standards.ieee.org/about/sasb/audcom/pnp/DySPAN_SC.pdf</a:t>
            </a:r>
            <a:endParaRPr dirty="0"/>
          </a:p>
          <a:p>
            <a:r>
              <a:rPr dirty="0"/>
              <a:t>IEEE 1900.5 WG rules</a:t>
            </a:r>
          </a:p>
          <a:p>
            <a:pPr lvl="1"/>
            <a:r>
              <a:rPr dirty="0">
                <a:hlinkClick r:id="rId3"/>
              </a:rPr>
              <a:t>http://grouper.ieee.org/groups/dyspan/files/individual-WG-PnPs.pdf</a:t>
            </a:r>
            <a:endParaRPr dirty="0"/>
          </a:p>
          <a:p>
            <a:r>
              <a:rPr dirty="0"/>
              <a:t>Roberts Rules (latest edition) as needed…</a:t>
            </a:r>
          </a:p>
          <a:p>
            <a:pPr lvl="1"/>
            <a:endParaRPr dirty="0"/>
          </a:p>
        </p:txBody>
      </p:sp>
      <p:sp>
        <p:nvSpPr>
          <p:cNvPr id="2" name="Date Placeholder 1"/>
          <p:cNvSpPr>
            <a:spLocks noGrp="1"/>
          </p:cNvSpPr>
          <p:nvPr>
            <p:ph type="dt" sz="quarter" idx="10"/>
          </p:nvPr>
        </p:nvSpPr>
        <p:spPr/>
        <p:txBody>
          <a:bodyPr/>
          <a:lstStyle/>
          <a:p>
            <a:pPr>
              <a:defRPr/>
            </a:pPr>
            <a:fld id="{B895CDF8-1A86-4F36-BB1E-CF42E2E49FB1}" type="datetime1">
              <a:rPr lang="en-US" smtClean="0"/>
              <a:t>6/5/2018</a:t>
            </a:fld>
            <a:endParaRPr lang="en-US"/>
          </a:p>
        </p:txBody>
      </p:sp>
      <p:sp>
        <p:nvSpPr>
          <p:cNvPr id="3" name="Footer Placeholder 2"/>
          <p:cNvSpPr>
            <a:spLocks noGrp="1"/>
          </p:cNvSpPr>
          <p:nvPr>
            <p:ph type="ftr" sz="quarter" idx="11"/>
          </p:nvPr>
        </p:nvSpPr>
        <p:spPr/>
        <p:txBody>
          <a:bodyPr/>
          <a:lstStyle/>
          <a:p>
            <a:pPr>
              <a:defRPr/>
            </a:pPr>
            <a:r>
              <a:rPr lang="en-US"/>
              <a:t>Doc #: 5-18-0018-01-agen</a:t>
            </a:r>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CB3BC75D-39BD-46B9-B776-C5C60EC902D7}" type="datetime1">
              <a:rPr lang="en-US" smtClean="0"/>
              <a:t>6/5/2018</a:t>
            </a:fld>
            <a:endParaRPr lang="en-US"/>
          </a:p>
        </p:txBody>
      </p:sp>
      <p:sp>
        <p:nvSpPr>
          <p:cNvPr id="4" name="Footer Placeholder 3"/>
          <p:cNvSpPr>
            <a:spLocks noGrp="1"/>
          </p:cNvSpPr>
          <p:nvPr>
            <p:ph type="ftr" sz="quarter" idx="11"/>
          </p:nvPr>
        </p:nvSpPr>
        <p:spPr/>
        <p:txBody>
          <a:bodyPr/>
          <a:lstStyle/>
          <a:p>
            <a:pPr>
              <a:defRPr/>
            </a:pPr>
            <a:r>
              <a:rPr lang="en-US"/>
              <a:t>Doc #: 5-18-0018-01-agen</a:t>
            </a:r>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(8 members)</a:t>
            </a:r>
          </a:p>
          <a:p>
            <a:pPr eaLnBrk="1" hangingPunct="1"/>
            <a:r>
              <a:rPr lang="en-US" sz="1600" dirty="0"/>
              <a:t>              2 meetings to get in, 2 meetings to get out</a:t>
            </a:r>
          </a:p>
        </p:txBody>
      </p:sp>
      <p:graphicFrame>
        <p:nvGraphicFramePr>
          <p:cNvPr id="9" name="Table 8"/>
          <p:cNvGraphicFramePr>
            <a:graphicFrameLocks noGrp="1"/>
          </p:cNvGraphicFramePr>
          <p:nvPr>
            <p:extLst>
              <p:ext uri="{D42A27DB-BD31-4B8C-83A1-F6EECF244321}">
                <p14:modId xmlns:p14="http://schemas.microsoft.com/office/powerpoint/2010/main" val="1164708905"/>
              </p:ext>
            </p:extLst>
          </p:nvPr>
        </p:nvGraphicFramePr>
        <p:xfrm>
          <a:off x="990600" y="821812"/>
          <a:ext cx="6019802" cy="4839535"/>
        </p:xfrm>
        <a:graphic>
          <a:graphicData uri="http://schemas.openxmlformats.org/drawingml/2006/table">
            <a:tbl>
              <a:tblPr>
                <a:tableStyleId>{5C22544A-7EE6-4342-B048-85BDC9FD1C3A}</a:tableStyleId>
              </a:tblPr>
              <a:tblGrid>
                <a:gridCol w="661517">
                  <a:extLst>
                    <a:ext uri="{9D8B030D-6E8A-4147-A177-3AD203B41FA5}">
                      <a16:colId xmlns:a16="http://schemas.microsoft.com/office/drawing/2014/main" val="20005"/>
                    </a:ext>
                  </a:extLst>
                </a:gridCol>
                <a:gridCol w="440700">
                  <a:extLst>
                    <a:ext uri="{9D8B030D-6E8A-4147-A177-3AD203B41FA5}">
                      <a16:colId xmlns:a16="http://schemas.microsoft.com/office/drawing/2014/main" val="20000"/>
                    </a:ext>
                  </a:extLst>
                </a:gridCol>
                <a:gridCol w="847861">
                  <a:extLst>
                    <a:ext uri="{9D8B030D-6E8A-4147-A177-3AD203B41FA5}">
                      <a16:colId xmlns:a16="http://schemas.microsoft.com/office/drawing/2014/main" val="20001"/>
                    </a:ext>
                  </a:extLst>
                </a:gridCol>
                <a:gridCol w="695990">
                  <a:extLst>
                    <a:ext uri="{9D8B030D-6E8A-4147-A177-3AD203B41FA5}">
                      <a16:colId xmlns:a16="http://schemas.microsoft.com/office/drawing/2014/main" val="20002"/>
                    </a:ext>
                  </a:extLst>
                </a:gridCol>
                <a:gridCol w="1169300">
                  <a:extLst>
                    <a:ext uri="{9D8B030D-6E8A-4147-A177-3AD203B41FA5}">
                      <a16:colId xmlns:a16="http://schemas.microsoft.com/office/drawing/2014/main" val="20003"/>
                    </a:ext>
                  </a:extLst>
                </a:gridCol>
                <a:gridCol w="2204434">
                  <a:extLst>
                    <a:ext uri="{9D8B030D-6E8A-4147-A177-3AD203B41FA5}">
                      <a16:colId xmlns:a16="http://schemas.microsoft.com/office/drawing/2014/main" val="20004"/>
                    </a:ext>
                  </a:extLst>
                </a:gridCol>
              </a:tblGrid>
              <a:tr h="500173">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6/5/18</a:t>
                      </a: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Affiliation</a:t>
                      </a:r>
                      <a:endParaRPr lang="en-US" sz="1000" b="0" i="0" u="none" strike="noStrike" dirty="0">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val="10000"/>
                  </a:ext>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a:effectLst/>
                        </a:rPr>
                        <a:t>15</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val="1000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a16="http://schemas.microsoft.com/office/drawing/2014/main" val="10002"/>
                  </a:ext>
                </a:extLst>
              </a:tr>
              <a:tr h="333447">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Harris</a:t>
                      </a:r>
                    </a:p>
                  </a:txBody>
                  <a:tcPr marL="7620" marR="7620" marT="7620" marB="0" anchor="b"/>
                </a:tc>
                <a:extLst>
                  <a:ext uri="{0D108BD9-81ED-4DB2-BD59-A6C34878D82A}">
                    <a16:rowId xmlns:a16="http://schemas.microsoft.com/office/drawing/2014/main" val="10003"/>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Lynn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Grande</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Self</a:t>
                      </a:r>
                    </a:p>
                  </a:txBody>
                  <a:tcPr marL="7620" marR="7620" marT="7620" marB="0" anchor="b"/>
                </a:tc>
                <a:extLst>
                  <a:ext uri="{0D108BD9-81ED-4DB2-BD59-A6C34878D82A}">
                    <a16:rowId xmlns:a16="http://schemas.microsoft.com/office/drawing/2014/main" val="10004"/>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a16="http://schemas.microsoft.com/office/drawing/2014/main" val="1000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Khamberkar</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Univ. of Buffalo</a:t>
                      </a:r>
                    </a:p>
                  </a:txBody>
                  <a:tcPr marL="7620" marR="7620" marT="7620" marB="0" anchor="b"/>
                </a:tc>
                <a:extLst>
                  <a:ext uri="{0D108BD9-81ED-4DB2-BD59-A6C34878D82A}">
                    <a16:rowId xmlns:a16="http://schemas.microsoft.com/office/drawing/2014/main" val="10006"/>
                  </a:ext>
                </a:extLst>
              </a:tr>
              <a:tr h="333447">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VIStology</a:t>
                      </a:r>
                      <a:r>
                        <a:rPr lang="en-US" sz="1100" b="0" i="0" u="none" strike="noStrike" dirty="0">
                          <a:solidFill>
                            <a:srgbClr val="000000"/>
                          </a:solidFill>
                          <a:effectLst/>
                          <a:latin typeface="Calibri" panose="020F0502020204030204" pitchFamily="34" charset="0"/>
                        </a:rPr>
                        <a:t> &amp; Northeastern University</a:t>
                      </a:r>
                    </a:p>
                  </a:txBody>
                  <a:tcPr marL="7620" marR="7620" marT="7620" marB="0" anchor="b"/>
                </a:tc>
                <a:extLst>
                  <a:ext uri="{0D108BD9-81ED-4DB2-BD59-A6C34878D82A}">
                    <a16:rowId xmlns:a16="http://schemas.microsoft.com/office/drawing/2014/main" val="10007"/>
                  </a:ext>
                </a:extLst>
              </a:tr>
              <a:tr h="191038">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Drexel  / NOAA?</a:t>
                      </a:r>
                    </a:p>
                  </a:txBody>
                  <a:tcPr marL="7620" marR="7620" marT="7620" marB="0" anchor="b"/>
                </a:tc>
                <a:extLst>
                  <a:ext uri="{0D108BD9-81ED-4DB2-BD59-A6C34878D82A}">
                    <a16:rowId xmlns:a16="http://schemas.microsoft.com/office/drawing/2014/main" val="10008"/>
                  </a:ext>
                </a:extLst>
              </a:tr>
              <a:tr h="230631">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a16="http://schemas.microsoft.com/office/drawing/2014/main" val="10009"/>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a16="http://schemas.microsoft.com/office/drawing/2014/main" val="10010"/>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a16="http://schemas.microsoft.com/office/drawing/2014/main" val="1001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12"/>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r>
                        <a:rPr lang="en-US" sz="1100" b="0" i="0" u="none" strike="noStrike" dirty="0">
                          <a:solidFill>
                            <a:srgbClr val="000000"/>
                          </a:solidFill>
                          <a:effectLst/>
                          <a:latin typeface="Calibri" panose="020F0502020204030204" pitchFamily="34" charset="0"/>
                        </a:rPr>
                        <a:t> (Vice Chair)</a:t>
                      </a:r>
                    </a:p>
                  </a:txBody>
                  <a:tcPr marL="7620" marR="7620" marT="7620" marB="0" anchor="b"/>
                </a:tc>
                <a:extLst>
                  <a:ext uri="{0D108BD9-81ED-4DB2-BD59-A6C34878D82A}">
                    <a16:rowId xmlns:a16="http://schemas.microsoft.com/office/drawing/2014/main" val="1001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Foundry Inc</a:t>
                      </a:r>
                    </a:p>
                  </a:txBody>
                  <a:tcPr marL="7620" marR="7620" marT="7620" marB="0" anchor="b"/>
                </a:tc>
                <a:extLst>
                  <a:ext uri="{0D108BD9-81ED-4DB2-BD59-A6C34878D82A}">
                    <a16:rowId xmlns:a16="http://schemas.microsoft.com/office/drawing/2014/main" val="1001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SchrageConsult</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15"/>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extLst>
                  <a:ext uri="{0D108BD9-81ED-4DB2-BD59-A6C34878D82A}">
                    <a16:rowId xmlns:a16="http://schemas.microsoft.com/office/drawing/2014/main" val="10019"/>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Participant</a:t>
                      </a: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Mark</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McHenry</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Shared Spectrum Company</a:t>
                      </a:r>
                    </a:p>
                  </a:txBody>
                  <a:tcPr marL="4542" marR="4542" marT="4542" marB="0" anchor="b"/>
                </a:tc>
                <a:extLst>
                  <a:ext uri="{0D108BD9-81ED-4DB2-BD59-A6C34878D82A}">
                    <a16:rowId xmlns:a16="http://schemas.microsoft.com/office/drawing/2014/main" val="10016"/>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Yuriy</a:t>
                      </a:r>
                    </a:p>
                  </a:txBody>
                  <a:tcPr marL="7620" marR="7620" marT="7620"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Posherstnik</a:t>
                      </a: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US Army RDECOM CERDEC</a:t>
                      </a:r>
                    </a:p>
                  </a:txBody>
                  <a:tcPr marL="7620" marR="7620" marT="7620" marB="0" anchor="b"/>
                </a:tc>
                <a:extLst>
                  <a:ext uri="{0D108BD9-81ED-4DB2-BD59-A6C34878D82A}">
                    <a16:rowId xmlns:a16="http://schemas.microsoft.com/office/drawing/2014/main" val="10017"/>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Thor</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Berglie</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SSC</a:t>
                      </a:r>
                    </a:p>
                  </a:txBody>
                  <a:tcPr marL="68580" marR="68580" marT="0" marB="0" anchor="b"/>
                </a:tc>
                <a:extLst>
                  <a:ext uri="{0D108BD9-81ED-4DB2-BD59-A6C34878D82A}">
                    <a16:rowId xmlns:a16="http://schemas.microsoft.com/office/drawing/2014/main" val="10018"/>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Paul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Falvell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CGI Group Inc.</a:t>
                      </a:r>
                    </a:p>
                  </a:txBody>
                  <a:tcPr marL="68580" marR="68580" marT="0" marB="0" anchor="b"/>
                </a:tc>
                <a:extLst>
                  <a:ext uri="{0D108BD9-81ED-4DB2-BD59-A6C34878D82A}">
                    <a16:rowId xmlns:a16="http://schemas.microsoft.com/office/drawing/2014/main" val="10020"/>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Nicholas</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Sherman</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a16="http://schemas.microsoft.com/office/drawing/2014/main" val="1077152715"/>
                  </a:ext>
                </a:extLst>
              </a:tr>
            </a:tbl>
          </a:graphicData>
        </a:graphic>
      </p:graphicFrame>
      <p:sp>
        <p:nvSpPr>
          <p:cNvPr id="2" name="TextBox 1">
            <a:extLst>
              <a:ext uri="{FF2B5EF4-FFF2-40B4-BE49-F238E27FC236}">
                <a16:creationId xmlns:a16="http://schemas.microsoft.com/office/drawing/2014/main" id="{FDDD04C9-9911-4851-8BFD-5E105A025686}"/>
              </a:ext>
            </a:extLst>
          </p:cNvPr>
          <p:cNvSpPr txBox="1"/>
          <p:nvPr/>
        </p:nvSpPr>
        <p:spPr>
          <a:xfrm>
            <a:off x="7391400" y="1524000"/>
            <a:ext cx="1524000" cy="3139321"/>
          </a:xfrm>
          <a:prstGeom prst="rect">
            <a:avLst/>
          </a:prstGeom>
          <a:noFill/>
        </p:spPr>
        <p:txBody>
          <a:bodyPr wrap="square" rtlCol="0">
            <a:spAutoFit/>
          </a:bodyPr>
          <a:lstStyle/>
          <a:p>
            <a:r>
              <a:rPr lang="en-US" b="1" i="1" dirty="0">
                <a:solidFill>
                  <a:srgbClr val="FF0000"/>
                </a:solidFill>
              </a:rPr>
              <a:t>Quorum?</a:t>
            </a:r>
          </a:p>
          <a:p>
            <a:r>
              <a:rPr lang="en-US" b="1" i="1" dirty="0">
                <a:solidFill>
                  <a:srgbClr val="FF0000"/>
                </a:solidFill>
              </a:rPr>
              <a:t>NO.</a:t>
            </a:r>
          </a:p>
          <a:p>
            <a:r>
              <a:rPr lang="en-US" b="1" i="1" dirty="0">
                <a:solidFill>
                  <a:srgbClr val="FF0000"/>
                </a:solidFill>
              </a:rPr>
              <a:t>Participation varied during the call so did not have enough simultaneous member at any point to have Quorum</a:t>
            </a:r>
          </a:p>
        </p:txBody>
      </p:sp>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093113"/>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Status on 1900.5.1</a:t>
            </a:r>
          </a:p>
          <a:p>
            <a:pPr>
              <a:buFont typeface="Calibri" pitchFamily="34" charset="0"/>
              <a:buAutoNum type="arabicPeriod"/>
            </a:pPr>
            <a:r>
              <a:rPr lang="en-US" dirty="0">
                <a:latin typeface="Times New Roman" pitchFamily="18" charset="0"/>
              </a:rPr>
              <a:t>Status on 1900.5.2</a:t>
            </a:r>
          </a:p>
          <a:p>
            <a:pPr>
              <a:buFont typeface="Calibri" pitchFamily="34" charset="0"/>
              <a:buAutoNum type="arabicPeriod"/>
            </a:pPr>
            <a:r>
              <a:rPr lang="en-US" dirty="0">
                <a:latin typeface="Times New Roman" pitchFamily="18" charset="0"/>
              </a:rPr>
              <a:t>Status on Architecture</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a:latin typeface="Times New Roman" pitchFamily="18" charset="0"/>
              </a:rPr>
              <a:t>National 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1900.5 meeting planning and review</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a:buFont typeface="Calibri" pitchFamily="34" charset="0"/>
              <a:buAutoNum type="arabicPeriod"/>
            </a:pPr>
            <a:r>
              <a:rPr lang="en-US" dirty="0">
                <a:latin typeface="Times New Roman" pitchFamily="18" charset="0"/>
              </a:rPr>
              <a:t>In Ad Hoc, Review 1900.5.1 or 1900.5 Architecture</a:t>
            </a:r>
          </a:p>
        </p:txBody>
      </p:sp>
      <p:sp>
        <p:nvSpPr>
          <p:cNvPr id="6148" name="TextBox 1"/>
          <p:cNvSpPr txBox="1">
            <a:spLocks noChangeArrowheads="1"/>
          </p:cNvSpPr>
          <p:nvPr/>
        </p:nvSpPr>
        <p:spPr bwMode="auto">
          <a:xfrm>
            <a:off x="5419436" y="4876800"/>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BC02BF91-CE3B-4BEE-901C-F38BA1677E3A}" type="datetime1">
              <a:rPr lang="en-US" smtClean="0"/>
              <a:t>6/5/2018</a:t>
            </a:fld>
            <a:endParaRPr lang="en-US"/>
          </a:p>
        </p:txBody>
      </p:sp>
      <p:sp>
        <p:nvSpPr>
          <p:cNvPr id="3" name="Footer Placeholder 2"/>
          <p:cNvSpPr>
            <a:spLocks noGrp="1"/>
          </p:cNvSpPr>
          <p:nvPr>
            <p:ph type="ftr" sz="quarter" idx="11"/>
          </p:nvPr>
        </p:nvSpPr>
        <p:spPr/>
        <p:txBody>
          <a:bodyPr/>
          <a:lstStyle/>
          <a:p>
            <a:pPr>
              <a:defRPr/>
            </a:pPr>
            <a:r>
              <a:rPr lang="en-US"/>
              <a:t>Doc #: 5-18-0018-01-agen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5-18-0018-0</a:t>
            </a:r>
            <a:r>
              <a:rPr lang="en-US" dirty="0"/>
              <a:t>0</a:t>
            </a:r>
            <a:endParaRPr dirty="0"/>
          </a:p>
          <a:p>
            <a:endParaRPr dirty="0"/>
          </a:p>
          <a:p>
            <a:r>
              <a:rPr dirty="0"/>
              <a:t>Mover: </a:t>
            </a:r>
          </a:p>
          <a:p>
            <a:r>
              <a:rPr dirty="0"/>
              <a:t>Second: </a:t>
            </a:r>
            <a:endParaRPr lang="en-US" dirty="0"/>
          </a:p>
          <a:p>
            <a:r>
              <a:rPr lang="en-US" dirty="0"/>
              <a:t>Vote: No Quorum </a:t>
            </a:r>
            <a:endParaRPr dirty="0"/>
          </a:p>
        </p:txBody>
      </p:sp>
      <p:sp>
        <p:nvSpPr>
          <p:cNvPr id="4" name="Date Placeholder 3"/>
          <p:cNvSpPr>
            <a:spLocks noGrp="1"/>
          </p:cNvSpPr>
          <p:nvPr>
            <p:ph type="dt" sz="quarter" idx="10"/>
          </p:nvPr>
        </p:nvSpPr>
        <p:spPr/>
        <p:txBody>
          <a:bodyPr/>
          <a:lstStyle/>
          <a:p>
            <a:pPr>
              <a:defRPr/>
            </a:pPr>
            <a:fld id="{AB22A5F7-B8E1-4541-A15E-B6D5ECD3D658}" type="datetime1">
              <a:rPr lang="en-US" smtClean="0"/>
              <a:t>6/5/2018</a:t>
            </a:fld>
            <a:endParaRPr lang="en-US"/>
          </a:p>
        </p:txBody>
      </p:sp>
      <p:sp>
        <p:nvSpPr>
          <p:cNvPr id="5" name="Footer Placeholder 4"/>
          <p:cNvSpPr>
            <a:spLocks noGrp="1"/>
          </p:cNvSpPr>
          <p:nvPr>
            <p:ph type="ftr" sz="quarter" idx="11"/>
          </p:nvPr>
        </p:nvSpPr>
        <p:spPr/>
        <p:txBody>
          <a:bodyPr/>
          <a:lstStyle/>
          <a:p>
            <a:pPr>
              <a:defRPr/>
            </a:pPr>
            <a:r>
              <a:rPr lang="en-US"/>
              <a:t>Doc #: 5-18-0018-01-agen</a:t>
            </a:r>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9514DAC6-1CBA-4F6E-88C2-FB5EEBBE1321}" type="datetime1">
              <a:rPr lang="en-US" smtClean="0"/>
              <a:t>6/5/2018</a:t>
            </a:fld>
            <a:endParaRPr lang="en-US"/>
          </a:p>
        </p:txBody>
      </p:sp>
      <p:sp>
        <p:nvSpPr>
          <p:cNvPr id="3" name="Footer Placeholder 2"/>
          <p:cNvSpPr>
            <a:spLocks noGrp="1"/>
          </p:cNvSpPr>
          <p:nvPr>
            <p:ph type="ftr" sz="quarter" idx="11"/>
          </p:nvPr>
        </p:nvSpPr>
        <p:spPr/>
        <p:txBody>
          <a:bodyPr/>
          <a:lstStyle/>
          <a:p>
            <a:pPr>
              <a:defRPr/>
            </a:pPr>
            <a:r>
              <a:rPr lang="en-US"/>
              <a:t>Doc #: 5-18-0018-01-agen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A7020288-C62D-4013-A3DF-E3BBBC226209}" type="datetime1">
              <a:rPr lang="en-US" smtClean="0"/>
              <a:t>6/5/2018</a:t>
            </a:fld>
            <a:endParaRPr lang="en-US"/>
          </a:p>
        </p:txBody>
      </p:sp>
      <p:sp>
        <p:nvSpPr>
          <p:cNvPr id="3" name="Footer Placeholder 2"/>
          <p:cNvSpPr>
            <a:spLocks noGrp="1"/>
          </p:cNvSpPr>
          <p:nvPr>
            <p:ph type="ftr" sz="quarter" idx="11"/>
          </p:nvPr>
        </p:nvSpPr>
        <p:spPr/>
        <p:txBody>
          <a:bodyPr/>
          <a:lstStyle/>
          <a:p>
            <a:pPr>
              <a:defRPr/>
            </a:pPr>
            <a:r>
              <a:rPr lang="en-US"/>
              <a:t>Doc #: 5-18-0018-01-agen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E29E069D-DAB4-4C7D-9FDC-97209633B9F9}" type="datetime1">
              <a:rPr lang="en-US" smtClean="0"/>
              <a:t>6/5/2018</a:t>
            </a:fld>
            <a:endParaRPr lang="en-US"/>
          </a:p>
        </p:txBody>
      </p:sp>
      <p:sp>
        <p:nvSpPr>
          <p:cNvPr id="3" name="Footer Placeholder 2"/>
          <p:cNvSpPr>
            <a:spLocks noGrp="1"/>
          </p:cNvSpPr>
          <p:nvPr>
            <p:ph type="ftr" sz="quarter" idx="11"/>
          </p:nvPr>
        </p:nvSpPr>
        <p:spPr/>
        <p:txBody>
          <a:bodyPr/>
          <a:lstStyle/>
          <a:p>
            <a:pPr>
              <a:defRPr/>
            </a:pPr>
            <a:r>
              <a:rPr lang="en-US"/>
              <a:t>Doc #: 5-18-0018-01-agen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13167</TotalTime>
  <Words>1638</Words>
  <Application>Microsoft Office PowerPoint</Application>
  <PresentationFormat>On-screen Show (4:3)</PresentationFormat>
  <Paragraphs>340</Paragraphs>
  <Slides>20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Current Architecture Status</vt:lpstr>
      <vt:lpstr>Other DySPAN-SC Activities</vt:lpstr>
      <vt:lpstr>Marketing Inputs</vt:lpstr>
      <vt:lpstr>Ad Hoc?</vt:lpstr>
      <vt:lpstr>Meetings</vt:lpstr>
      <vt:lpstr>IEEE 1900.5 Meeting 6/5/18 @2:30 PM US EDT (UTC-4) </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Matthew Sherman</cp:lastModifiedBy>
  <cp:revision>363</cp:revision>
  <dcterms:created xsi:type="dcterms:W3CDTF">2013-08-13T02:52:21Z</dcterms:created>
  <dcterms:modified xsi:type="dcterms:W3CDTF">2018-06-05T20:19:23Z</dcterms:modified>
</cp:coreProperties>
</file>