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81"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91" d="100"/>
          <a:sy n="91" d="100"/>
        </p:scale>
        <p:origin x="141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23A27AF-A229-4488-8BE9-F3B3AE70BD37}" type="datetime1">
              <a:rPr lang="en-US" smtClean="0"/>
              <a:t>5/7/2018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EF740D-341D-43C8-A0E7-CC1C6892B833}" type="datetime1">
              <a:rPr lang="en-US" smtClean="0"/>
              <a:t>5/7/2018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AAA4B69-CC57-49DC-9740-DC010C8A6FC1}" type="datetime1">
              <a:rPr lang="en-US" smtClean="0"/>
              <a:t>5/7/2018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5E40EEE-1DAA-4439-B0D3-E087D7F3410A}" type="datetime1">
              <a:rPr lang="en-US" smtClean="0"/>
              <a:t>5/7/2018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82FF03E-1D4C-44E0-B4BA-80D10626BBED}" type="datetime1">
              <a:rPr lang="en-US" smtClean="0"/>
              <a:t>5/7/2018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E4BC0CC-4777-4F28-96A7-74B35DE35D4C}" type="datetime1">
              <a:rPr lang="en-US" smtClean="0"/>
              <a:t>5/7/2018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E3673E-1765-46CD-99E8-103BE0A831C7}" type="datetime1">
              <a:rPr lang="en-US" smtClean="0"/>
              <a:t>5/7/2018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456BEE6-3493-4353-8B82-F9B5D894CFF4}" type="datetime1">
              <a:rPr lang="en-US" smtClean="0"/>
              <a:t>5/7/2018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DACBB4-F827-4F7C-917F-8AFB99A1C61E}" type="datetime1">
              <a:rPr lang="en-US" smtClean="0"/>
              <a:t>5/7/2018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CAEADBF-B2B7-46C6-BB82-8174B9FA7476}" type="datetime1">
              <a:rPr lang="en-US" smtClean="0"/>
              <a:t>5/7/2018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E6CDF80-F698-40B2-A596-B68232FE55C4}" type="datetime1">
              <a:rPr lang="en-US" smtClean="0"/>
              <a:t>5/7/2018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2BE6989C-2A87-4E91-83BA-D42C54BDC4BF}" type="datetime1">
              <a:rPr lang="en-US" smtClean="0"/>
              <a:t>5/7/2018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5-18-0014-00-agen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1900.5/dcn/18/5-18-0003-00-par0-draft-1900-5-2a-amendment-adding-spectrum-consumption-model-schema.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5054AD4-B65D-485C-8EBC-BBFA42EC2CF2}" type="datetime1">
              <a:rPr lang="en-US" smtClean="0">
                <a:solidFill>
                  <a:srgbClr val="000099"/>
                </a:solidFill>
              </a:rPr>
              <a:t>5/7/2018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2301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08 May </a:t>
            </a:r>
            <a:r>
              <a:rPr lang="en-US" sz="1200" b="1" dirty="0">
                <a:latin typeface="Arial" pitchFamily="34" charset="0"/>
                <a:cs typeface="Times New Roman" pitchFamily="18" charset="0"/>
              </a:rPr>
              <a:t>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07 May2018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5-18-0014-00-agen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5-18-0014-00-agen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E5F21A9-9D9A-468E-94BE-2E98EA6B94A1}"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TBD.</a:t>
            </a:r>
            <a:endParaRPr lang="en-US" dirty="0"/>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10C6B79C-1CC9-486D-87D5-B510B7F4B1C7}"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171BE472-C9DE-415A-B432-9BDA9DA85510}"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83C4E850-853C-4A1A-8AE3-B247910FD354}"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and with IEEE staff for editing</a:t>
            </a:r>
          </a:p>
          <a:p>
            <a:pPr lvl="1"/>
            <a:r>
              <a:rPr lang="en-US" dirty="0"/>
              <a:t>Issue date – </a:t>
            </a:r>
            <a:r>
              <a:rPr lang="en-US" dirty="0" smtClean="0"/>
              <a:t>? (Not in store yet)</a:t>
            </a:r>
            <a:endParaRPr lang="en-US" dirty="0"/>
          </a:p>
          <a:p>
            <a:r>
              <a:rPr lang="en-US" dirty="0"/>
              <a:t>DRAFT 1900.5.2a PAR posted</a:t>
            </a:r>
          </a:p>
          <a:p>
            <a:pPr lvl="1"/>
            <a:r>
              <a:rPr lang="en-US" dirty="0">
                <a:hlinkClick r:id="rId2"/>
              </a:rPr>
              <a:t>https://mentor.ieee.org/1900.5/dcn/18/5-18-0003-00-par0-draft-1900-5-2a-amendment-adding-spectrum-consumption-model-schema.pdf</a:t>
            </a:r>
            <a:endParaRPr lang="en-US" dirty="0"/>
          </a:p>
          <a:p>
            <a:r>
              <a:rPr lang="en-US" dirty="0"/>
              <a:t>Submitted to </a:t>
            </a:r>
            <a:r>
              <a:rPr lang="en-US" dirty="0" smtClean="0"/>
              <a:t>IEEE-SA </a:t>
            </a:r>
            <a:r>
              <a:rPr lang="en-US" dirty="0"/>
              <a:t>for </a:t>
            </a:r>
            <a:r>
              <a:rPr lang="en-US" dirty="0" smtClean="0"/>
              <a:t>consideration</a:t>
            </a:r>
          </a:p>
          <a:p>
            <a:pPr lvl="1"/>
            <a:r>
              <a:rPr lang="en-US" dirty="0" smtClean="0"/>
              <a:t>Not clear decided but some comments </a:t>
            </a:r>
          </a:p>
          <a:p>
            <a:pPr lvl="1"/>
            <a:r>
              <a:rPr lang="en-US" dirty="0" smtClean="0"/>
              <a:t>Comments responded to</a:t>
            </a:r>
            <a:endParaRPr lang="en-US" dirty="0"/>
          </a:p>
          <a:p>
            <a:pPr lvl="1"/>
            <a:endParaRPr lang="en-US" dirty="0"/>
          </a:p>
        </p:txBody>
      </p:sp>
      <p:sp>
        <p:nvSpPr>
          <p:cNvPr id="4" name="Date Placeholder 3"/>
          <p:cNvSpPr>
            <a:spLocks noGrp="1"/>
          </p:cNvSpPr>
          <p:nvPr>
            <p:ph type="dt" sz="quarter" idx="10"/>
          </p:nvPr>
        </p:nvSpPr>
        <p:spPr/>
        <p:txBody>
          <a:bodyPr/>
          <a:lstStyle/>
          <a:p>
            <a:pPr>
              <a:defRPr/>
            </a:pPr>
            <a:fld id="{4EF72EA2-3D7E-4926-8BFF-F278BA597AB4}"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smtClean="0"/>
              <a:t>Focus </a:t>
            </a:r>
            <a:r>
              <a:rPr lang="en-US" dirty="0"/>
              <a:t>on 1900.5.1 and 1900.5.2a PAR</a:t>
            </a:r>
          </a:p>
          <a:p>
            <a:r>
              <a:rPr lang="en-US" dirty="0"/>
              <a:t>Conducting additional architecture activities while not interfering with 1900.5.1/2 </a:t>
            </a:r>
          </a:p>
          <a:p>
            <a:pPr lvl="1"/>
            <a:r>
              <a:rPr lang="en-US" dirty="0"/>
              <a:t>Goal is PAR to update based </a:t>
            </a:r>
            <a:r>
              <a:rPr lang="en-US" dirty="0" smtClean="0"/>
              <a:t>standard </a:t>
            </a:r>
            <a:r>
              <a:rPr lang="en-US" dirty="0"/>
              <a:t>in next couple of months </a:t>
            </a:r>
          </a:p>
        </p:txBody>
      </p:sp>
      <p:sp>
        <p:nvSpPr>
          <p:cNvPr id="4" name="Date Placeholder 3"/>
          <p:cNvSpPr>
            <a:spLocks noGrp="1"/>
          </p:cNvSpPr>
          <p:nvPr>
            <p:ph type="dt" sz="quarter" idx="10"/>
          </p:nvPr>
        </p:nvSpPr>
        <p:spPr/>
        <p:txBody>
          <a:bodyPr/>
          <a:lstStyle/>
          <a:p>
            <a:pPr>
              <a:defRPr/>
            </a:pPr>
            <a:fld id="{8AC87E0C-7487-4E5C-9A46-EDDC906D0064}"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Meeting for April deferred…</a:t>
            </a:r>
          </a:p>
          <a:p>
            <a:r>
              <a:rPr lang="en-US" sz="2400" dirty="0"/>
              <a:t>Architecture Study Group</a:t>
            </a:r>
          </a:p>
          <a:p>
            <a:r>
              <a:rPr lang="en-US" sz="2400" dirty="0"/>
              <a:t>Machine Learning study group</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4A84C864-FFE8-4DB8-B679-7E45DD41C9CA}"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a:t>
            </a:r>
            <a:r>
              <a:rPr lang="en-US" sz="2800" dirty="0" smtClean="0"/>
              <a:t>– Status</a:t>
            </a:r>
          </a:p>
          <a:p>
            <a:pPr lvl="1"/>
            <a:r>
              <a:rPr lang="en-US" sz="2400" dirty="0" smtClean="0"/>
              <a:t>Working towards release of project list</a:t>
            </a:r>
            <a:endParaRPr lang="en-US" sz="2400" dirty="0"/>
          </a:p>
          <a:p>
            <a:r>
              <a:rPr lang="en-US" sz="2800" dirty="0"/>
              <a:t>Standards paper in process</a:t>
            </a:r>
          </a:p>
          <a:p>
            <a:pPr lvl="1"/>
            <a:r>
              <a:rPr lang="en-US" sz="2400" dirty="0"/>
              <a:t>Communications Magazine</a:t>
            </a:r>
          </a:p>
          <a:p>
            <a:pPr lvl="2"/>
            <a:r>
              <a:rPr lang="en-US" sz="2000" dirty="0"/>
              <a:t>2 papers – 1900.5.1 and </a:t>
            </a:r>
            <a:r>
              <a:rPr lang="en-US" sz="2000" dirty="0" smtClean="0"/>
              <a:t>1900.5.2</a:t>
            </a:r>
          </a:p>
          <a:p>
            <a:pPr lvl="2"/>
            <a:r>
              <a:rPr lang="en-US" sz="2000" dirty="0" smtClean="0"/>
              <a:t>1900.5.2 paper accepted</a:t>
            </a:r>
            <a:endParaRPr lang="en-US" sz="2000" dirty="0"/>
          </a:p>
          <a:p>
            <a:pPr lvl="1"/>
            <a:r>
              <a:rPr lang="en-US" sz="2400" dirty="0"/>
              <a:t>Paper on 1900.5.2 over VITA 49 Accepted</a:t>
            </a:r>
          </a:p>
          <a:p>
            <a:r>
              <a:rPr lang="en-US" sz="2800" dirty="0" smtClean="0"/>
              <a:t>Need </a:t>
            </a:r>
            <a:r>
              <a:rPr lang="en-US" sz="2800" dirty="0"/>
              <a:t>to update website</a:t>
            </a:r>
          </a:p>
          <a:p>
            <a:pPr lvl="1"/>
            <a:r>
              <a:rPr lang="en-US" sz="2400" dirty="0"/>
              <a:t>Mat Sherman action but on back </a:t>
            </a:r>
            <a:r>
              <a:rPr lang="en-US" sz="2400" dirty="0" smtClean="0"/>
              <a:t>burner</a:t>
            </a:r>
          </a:p>
          <a:p>
            <a:r>
              <a:rPr lang="en-US" sz="2800" dirty="0"/>
              <a:t>General </a:t>
            </a:r>
            <a:r>
              <a:rPr lang="en-US" sz="2800" dirty="0"/>
              <a:t>set of </a:t>
            </a:r>
            <a:r>
              <a:rPr lang="en-US" sz="2800" dirty="0" err="1"/>
              <a:t>DySPAN</a:t>
            </a:r>
            <a:r>
              <a:rPr lang="en-US" sz="2800" dirty="0"/>
              <a:t> papers for Pub</a:t>
            </a:r>
          </a:p>
          <a:p>
            <a:pPr lvl="1"/>
            <a:r>
              <a:rPr lang="en-US" sz="2400" dirty="0"/>
              <a:t>Issue on standards spectrum magazine </a:t>
            </a:r>
          </a:p>
          <a:p>
            <a:endParaRPr lang="en-US" dirty="0"/>
          </a:p>
        </p:txBody>
      </p:sp>
      <p:sp>
        <p:nvSpPr>
          <p:cNvPr id="4" name="Date Placeholder 3"/>
          <p:cNvSpPr>
            <a:spLocks noGrp="1"/>
          </p:cNvSpPr>
          <p:nvPr>
            <p:ph type="dt" sz="quarter" idx="10"/>
          </p:nvPr>
        </p:nvSpPr>
        <p:spPr/>
        <p:txBody>
          <a:bodyPr/>
          <a:lstStyle/>
          <a:p>
            <a:pPr>
              <a:defRPr/>
            </a:pPr>
            <a:fld id="{95111E77-67F7-4838-A3F7-199170A9D480}"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a:t>
            </a:r>
            <a:r>
              <a:rPr lang="en-US" dirty="0" smtClean="0"/>
              <a:t>or </a:t>
            </a:r>
            <a:r>
              <a:rPr lang="en-US" dirty="0"/>
              <a:t>1900.5 </a:t>
            </a:r>
            <a:r>
              <a:rPr lang="en-US" dirty="0" smtClean="0"/>
              <a:t>architecture</a:t>
            </a:r>
          </a:p>
          <a:p>
            <a:r>
              <a:rPr lang="en-US" dirty="0" smtClean="0"/>
              <a:t>New 1900.5.2 ideas?</a:t>
            </a:r>
            <a:endParaRPr lang="en-US" dirty="0"/>
          </a:p>
          <a:p>
            <a:endParaRPr lang="en-US" dirty="0"/>
          </a:p>
        </p:txBody>
      </p:sp>
      <p:sp>
        <p:nvSpPr>
          <p:cNvPr id="4" name="Date Placeholder 3"/>
          <p:cNvSpPr>
            <a:spLocks noGrp="1"/>
          </p:cNvSpPr>
          <p:nvPr>
            <p:ph type="dt" sz="quarter" idx="10"/>
          </p:nvPr>
        </p:nvSpPr>
        <p:spPr/>
        <p:txBody>
          <a:bodyPr/>
          <a:lstStyle/>
          <a:p>
            <a:pPr>
              <a:defRPr/>
            </a:pPr>
            <a:fld id="{83B7CB39-B380-4D69-B209-EF2936B19AA4}"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extLst>
      <p:ext uri="{BB962C8B-B14F-4D97-AF65-F5344CB8AC3E}">
        <p14:creationId xmlns:p14="http://schemas.microsoft.com/office/powerpoint/2010/main" val="239473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5/8/18 </a:t>
            </a:r>
            <a:r>
              <a:rPr lang="en-US" dirty="0"/>
              <a:t>@2:30 PM US ET (UTC-5)</a:t>
            </a:r>
          </a:p>
        </p:txBody>
      </p:sp>
      <p:sp>
        <p:nvSpPr>
          <p:cNvPr id="4" name="Date Placeholder 3"/>
          <p:cNvSpPr>
            <a:spLocks noGrp="1"/>
          </p:cNvSpPr>
          <p:nvPr>
            <p:ph type="dt" sz="half" idx="10"/>
          </p:nvPr>
        </p:nvSpPr>
        <p:spPr/>
        <p:txBody>
          <a:bodyPr/>
          <a:lstStyle/>
          <a:p>
            <a:pPr>
              <a:defRPr/>
            </a:pPr>
            <a:fld id="{81994AB2-DB1F-4272-A1B0-05C1E0301739}"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50701749-6F35-4B32-A34A-CCF0DAF7ED81}"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688EF74B-13A0-4B59-8BE7-3E5C79279BAA}"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7615371D-C454-45F4-9FD1-35253E41B2EB}" type="datetime1">
              <a:rPr lang="en-US" smtClean="0"/>
              <a:t>5/7/2018</a:t>
            </a:fld>
            <a:endParaRPr lang="en-US"/>
          </a:p>
        </p:txBody>
      </p:sp>
      <p:sp>
        <p:nvSpPr>
          <p:cNvPr id="4" name="Footer Placeholder 3"/>
          <p:cNvSpPr>
            <a:spLocks noGrp="1"/>
          </p:cNvSpPr>
          <p:nvPr>
            <p:ph type="ftr" sz="quarter" idx="11"/>
          </p:nvPr>
        </p:nvSpPr>
        <p:spPr/>
        <p:txBody>
          <a:bodyPr/>
          <a:lstStyle/>
          <a:p>
            <a:pPr>
              <a:defRPr/>
            </a:pPr>
            <a:r>
              <a:rPr lang="en-US" smtClean="0"/>
              <a:t>Doc #: 5-18-0014-00-agen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080621405"/>
              </p:ext>
            </p:extLst>
          </p:nvPr>
        </p:nvGraphicFramePr>
        <p:xfrm>
          <a:off x="914398" y="655792"/>
          <a:ext cx="5410202" cy="4831914"/>
        </p:xfrm>
        <a:graphic>
          <a:graphicData uri="http://schemas.openxmlformats.org/drawingml/2006/table">
            <a:tbl>
              <a:tblPr>
                <a:tableStyleId>{5C22544A-7EE6-4342-B048-85BDC9FD1C3A}</a:tableStyleId>
              </a:tblPr>
              <a:tblGrid>
                <a:gridCol w="594528">
                  <a:extLst>
                    <a:ext uri="{9D8B030D-6E8A-4147-A177-3AD203B41FA5}">
                      <a16:colId xmlns="" xmlns:a16="http://schemas.microsoft.com/office/drawing/2014/main" val="20005"/>
                    </a:ext>
                  </a:extLst>
                </a:gridCol>
                <a:gridCol w="396072">
                  <a:extLst>
                    <a:ext uri="{9D8B030D-6E8A-4147-A177-3AD203B41FA5}">
                      <a16:colId xmlns="" xmlns:a16="http://schemas.microsoft.com/office/drawing/2014/main" val="20000"/>
                    </a:ext>
                  </a:extLst>
                </a:gridCol>
                <a:gridCol w="762002">
                  <a:extLst>
                    <a:ext uri="{9D8B030D-6E8A-4147-A177-3AD203B41FA5}">
                      <a16:colId xmlns="" xmlns:a16="http://schemas.microsoft.com/office/drawing/2014/main" val="20001"/>
                    </a:ext>
                  </a:extLst>
                </a:gridCol>
                <a:gridCol w="625510">
                  <a:extLst>
                    <a:ext uri="{9D8B030D-6E8A-4147-A177-3AD203B41FA5}">
                      <a16:colId xmlns="" xmlns:a16="http://schemas.microsoft.com/office/drawing/2014/main" val="20002"/>
                    </a:ext>
                  </a:extLst>
                </a:gridCol>
                <a:gridCol w="713433">
                  <a:extLst>
                    <a:ext uri="{9D8B030D-6E8A-4147-A177-3AD203B41FA5}">
                      <a16:colId xmlns="" xmlns:a16="http://schemas.microsoft.com/office/drawing/2014/main" val="20003"/>
                    </a:ext>
                  </a:extLst>
                </a:gridCol>
                <a:gridCol w="2318657">
                  <a:extLst>
                    <a:ext uri="{9D8B030D-6E8A-4147-A177-3AD203B41FA5}">
                      <a16:colId xmlns=""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a:t>
                      </a:r>
                      <a:r>
                        <a:rPr lang="en-US" sz="1000" b="0" i="0" u="none" strike="noStrike" dirty="0" smtClean="0">
                          <a:solidFill>
                            <a:srgbClr val="000000"/>
                          </a:solidFill>
                          <a:effectLst/>
                          <a:latin typeface="Calibri" panose="020F0502020204030204" pitchFamily="34" charset="0"/>
                        </a:rPr>
                        <a:t>/6/18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5"/>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tr>
            </a:tbl>
          </a:graphicData>
        </a:graphic>
      </p:graphicFrame>
      <p:sp>
        <p:nvSpPr>
          <p:cNvPr id="2" name="TextBox 1">
            <a:extLst>
              <a:ext uri="{FF2B5EF4-FFF2-40B4-BE49-F238E27FC236}">
                <a16:creationId xmlns="" xmlns:a16="http://schemas.microsoft.com/office/drawing/2014/main" id="{FDDD04C9-9911-4851-8BFD-5E105A025686}"/>
              </a:ext>
            </a:extLst>
          </p:cNvPr>
          <p:cNvSpPr txBox="1"/>
          <p:nvPr/>
        </p:nvSpPr>
        <p:spPr>
          <a:xfrm>
            <a:off x="6324600" y="3422742"/>
            <a:ext cx="1722119" cy="369332"/>
          </a:xfrm>
          <a:prstGeom prst="rect">
            <a:avLst/>
          </a:prstGeom>
          <a:noFill/>
        </p:spPr>
        <p:txBody>
          <a:bodyPr wrap="square" rtlCol="0">
            <a:spAutoFit/>
          </a:bodyPr>
          <a:lstStyle/>
          <a:p>
            <a:r>
              <a:rPr lang="en-US" b="1" i="1" dirty="0" smtClean="0">
                <a:solidFill>
                  <a:srgbClr val="FF0000"/>
                </a:solidFill>
              </a:rPr>
              <a:t>Quorum</a:t>
            </a:r>
            <a:r>
              <a:rPr lang="en-US" b="1" i="1" dirty="0">
                <a:solidFill>
                  <a:srgbClr val="FF0000"/>
                </a:solidFill>
              </a:rPr>
              <a:t>?</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D8463CB7-BCE7-4744-8C5E-4779B80F3F3A}"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5-18-0007-0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4D9423C1-80D6-486D-B68D-09B2144DF524}" type="datetime1">
              <a:rPr lang="en-US" smtClean="0"/>
              <a:t>5/7/2018</a:t>
            </a:fld>
            <a:endParaRPr lang="en-US"/>
          </a:p>
        </p:txBody>
      </p:sp>
      <p:sp>
        <p:nvSpPr>
          <p:cNvPr id="5" name="Footer Placeholder 4"/>
          <p:cNvSpPr>
            <a:spLocks noGrp="1"/>
          </p:cNvSpPr>
          <p:nvPr>
            <p:ph type="ftr" sz="quarter" idx="11"/>
          </p:nvPr>
        </p:nvSpPr>
        <p:spPr/>
        <p:txBody>
          <a:bodyPr/>
          <a:lstStyle/>
          <a:p>
            <a:pPr>
              <a:defRPr/>
            </a:pPr>
            <a:r>
              <a:rPr lang="en-US" smtClean="0"/>
              <a:t>Doc #: 5-18-0014-00-agen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AB3D9166-F9D9-42DD-BC09-876A60A5F7D7}"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4C2F25C-63DB-48BD-9434-B87E48E627CB}"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4D1A798A-2613-4597-A8F6-05545AB2928D}" type="datetime1">
              <a:rPr lang="en-US" smtClean="0"/>
              <a:t>5/7/2018</a:t>
            </a:fld>
            <a:endParaRPr lang="en-US"/>
          </a:p>
        </p:txBody>
      </p:sp>
      <p:sp>
        <p:nvSpPr>
          <p:cNvPr id="3" name="Footer Placeholder 2"/>
          <p:cNvSpPr>
            <a:spLocks noGrp="1"/>
          </p:cNvSpPr>
          <p:nvPr>
            <p:ph type="ftr" sz="quarter" idx="11"/>
          </p:nvPr>
        </p:nvSpPr>
        <p:spPr/>
        <p:txBody>
          <a:bodyPr/>
          <a:lstStyle/>
          <a:p>
            <a:pPr>
              <a:defRPr/>
            </a:pPr>
            <a:r>
              <a:rPr lang="en-US" smtClean="0"/>
              <a:t>Doc #: 5-18-0014-00-agen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12786</TotalTime>
  <Words>1442</Words>
  <Application>Microsoft Office PowerPoint</Application>
  <PresentationFormat>On-screen Show (4:3)</PresentationFormat>
  <Paragraphs>314</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Ad Hoc?</vt:lpstr>
      <vt:lpstr>IEEE 1900.5 Meeting 5/8/18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343</cp:revision>
  <dcterms:created xsi:type="dcterms:W3CDTF">2013-08-13T02:52:21Z</dcterms:created>
  <dcterms:modified xsi:type="dcterms:W3CDTF">2018-05-07T17:24:10Z</dcterms:modified>
</cp:coreProperties>
</file>