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15" r:id="rId3"/>
    <p:sldId id="392" r:id="rId4"/>
    <p:sldId id="337" r:id="rId5"/>
    <p:sldId id="370" r:id="rId6"/>
    <p:sldId id="332" r:id="rId7"/>
    <p:sldId id="386" r:id="rId8"/>
    <p:sldId id="317" r:id="rId9"/>
    <p:sldId id="352" r:id="rId10"/>
    <p:sldId id="353" r:id="rId11"/>
    <p:sldId id="354" r:id="rId12"/>
    <p:sldId id="355" r:id="rId13"/>
    <p:sldId id="387" r:id="rId14"/>
    <p:sldId id="307" r:id="rId15"/>
    <p:sldId id="360" r:id="rId16"/>
    <p:sldId id="384" r:id="rId17"/>
    <p:sldId id="335" r:id="rId18"/>
    <p:sldId id="385" r:id="rId19"/>
    <p:sldId id="344" r:id="rId20"/>
    <p:sldId id="346" r:id="rId21"/>
    <p:sldId id="347" r:id="rId22"/>
    <p:sldId id="388" r:id="rId23"/>
    <p:sldId id="381" r:id="rId24"/>
    <p:sldId id="389" r:id="rId25"/>
    <p:sldId id="390" r:id="rId26"/>
    <p:sldId id="391" r:id="rId27"/>
    <p:sldId id="364"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28" autoAdjust="0"/>
    <p:restoredTop sz="94660"/>
  </p:normalViewPr>
  <p:slideViewPr>
    <p:cSldViewPr>
      <p:cViewPr varScale="1">
        <p:scale>
          <a:sx n="87" d="100"/>
          <a:sy n="87" d="100"/>
        </p:scale>
        <p:origin x="15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28AE980-0AEA-4592-B83F-08A8A2DCBEA0}" type="datetimeFigureOut">
              <a:rPr lang="en-US"/>
              <a:pPr>
                <a:defRPr/>
              </a:pPr>
              <a:t>4/1/2018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78B8EE3-C8F8-469A-B83F-7938F8D092CE}" type="slidenum">
              <a:rPr lang="en-US"/>
              <a:pPr>
                <a:defRPr/>
              </a:pPr>
              <a:t>‹#›</a:t>
            </a:fld>
            <a:endParaRPr lang="en-US"/>
          </a:p>
        </p:txBody>
      </p:sp>
    </p:spTree>
    <p:extLst>
      <p:ext uri="{BB962C8B-B14F-4D97-AF65-F5344CB8AC3E}">
        <p14:creationId xmlns:p14="http://schemas.microsoft.com/office/powerpoint/2010/main" val="3259267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8B8EE3-C8F8-469A-B83F-7938F8D092CE}" type="slidenum">
              <a:rPr lang="en-US" smtClean="0"/>
              <a:pPr>
                <a:defRPr/>
              </a:pPr>
              <a:t>1</a:t>
            </a:fld>
            <a:endParaRPr lang="en-US"/>
          </a:p>
        </p:txBody>
      </p:sp>
    </p:spTree>
    <p:extLst>
      <p:ext uri="{BB962C8B-B14F-4D97-AF65-F5344CB8AC3E}">
        <p14:creationId xmlns:p14="http://schemas.microsoft.com/office/powerpoint/2010/main" val="255690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r>
              <a:rPr lang="en-US" sz="1200">
                <a:latin typeface="Times New Roman" pitchFamily="18" charset="0"/>
              </a:rPr>
              <a:t>September 22, 2008</a:t>
            </a:r>
          </a:p>
        </p:txBody>
      </p:sp>
      <p:sp>
        <p:nvSpPr>
          <p:cNvPr id="20483"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fld id="{7A54639A-C3A0-4649-B287-23BD82DA4B9F}" type="slidenum">
              <a:rPr lang="en-US" sz="1200">
                <a:latin typeface="Times New Roman" pitchFamily="18" charset="0"/>
              </a:rPr>
              <a:pPr algn="r"/>
              <a:t>2</a:t>
            </a:fld>
            <a:endParaRPr lang="en-US" sz="1200">
              <a:latin typeface="Times New Roman" pitchFamily="18" charset="0"/>
            </a:endParaRPr>
          </a:p>
        </p:txBody>
      </p:sp>
      <p:sp>
        <p:nvSpPr>
          <p:cNvPr id="204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764566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Grp="1"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r>
              <a:rPr lang="en-US" sz="1200">
                <a:latin typeface="Times New Roman" pitchFamily="18" charset="0"/>
              </a:rPr>
              <a:t>September 22, 2008</a:t>
            </a:r>
          </a:p>
        </p:txBody>
      </p:sp>
      <p:sp>
        <p:nvSpPr>
          <p:cNvPr id="21507"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fld id="{F697DFB6-44D2-4E82-8F05-D51C4D51A22C}" type="slidenum">
              <a:rPr lang="en-US" sz="1200">
                <a:latin typeface="Times New Roman" pitchFamily="18" charset="0"/>
              </a:rPr>
              <a:pPr algn="r"/>
              <a:t>6</a:t>
            </a:fld>
            <a:endParaRPr lang="en-US" sz="1200">
              <a:latin typeface="Times New Roman" pitchFamily="18" charset="0"/>
            </a:endParaRPr>
          </a:p>
        </p:txBody>
      </p:sp>
      <p:sp>
        <p:nvSpPr>
          <p:cNvPr id="215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19781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8B8EE3-C8F8-469A-B83F-7938F8D092CE}" type="slidenum">
              <a:rPr lang="en-US" smtClean="0"/>
              <a:pPr>
                <a:defRPr/>
              </a:pPr>
              <a:t>9</a:t>
            </a:fld>
            <a:endParaRPr lang="en-US"/>
          </a:p>
        </p:txBody>
      </p:sp>
    </p:spTree>
    <p:extLst>
      <p:ext uri="{BB962C8B-B14F-4D97-AF65-F5344CB8AC3E}">
        <p14:creationId xmlns:p14="http://schemas.microsoft.com/office/powerpoint/2010/main" val="371906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DBB1CA-BE07-4FC3-9858-8A6E89673B4B}" type="slidenum">
              <a:rPr lang="en-US" altLang="en-US" sz="1300"/>
              <a:pPr>
                <a:spcBef>
                  <a:spcPct val="0"/>
                </a:spcBef>
              </a:pPr>
              <a:t>12</a:t>
            </a:fld>
            <a:endParaRPr lang="en-US" altLang="en-US" sz="13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13135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D482C9B-09C4-4CDA-8840-575FF1BA7DDF}" type="datetime1">
              <a:rPr lang="en-US" smtClean="0"/>
              <a:t>4/1/2018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Doc #: 5-18-0010-01-agen</a:t>
            </a:r>
            <a:endParaRPr lang="en-US"/>
          </a:p>
        </p:txBody>
      </p:sp>
      <p:sp>
        <p:nvSpPr>
          <p:cNvPr id="6" name="Slide Number Placeholder 5"/>
          <p:cNvSpPr>
            <a:spLocks noGrp="1"/>
          </p:cNvSpPr>
          <p:nvPr>
            <p:ph type="sldNum" sz="quarter" idx="12"/>
          </p:nvPr>
        </p:nvSpPr>
        <p:spPr/>
        <p:txBody>
          <a:bodyPr/>
          <a:lstStyle>
            <a:lvl1pPr>
              <a:defRPr/>
            </a:lvl1pPr>
          </a:lstStyle>
          <a:p>
            <a:pPr>
              <a:defRPr/>
            </a:pPr>
            <a:fld id="{74D8505D-FF23-443E-8C39-10428515BE22}" type="slidenum">
              <a:rPr lang="en-US"/>
              <a:pPr>
                <a:defRPr/>
              </a:pPr>
              <a:t>‹#›</a:t>
            </a:fld>
            <a:endParaRPr lang="en-US"/>
          </a:p>
        </p:txBody>
      </p:sp>
    </p:spTree>
    <p:extLst>
      <p:ext uri="{BB962C8B-B14F-4D97-AF65-F5344CB8AC3E}">
        <p14:creationId xmlns:p14="http://schemas.microsoft.com/office/powerpoint/2010/main" val="2506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71F9FF-713A-408D-8E11-1CE18D6B72F3}" type="datetime1">
              <a:rPr lang="en-US" smtClean="0"/>
              <a:t>4/1/2018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Doc #: 5-18-0010-01-agen</a:t>
            </a:r>
            <a:endParaRPr lang="en-US"/>
          </a:p>
        </p:txBody>
      </p:sp>
      <p:sp>
        <p:nvSpPr>
          <p:cNvPr id="6" name="Slide Number Placeholder 5"/>
          <p:cNvSpPr>
            <a:spLocks noGrp="1"/>
          </p:cNvSpPr>
          <p:nvPr>
            <p:ph type="sldNum" sz="quarter" idx="12"/>
          </p:nvPr>
        </p:nvSpPr>
        <p:spPr/>
        <p:txBody>
          <a:bodyPr/>
          <a:lstStyle>
            <a:lvl1pPr>
              <a:defRPr/>
            </a:lvl1pPr>
          </a:lstStyle>
          <a:p>
            <a:pPr>
              <a:defRPr/>
            </a:pPr>
            <a:fld id="{258D2A58-DC43-4464-8966-CD21900EF851}" type="slidenum">
              <a:rPr lang="en-US"/>
              <a:pPr>
                <a:defRPr/>
              </a:pPr>
              <a:t>‹#›</a:t>
            </a:fld>
            <a:endParaRPr lang="en-US"/>
          </a:p>
        </p:txBody>
      </p:sp>
    </p:spTree>
    <p:extLst>
      <p:ext uri="{BB962C8B-B14F-4D97-AF65-F5344CB8AC3E}">
        <p14:creationId xmlns:p14="http://schemas.microsoft.com/office/powerpoint/2010/main" val="363649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639582-4D0E-4749-A332-1C817806857E}" type="datetime1">
              <a:rPr lang="en-US" smtClean="0"/>
              <a:t>4/1/2018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Doc #: 5-18-0010-01-agen</a:t>
            </a:r>
            <a:endParaRPr lang="en-US"/>
          </a:p>
        </p:txBody>
      </p:sp>
      <p:sp>
        <p:nvSpPr>
          <p:cNvPr id="6" name="Slide Number Placeholder 5"/>
          <p:cNvSpPr>
            <a:spLocks noGrp="1"/>
          </p:cNvSpPr>
          <p:nvPr>
            <p:ph type="sldNum" sz="quarter" idx="12"/>
          </p:nvPr>
        </p:nvSpPr>
        <p:spPr/>
        <p:txBody>
          <a:bodyPr/>
          <a:lstStyle>
            <a:lvl1pPr>
              <a:defRPr/>
            </a:lvl1pPr>
          </a:lstStyle>
          <a:p>
            <a:pPr>
              <a:defRPr/>
            </a:pPr>
            <a:fld id="{81167EFB-64EC-4BC4-AA8A-B8CD6344AF37}" type="slidenum">
              <a:rPr lang="en-US"/>
              <a:pPr>
                <a:defRPr/>
              </a:pPr>
              <a:t>‹#›</a:t>
            </a:fld>
            <a:endParaRPr lang="en-US"/>
          </a:p>
        </p:txBody>
      </p:sp>
    </p:spTree>
    <p:extLst>
      <p:ext uri="{BB962C8B-B14F-4D97-AF65-F5344CB8AC3E}">
        <p14:creationId xmlns:p14="http://schemas.microsoft.com/office/powerpoint/2010/main" val="188049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D72745C-46EF-4721-8380-E17043FC3978}" type="datetime1">
              <a:rPr lang="en-US" smtClean="0"/>
              <a:t>4/1/2018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Doc #: 5-18-0010-01-agen</a:t>
            </a:r>
            <a:endParaRPr lang="en-US"/>
          </a:p>
        </p:txBody>
      </p:sp>
      <p:sp>
        <p:nvSpPr>
          <p:cNvPr id="6" name="Slide Number Placeholder 5"/>
          <p:cNvSpPr>
            <a:spLocks noGrp="1"/>
          </p:cNvSpPr>
          <p:nvPr>
            <p:ph type="sldNum" sz="quarter" idx="12"/>
          </p:nvPr>
        </p:nvSpPr>
        <p:spPr/>
        <p:txBody>
          <a:bodyPr/>
          <a:lstStyle>
            <a:lvl1pPr>
              <a:defRPr/>
            </a:lvl1pPr>
          </a:lstStyle>
          <a:p>
            <a:pPr>
              <a:defRPr/>
            </a:pPr>
            <a:fld id="{986769F2-C589-4C46-B9E8-371DE6369B6E}" type="slidenum">
              <a:rPr lang="en-US"/>
              <a:pPr>
                <a:defRPr/>
              </a:pPr>
              <a:t>‹#›</a:t>
            </a:fld>
            <a:endParaRPr lang="en-US"/>
          </a:p>
        </p:txBody>
      </p:sp>
    </p:spTree>
    <p:extLst>
      <p:ext uri="{BB962C8B-B14F-4D97-AF65-F5344CB8AC3E}">
        <p14:creationId xmlns:p14="http://schemas.microsoft.com/office/powerpoint/2010/main" val="11540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0044627-E2FC-49E9-8452-F35DD10A80B5}" type="datetime1">
              <a:rPr lang="en-US" smtClean="0"/>
              <a:t>4/1/2018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Doc #: 5-18-0010-01-agen</a:t>
            </a:r>
            <a:endParaRPr lang="en-US"/>
          </a:p>
        </p:txBody>
      </p:sp>
      <p:sp>
        <p:nvSpPr>
          <p:cNvPr id="6" name="Slide Number Placeholder 5"/>
          <p:cNvSpPr>
            <a:spLocks noGrp="1"/>
          </p:cNvSpPr>
          <p:nvPr>
            <p:ph type="sldNum" sz="quarter" idx="12"/>
          </p:nvPr>
        </p:nvSpPr>
        <p:spPr/>
        <p:txBody>
          <a:bodyPr/>
          <a:lstStyle>
            <a:lvl1pPr>
              <a:defRPr/>
            </a:lvl1pPr>
          </a:lstStyle>
          <a:p>
            <a:pPr>
              <a:defRPr/>
            </a:pPr>
            <a:fld id="{AA054915-73C9-4A2C-A9B0-5D3754D459F4}" type="slidenum">
              <a:rPr lang="en-US"/>
              <a:pPr>
                <a:defRPr/>
              </a:pPr>
              <a:t>‹#›</a:t>
            </a:fld>
            <a:endParaRPr lang="en-US"/>
          </a:p>
        </p:txBody>
      </p:sp>
    </p:spTree>
    <p:extLst>
      <p:ext uri="{BB962C8B-B14F-4D97-AF65-F5344CB8AC3E}">
        <p14:creationId xmlns:p14="http://schemas.microsoft.com/office/powerpoint/2010/main" val="389287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71CC6C-1FB4-4E7F-8F63-9E0EC2408C5B}" type="datetime1">
              <a:rPr lang="en-US" smtClean="0"/>
              <a:t>4/1/2018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Doc #: 5-18-0010-01-agen</a:t>
            </a:r>
            <a:endParaRPr lang="en-US"/>
          </a:p>
        </p:txBody>
      </p:sp>
      <p:sp>
        <p:nvSpPr>
          <p:cNvPr id="7" name="Slide Number Placeholder 5"/>
          <p:cNvSpPr>
            <a:spLocks noGrp="1"/>
          </p:cNvSpPr>
          <p:nvPr>
            <p:ph type="sldNum" sz="quarter" idx="12"/>
          </p:nvPr>
        </p:nvSpPr>
        <p:spPr/>
        <p:txBody>
          <a:bodyPr/>
          <a:lstStyle>
            <a:lvl1pPr>
              <a:defRPr/>
            </a:lvl1pPr>
          </a:lstStyle>
          <a:p>
            <a:pPr>
              <a:defRPr/>
            </a:pPr>
            <a:fld id="{E20B579B-7133-498B-A1D9-92243F407C50}" type="slidenum">
              <a:rPr lang="en-US"/>
              <a:pPr>
                <a:defRPr/>
              </a:pPr>
              <a:t>‹#›</a:t>
            </a:fld>
            <a:endParaRPr lang="en-US"/>
          </a:p>
        </p:txBody>
      </p:sp>
    </p:spTree>
    <p:extLst>
      <p:ext uri="{BB962C8B-B14F-4D97-AF65-F5344CB8AC3E}">
        <p14:creationId xmlns:p14="http://schemas.microsoft.com/office/powerpoint/2010/main" val="86990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3D3DD28-ED49-4D85-A9E4-6869D25FD7CD}" type="datetime1">
              <a:rPr lang="en-US" smtClean="0"/>
              <a:t>4/1/2018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Doc #: 5-18-0010-01-agen</a:t>
            </a:r>
            <a:endParaRPr lang="en-US"/>
          </a:p>
        </p:txBody>
      </p:sp>
      <p:sp>
        <p:nvSpPr>
          <p:cNvPr id="9" name="Slide Number Placeholder 5"/>
          <p:cNvSpPr>
            <a:spLocks noGrp="1"/>
          </p:cNvSpPr>
          <p:nvPr>
            <p:ph type="sldNum" sz="quarter" idx="12"/>
          </p:nvPr>
        </p:nvSpPr>
        <p:spPr/>
        <p:txBody>
          <a:bodyPr/>
          <a:lstStyle>
            <a:lvl1pPr>
              <a:defRPr/>
            </a:lvl1pPr>
          </a:lstStyle>
          <a:p>
            <a:pPr>
              <a:defRPr/>
            </a:pPr>
            <a:fld id="{C31C6EFB-7320-493C-BBBE-A1C695768ABB}" type="slidenum">
              <a:rPr lang="en-US"/>
              <a:pPr>
                <a:defRPr/>
              </a:pPr>
              <a:t>‹#›</a:t>
            </a:fld>
            <a:endParaRPr lang="en-US"/>
          </a:p>
        </p:txBody>
      </p:sp>
    </p:spTree>
    <p:extLst>
      <p:ext uri="{BB962C8B-B14F-4D97-AF65-F5344CB8AC3E}">
        <p14:creationId xmlns:p14="http://schemas.microsoft.com/office/powerpoint/2010/main" val="8682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57254AD-0C90-4038-842C-87583969CDB9}" type="datetime1">
              <a:rPr lang="en-US" smtClean="0"/>
              <a:t>4/1/2018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Doc #: 5-18-0010-01-agen</a:t>
            </a:r>
            <a:endParaRPr lang="en-US"/>
          </a:p>
        </p:txBody>
      </p:sp>
      <p:sp>
        <p:nvSpPr>
          <p:cNvPr id="5" name="Slide Number Placeholder 5"/>
          <p:cNvSpPr>
            <a:spLocks noGrp="1"/>
          </p:cNvSpPr>
          <p:nvPr>
            <p:ph type="sldNum" sz="quarter" idx="12"/>
          </p:nvPr>
        </p:nvSpPr>
        <p:spPr/>
        <p:txBody>
          <a:bodyPr/>
          <a:lstStyle>
            <a:lvl1pPr>
              <a:defRPr/>
            </a:lvl1pPr>
          </a:lstStyle>
          <a:p>
            <a:pPr>
              <a:defRPr/>
            </a:pPr>
            <a:fld id="{9B07B3E5-9C92-4467-B532-D8FF4A69480D}" type="slidenum">
              <a:rPr lang="en-US"/>
              <a:pPr>
                <a:defRPr/>
              </a:pPr>
              <a:t>‹#›</a:t>
            </a:fld>
            <a:endParaRPr lang="en-US"/>
          </a:p>
        </p:txBody>
      </p:sp>
    </p:spTree>
    <p:extLst>
      <p:ext uri="{BB962C8B-B14F-4D97-AF65-F5344CB8AC3E}">
        <p14:creationId xmlns:p14="http://schemas.microsoft.com/office/powerpoint/2010/main" val="30049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E096BB-E128-4477-B0C7-01F0E4C7CCE1}" type="datetime1">
              <a:rPr lang="en-US" smtClean="0"/>
              <a:t>4/1/2018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Doc #: 5-18-0010-01-agen</a:t>
            </a:r>
            <a:endParaRPr lang="en-US"/>
          </a:p>
        </p:txBody>
      </p:sp>
      <p:sp>
        <p:nvSpPr>
          <p:cNvPr id="4" name="Slide Number Placeholder 5"/>
          <p:cNvSpPr>
            <a:spLocks noGrp="1"/>
          </p:cNvSpPr>
          <p:nvPr>
            <p:ph type="sldNum" sz="quarter" idx="12"/>
          </p:nvPr>
        </p:nvSpPr>
        <p:spPr/>
        <p:txBody>
          <a:bodyPr/>
          <a:lstStyle>
            <a:lvl1pPr>
              <a:defRPr/>
            </a:lvl1pPr>
          </a:lstStyle>
          <a:p>
            <a:pPr>
              <a:defRPr/>
            </a:pPr>
            <a:fld id="{24801112-3285-446D-8483-AC060328F4AD}" type="slidenum">
              <a:rPr lang="en-US"/>
              <a:pPr>
                <a:defRPr/>
              </a:pPr>
              <a:t>‹#›</a:t>
            </a:fld>
            <a:endParaRPr lang="en-US"/>
          </a:p>
        </p:txBody>
      </p:sp>
    </p:spTree>
    <p:extLst>
      <p:ext uri="{BB962C8B-B14F-4D97-AF65-F5344CB8AC3E}">
        <p14:creationId xmlns:p14="http://schemas.microsoft.com/office/powerpoint/2010/main" val="428250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E829FC3-A812-4073-85EF-AEC5CA02C21F}" type="datetime1">
              <a:rPr lang="en-US" smtClean="0"/>
              <a:t>4/1/2018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Doc #: 5-18-0010-01-agen</a:t>
            </a:r>
            <a:endParaRPr lang="en-US"/>
          </a:p>
        </p:txBody>
      </p:sp>
      <p:sp>
        <p:nvSpPr>
          <p:cNvPr id="7" name="Slide Number Placeholder 5"/>
          <p:cNvSpPr>
            <a:spLocks noGrp="1"/>
          </p:cNvSpPr>
          <p:nvPr>
            <p:ph type="sldNum" sz="quarter" idx="12"/>
          </p:nvPr>
        </p:nvSpPr>
        <p:spPr/>
        <p:txBody>
          <a:bodyPr/>
          <a:lstStyle>
            <a:lvl1pPr>
              <a:defRPr/>
            </a:lvl1pPr>
          </a:lstStyle>
          <a:p>
            <a:pPr>
              <a:defRPr/>
            </a:pPr>
            <a:fld id="{9E5837C4-7DAA-414E-8DD6-2E4E3209ED75}" type="slidenum">
              <a:rPr lang="en-US"/>
              <a:pPr>
                <a:defRPr/>
              </a:pPr>
              <a:t>‹#›</a:t>
            </a:fld>
            <a:endParaRPr lang="en-US"/>
          </a:p>
        </p:txBody>
      </p:sp>
    </p:spTree>
    <p:extLst>
      <p:ext uri="{BB962C8B-B14F-4D97-AF65-F5344CB8AC3E}">
        <p14:creationId xmlns:p14="http://schemas.microsoft.com/office/powerpoint/2010/main" val="231040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ABF8C25-63DD-4B08-9CAB-AD58D116967A}" type="datetime1">
              <a:rPr lang="en-US" smtClean="0"/>
              <a:t>4/1/2018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Doc #: 5-18-0010-01-agen</a:t>
            </a:r>
            <a:endParaRPr lang="en-US"/>
          </a:p>
        </p:txBody>
      </p:sp>
      <p:sp>
        <p:nvSpPr>
          <p:cNvPr id="7" name="Slide Number Placeholder 5"/>
          <p:cNvSpPr>
            <a:spLocks noGrp="1"/>
          </p:cNvSpPr>
          <p:nvPr>
            <p:ph type="sldNum" sz="quarter" idx="12"/>
          </p:nvPr>
        </p:nvSpPr>
        <p:spPr/>
        <p:txBody>
          <a:bodyPr/>
          <a:lstStyle>
            <a:lvl1pPr>
              <a:defRPr/>
            </a:lvl1pPr>
          </a:lstStyle>
          <a:p>
            <a:pPr>
              <a:defRPr/>
            </a:pPr>
            <a:fld id="{F53BE6D3-2445-4B78-ACD3-9A89CE454323}" type="slidenum">
              <a:rPr lang="en-US"/>
              <a:pPr>
                <a:defRPr/>
              </a:pPr>
              <a:t>‹#›</a:t>
            </a:fld>
            <a:endParaRPr lang="en-US"/>
          </a:p>
        </p:txBody>
      </p:sp>
    </p:spTree>
    <p:extLst>
      <p:ext uri="{BB962C8B-B14F-4D97-AF65-F5344CB8AC3E}">
        <p14:creationId xmlns:p14="http://schemas.microsoft.com/office/powerpoint/2010/main" val="312597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4842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00099"/>
                </a:solidFill>
                <a:latin typeface="+mn-lt"/>
                <a:cs typeface="+mn-cs"/>
              </a:defRPr>
            </a:lvl1pPr>
          </a:lstStyle>
          <a:p>
            <a:pPr>
              <a:defRPr/>
            </a:pPr>
            <a:fld id="{18AE8188-3894-4488-95DF-B332B4860A4E}" type="datetime1">
              <a:rPr lang="en-US" smtClean="0"/>
              <a:t>4/1/2018</a:t>
            </a:fld>
            <a:endParaRPr lang="en-US"/>
          </a:p>
        </p:txBody>
      </p:sp>
      <p:sp>
        <p:nvSpPr>
          <p:cNvPr id="5" name="Footer Placeholder 4"/>
          <p:cNvSpPr>
            <a:spLocks noGrp="1"/>
          </p:cNvSpPr>
          <p:nvPr>
            <p:ph type="ftr" sz="quarter" idx="3"/>
          </p:nvPr>
        </p:nvSpPr>
        <p:spPr>
          <a:xfrm>
            <a:off x="3124200" y="6448425"/>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rgbClr val="000099"/>
                </a:solidFill>
                <a:latin typeface="+mn-lt"/>
                <a:cs typeface="+mn-cs"/>
              </a:defRPr>
            </a:lvl1pPr>
          </a:lstStyle>
          <a:p>
            <a:pPr>
              <a:defRPr/>
            </a:pPr>
            <a:r>
              <a:rPr lang="en-US" smtClean="0"/>
              <a:t>Doc #: 5-18-0010-01-agen</a:t>
            </a:r>
            <a:endParaRPr lang="en-US"/>
          </a:p>
        </p:txBody>
      </p:sp>
      <p:sp>
        <p:nvSpPr>
          <p:cNvPr id="6" name="Slide Number Placeholder 5"/>
          <p:cNvSpPr>
            <a:spLocks noGrp="1"/>
          </p:cNvSpPr>
          <p:nvPr>
            <p:ph type="sldNum" sz="quarter" idx="4"/>
          </p:nvPr>
        </p:nvSpPr>
        <p:spPr>
          <a:xfrm>
            <a:off x="6553200" y="644842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99"/>
                </a:solidFill>
                <a:latin typeface="+mn-lt"/>
                <a:cs typeface="+mn-cs"/>
              </a:defRPr>
            </a:lvl1pPr>
          </a:lstStyle>
          <a:p>
            <a:pPr>
              <a:defRPr/>
            </a:pPr>
            <a:fld id="{E6A9CA49-25C3-408A-A7C2-6BBA5AFB62A7}" type="slidenum">
              <a:rPr lang="en-US"/>
              <a:pPr>
                <a:defRPr/>
              </a:pPr>
              <a:t>‹#›</a:t>
            </a:fld>
            <a:endParaRPr lang="en-US"/>
          </a:p>
        </p:txBody>
      </p:sp>
      <p:sp>
        <p:nvSpPr>
          <p:cNvPr id="1031" name="Line 8"/>
          <p:cNvSpPr>
            <a:spLocks noChangeShapeType="1"/>
          </p:cNvSpPr>
          <p:nvPr userDrawn="1"/>
        </p:nvSpPr>
        <p:spPr bwMode="auto">
          <a:xfrm flipV="1">
            <a:off x="533400" y="6430963"/>
            <a:ext cx="6746875" cy="6350"/>
          </a:xfrm>
          <a:prstGeom prst="line">
            <a:avLst/>
          </a:prstGeom>
          <a:noFill/>
          <a:ln w="50800">
            <a:solidFill>
              <a:srgbClr val="2944B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032" name="Picture 12" descr="ieeeblu"/>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04113" y="6167438"/>
            <a:ext cx="106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lang="en-US" sz="3600" b="1" kern="1200">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Calibri" pitchFamily="34" charset="0"/>
        </a:defRPr>
      </a:lvl2pPr>
      <a:lvl3pPr algn="ctr" rtl="0" eaLnBrk="0" fontAlgn="base" hangingPunct="0">
        <a:spcBef>
          <a:spcPct val="0"/>
        </a:spcBef>
        <a:spcAft>
          <a:spcPct val="0"/>
        </a:spcAft>
        <a:defRPr sz="3600" b="1">
          <a:solidFill>
            <a:srgbClr val="000099"/>
          </a:solidFill>
          <a:latin typeface="Calibri" pitchFamily="34" charset="0"/>
        </a:defRPr>
      </a:lvl3pPr>
      <a:lvl4pPr algn="ctr" rtl="0" eaLnBrk="0" fontAlgn="base" hangingPunct="0">
        <a:spcBef>
          <a:spcPct val="0"/>
        </a:spcBef>
        <a:spcAft>
          <a:spcPct val="0"/>
        </a:spcAft>
        <a:defRPr sz="3600" b="1">
          <a:solidFill>
            <a:srgbClr val="000099"/>
          </a:solidFill>
          <a:latin typeface="Calibri" pitchFamily="34" charset="0"/>
        </a:defRPr>
      </a:lvl4pPr>
      <a:lvl5pPr algn="ctr" rtl="0" eaLnBrk="0" fontAlgn="base" hangingPunct="0">
        <a:spcBef>
          <a:spcPct val="0"/>
        </a:spcBef>
        <a:spcAft>
          <a:spcPct val="0"/>
        </a:spcAft>
        <a:defRPr sz="3600" b="1">
          <a:solidFill>
            <a:srgbClr val="000099"/>
          </a:solidFill>
          <a:latin typeface="Calibri" pitchFamily="34" charset="0"/>
        </a:defRPr>
      </a:lvl5pPr>
      <a:lvl6pPr marL="457200" algn="ctr" rtl="0" fontAlgn="base">
        <a:spcBef>
          <a:spcPct val="0"/>
        </a:spcBef>
        <a:spcAft>
          <a:spcPct val="0"/>
        </a:spcAft>
        <a:defRPr sz="3600" b="1">
          <a:solidFill>
            <a:srgbClr val="000099"/>
          </a:solidFill>
          <a:latin typeface="Calibri" pitchFamily="34" charset="0"/>
        </a:defRPr>
      </a:lvl6pPr>
      <a:lvl7pPr marL="914400" algn="ctr" rtl="0" fontAlgn="base">
        <a:spcBef>
          <a:spcPct val="0"/>
        </a:spcBef>
        <a:spcAft>
          <a:spcPct val="0"/>
        </a:spcAft>
        <a:defRPr sz="3600" b="1">
          <a:solidFill>
            <a:srgbClr val="000099"/>
          </a:solidFill>
          <a:latin typeface="Calibri" pitchFamily="34" charset="0"/>
        </a:defRPr>
      </a:lvl7pPr>
      <a:lvl8pPr marL="1371600" algn="ctr" rtl="0" fontAlgn="base">
        <a:spcBef>
          <a:spcPct val="0"/>
        </a:spcBef>
        <a:spcAft>
          <a:spcPct val="0"/>
        </a:spcAft>
        <a:defRPr sz="3600" b="1">
          <a:solidFill>
            <a:srgbClr val="000099"/>
          </a:solidFill>
          <a:latin typeface="Calibri" pitchFamily="34" charset="0"/>
        </a:defRPr>
      </a:lvl8pPr>
      <a:lvl9pPr marL="1828800" algn="ctr" rtl="0" fontAlgn="base">
        <a:spcBef>
          <a:spcPct val="0"/>
        </a:spcBef>
        <a:spcAft>
          <a:spcPct val="0"/>
        </a:spcAft>
        <a:defRPr sz="3600" b="1">
          <a:solidFill>
            <a:srgbClr val="000099"/>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009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009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009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009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US"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tthew.sherman@baesystems.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patcom@ieee.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1900.5/dcn/18/5-18-0003-00-par0-draft-1900-5-2a-amendment-adding-spectrum-consumption-model-schema.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aesystems.webex.com/baesystems/j.php?MTID=mc0092d6c3c64e9b40002c3997313c0a7"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teleconference.att.com/servlet/glbAccess?process=1&amp;accessNumber=888-3316674&amp;accessCode=6336344&amp;accessNumber2=312-777145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grouper.ieee.org/groups/dyspan/files/individual-WG-PnPs.pdf" TargetMode="External"/><Relationship Id="rId2" Type="http://schemas.openxmlformats.org/officeDocument/2006/relationships/hyperlink" Target="http://standards.ieee.org/about/sasb/audcom/pnp/DySPAN_SC.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CBB301-99B4-4A46-9409-0344D9122D6F}" type="datetime1">
              <a:rPr lang="en-US" smtClean="0">
                <a:solidFill>
                  <a:srgbClr val="000099"/>
                </a:solidFill>
              </a:rPr>
              <a:t>4/1/2018</a:t>
            </a:fld>
            <a:endParaRPr lang="en-US" dirty="0">
              <a:solidFill>
                <a:srgbClr val="000099"/>
              </a:solidFill>
            </a:endParaRPr>
          </a:p>
        </p:txBody>
      </p:sp>
      <p:sp>
        <p:nvSpPr>
          <p:cNvPr id="2053"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DAD6724-F4FC-45F7-9E54-6E4EA16F559E}" type="slidenum">
              <a:rPr lang="en-US" smtClean="0">
                <a:solidFill>
                  <a:srgbClr val="000099"/>
                </a:solidFill>
              </a:rPr>
              <a:pPr fontAlgn="base">
                <a:spcBef>
                  <a:spcPct val="0"/>
                </a:spcBef>
                <a:spcAft>
                  <a:spcPct val="0"/>
                </a:spcAft>
                <a:defRPr/>
              </a:pPr>
              <a:t>1</a:t>
            </a:fld>
            <a:endParaRPr lang="en-US" dirty="0">
              <a:solidFill>
                <a:srgbClr val="000099"/>
              </a:solidFill>
            </a:endParaRPr>
          </a:p>
        </p:txBody>
      </p:sp>
      <p:sp>
        <p:nvSpPr>
          <p:cNvPr id="2" name="Rectangle 2"/>
          <p:cNvSpPr>
            <a:spLocks noChangeArrowheads="1"/>
          </p:cNvSpPr>
          <p:nvPr/>
        </p:nvSpPr>
        <p:spPr bwMode="auto">
          <a:xfrm>
            <a:off x="685800" y="1785034"/>
            <a:ext cx="73013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b="1" dirty="0">
                <a:latin typeface="Arial" pitchFamily="34" charset="0"/>
                <a:cs typeface="Times New Roman" pitchFamily="18" charset="0"/>
              </a:rPr>
              <a:t>Document Title: Agenda, Admin and chair’s notes for IEEE 1900.5 WG Meeting on </a:t>
            </a:r>
            <a:r>
              <a:rPr lang="en-US" sz="1200" b="1" dirty="0" smtClean="0">
                <a:latin typeface="Arial" pitchFamily="34" charset="0"/>
                <a:cs typeface="Times New Roman" pitchFamily="18" charset="0"/>
              </a:rPr>
              <a:t>04-05 April </a:t>
            </a:r>
            <a:r>
              <a:rPr lang="en-US" sz="1200" b="1" dirty="0">
                <a:latin typeface="Arial" pitchFamily="34" charset="0"/>
                <a:cs typeface="Times New Roman" pitchFamily="18" charset="0"/>
              </a:rPr>
              <a:t>2018</a:t>
            </a:r>
            <a:endParaRPr lang="en-US" sz="900" i="1" dirty="0">
              <a:latin typeface="Arial" pitchFamily="34" charset="0"/>
            </a:endParaRPr>
          </a:p>
          <a:p>
            <a:pPr eaLnBrk="0" hangingPunct="0"/>
            <a:r>
              <a:rPr lang="en-US" sz="1200" b="1" dirty="0">
                <a:latin typeface="Arial" pitchFamily="34" charset="0"/>
                <a:cs typeface="Times New Roman" pitchFamily="18" charset="0"/>
              </a:rPr>
              <a:t>Document Date: </a:t>
            </a:r>
            <a:r>
              <a:rPr lang="en-US" sz="1200" b="1" dirty="0" smtClean="0">
                <a:latin typeface="Arial" pitchFamily="34" charset="0"/>
                <a:cs typeface="Times New Roman" pitchFamily="18" charset="0"/>
              </a:rPr>
              <a:t>01 April </a:t>
            </a:r>
            <a:r>
              <a:rPr lang="en-US" sz="1200" b="1" dirty="0">
                <a:latin typeface="Arial" pitchFamily="34" charset="0"/>
                <a:cs typeface="Times New Roman" pitchFamily="18" charset="0"/>
              </a:rPr>
              <a:t>2018</a:t>
            </a:r>
          </a:p>
          <a:p>
            <a:pPr eaLnBrk="0" hangingPunct="0"/>
            <a:r>
              <a:rPr lang="en-US" sz="1200" b="1" dirty="0">
                <a:latin typeface="Arial" pitchFamily="34" charset="0"/>
                <a:cs typeface="Times New Roman" pitchFamily="18" charset="0"/>
              </a:rPr>
              <a:t>Document No: </a:t>
            </a:r>
            <a:r>
              <a:rPr lang="en-US" sz="1200" b="1" dirty="0" smtClean="0">
                <a:latin typeface="Arial" pitchFamily="34" charset="0"/>
                <a:cs typeface="Times New Roman" pitchFamily="18" charset="0"/>
              </a:rPr>
              <a:t>5-18-0010-00-agen</a:t>
            </a:r>
            <a:endParaRPr lang="en-US" dirty="0">
              <a:latin typeface="Arial" pitchFamily="34" charset="0"/>
            </a:endParaRPr>
          </a:p>
        </p:txBody>
      </p:sp>
      <p:graphicFrame>
        <p:nvGraphicFramePr>
          <p:cNvPr id="7" name="Group 40"/>
          <p:cNvGraphicFramePr>
            <a:graphicFrameLocks noGrp="1"/>
          </p:cNvGraphicFramePr>
          <p:nvPr/>
        </p:nvGraphicFramePr>
        <p:xfrm>
          <a:off x="685800" y="827088"/>
          <a:ext cx="7696199" cy="849312"/>
        </p:xfrm>
        <a:graphic>
          <a:graphicData uri="http://schemas.openxmlformats.org/drawingml/2006/table">
            <a:tbl>
              <a:tblPr/>
              <a:tblGrid>
                <a:gridCol w="1377027">
                  <a:extLst>
                    <a:ext uri="{9D8B030D-6E8A-4147-A177-3AD203B41FA5}">
                      <a16:colId xmlns="" xmlns:a16="http://schemas.microsoft.com/office/drawing/2014/main" val="20000"/>
                    </a:ext>
                  </a:extLst>
                </a:gridCol>
                <a:gridCol w="1289973">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143000">
                  <a:extLst>
                    <a:ext uri="{9D8B030D-6E8A-4147-A177-3AD203B41FA5}">
                      <a16:colId xmlns="" xmlns:a16="http://schemas.microsoft.com/office/drawing/2014/main" val="20003"/>
                    </a:ext>
                  </a:extLst>
                </a:gridCol>
                <a:gridCol w="2666999">
                  <a:extLst>
                    <a:ext uri="{9D8B030D-6E8A-4147-A177-3AD203B41FA5}">
                      <a16:colId xmlns="" xmlns:a16="http://schemas.microsoft.com/office/drawing/2014/main" val="20004"/>
                    </a:ext>
                  </a:extLst>
                </a:gridCol>
              </a:tblGrid>
              <a:tr h="300262">
                <a:tc>
                  <a:txBody>
                    <a:bodyPr/>
                    <a:lstStyle/>
                    <a:p>
                      <a:pPr marL="0" marR="0" lvl="0" indent="0" algn="l"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Author’s Name</a:t>
                      </a:r>
                      <a:endParaRPr kumimoji="0" lang="en-US" sz="1600" b="1" i="0" u="none" strike="noStrike" cap="none" normalizeH="0" baseline="0" dirty="0">
                        <a:ln>
                          <a:noFill/>
                        </a:ln>
                        <a:solidFill>
                          <a:srgbClr val="000099"/>
                        </a:solidFill>
                        <a:effectLst/>
                        <a:latin typeface="Arial" charset="0"/>
                        <a:cs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Affiliation</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a:ln>
                            <a:noFill/>
                          </a:ln>
                          <a:solidFill>
                            <a:srgbClr val="000099"/>
                          </a:solidFill>
                          <a:effectLst/>
                          <a:latin typeface="Times New Roman" pitchFamily="18" charset="0"/>
                          <a:cs typeface="Times New Roman" pitchFamily="18" charset="0"/>
                        </a:rPr>
                        <a:t>Address</a:t>
                      </a:r>
                      <a:endParaRPr kumimoji="0" lang="en-US" sz="1800" b="0" i="0" u="none" strike="noStrike" cap="none" normalizeH="0" baseline="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a:ln>
                            <a:noFill/>
                          </a:ln>
                          <a:solidFill>
                            <a:srgbClr val="000099"/>
                          </a:solidFill>
                          <a:effectLst/>
                          <a:latin typeface="Times New Roman" pitchFamily="18" charset="0"/>
                          <a:cs typeface="Times New Roman" pitchFamily="18" charset="0"/>
                        </a:rPr>
                        <a:t>Phone</a:t>
                      </a:r>
                      <a:endParaRPr kumimoji="0" lang="en-US" sz="1800" b="0" i="0" u="none" strike="noStrike" cap="none" normalizeH="0" baseline="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a:ln>
                            <a:noFill/>
                          </a:ln>
                          <a:solidFill>
                            <a:srgbClr val="000099"/>
                          </a:solidFill>
                          <a:effectLst/>
                          <a:latin typeface="Times New Roman" pitchFamily="18" charset="0"/>
                          <a:cs typeface="Times New Roman" pitchFamily="18" charset="0"/>
                        </a:rPr>
                        <a:t>email</a:t>
                      </a:r>
                      <a:endParaRPr kumimoji="0" lang="en-US" sz="1800" b="0" i="0" u="none" strike="noStrike" cap="none" normalizeH="0" baseline="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490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Matthew Sherman</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BAE Systems</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Wayne, NJ</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973-229-9520</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matthew.sherman@baesystems.com</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2073" name="Rectangle 23"/>
          <p:cNvSpPr>
            <a:spLocks noChangeArrowheads="1"/>
          </p:cNvSpPr>
          <p:nvPr/>
        </p:nvSpPr>
        <p:spPr bwMode="auto">
          <a:xfrm>
            <a:off x="609600" y="2414588"/>
            <a:ext cx="77724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200" b="1" dirty="0">
                <a:latin typeface="Arial" pitchFamily="34" charset="0"/>
                <a:cs typeface="Times New Roman" pitchFamily="18" charset="0"/>
              </a:rPr>
              <a:t>Notice:</a:t>
            </a:r>
            <a:r>
              <a:rPr lang="en-US" sz="1200" dirty="0">
                <a:latin typeface="Arial" pitchFamily="34" charset="0"/>
                <a:cs typeface="Times New Roman" pitchFamily="18" charset="0"/>
              </a:rPr>
              <a:t> This document has been prepared to assist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and its Working Groups.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200" dirty="0">
                <a:latin typeface="Arial" pitchFamily="34" charset="0"/>
                <a:cs typeface="Times New Roman" pitchFamily="18" charset="0"/>
              </a:rPr>
              <a:t> </a:t>
            </a:r>
            <a:endParaRPr lang="en-US" sz="1200" dirty="0">
              <a:latin typeface="Arial" pitchFamily="34" charset="0"/>
            </a:endParaRPr>
          </a:p>
          <a:p>
            <a:pPr eaLnBrk="0" hangingPunct="0"/>
            <a:r>
              <a:rPr lang="en-US" sz="1200" b="1" dirty="0">
                <a:latin typeface="Arial" pitchFamily="34" charset="0"/>
                <a:cs typeface="Times New Roman" pitchFamily="18" charset="0"/>
              </a:rPr>
              <a:t>Release:</a:t>
            </a:r>
            <a:r>
              <a:rPr lang="en-US" sz="1200" dirty="0">
                <a:latin typeface="Arial" pitchFamily="34" charset="0"/>
                <a:cs typeface="Times New Roman" pitchFamily="18" charset="0"/>
              </a:rPr>
              <a:t> 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t>
            </a:r>
          </a:p>
          <a:p>
            <a:pPr eaLnBrk="0" hangingPunct="0"/>
            <a:endParaRPr lang="en-US" sz="1200" dirty="0">
              <a:latin typeface="Arial" pitchFamily="34" charset="0"/>
            </a:endParaRPr>
          </a:p>
          <a:p>
            <a:pPr eaLnBrk="0" hangingPunct="0"/>
            <a:r>
              <a:rPr lang="en-US" sz="1200" b="1" dirty="0">
                <a:latin typeface="Arial" pitchFamily="34" charset="0"/>
                <a:cs typeface="Times New Roman" pitchFamily="18" charset="0"/>
              </a:rPr>
              <a:t>Patent Policy and Procedures:</a:t>
            </a:r>
            <a:r>
              <a:rPr lang="en-US" sz="1200" dirty="0">
                <a:latin typeface="Arial" pitchFamily="34" charset="0"/>
                <a:cs typeface="Times New Roman" pitchFamily="18" charset="0"/>
              </a:rPr>
              <a:t> The contributor is familiar with the IEEE Patent Policy and Procedures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and its Working Groups of patent information that might be relevant to the standard is essential to reduce the possibility for delays in the development process and increase the likelihood </a:t>
            </a:r>
            <a:r>
              <a:rPr lang="en-US" sz="1200" dirty="0" err="1">
                <a:latin typeface="Arial" pitchFamily="34" charset="0"/>
                <a:cs typeface="Times New Roman" pitchFamily="18" charset="0"/>
              </a:rPr>
              <a:t>thatthe</a:t>
            </a:r>
            <a:r>
              <a:rPr lang="en-US" sz="1200" dirty="0">
                <a:latin typeface="Arial" pitchFamily="34" charset="0"/>
                <a:cs typeface="Times New Roman" pitchFamily="18" charset="0"/>
              </a:rPr>
              <a:t> draft publication will be approved for publication. Please notify the Chair &lt;</a:t>
            </a:r>
            <a:r>
              <a:rPr lang="en-US" sz="1200" dirty="0">
                <a:latin typeface="Arial" pitchFamily="34" charset="0"/>
                <a:cs typeface="Times New Roman" pitchFamily="18" charset="0"/>
                <a:hlinkClick r:id="rId3"/>
              </a:rPr>
              <a:t>matthew.sherman@baesystems.com</a:t>
            </a:r>
            <a:r>
              <a:rPr lang="en-US" sz="1200" dirty="0">
                <a:latin typeface="Arial" pitchFamily="34" charset="0"/>
                <a:cs typeface="Times New Roman" pitchFamily="18" charset="0"/>
              </a:rPr>
              <a:t>&gt; as early as possible, in written or electronic form, if patented technology (or technology under patent application) might be incorporated into a draft standard being developed within the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Committee. </a:t>
            </a:r>
            <a:r>
              <a:rPr lang="en-US" sz="1200" b="1" dirty="0">
                <a:latin typeface="Arial" pitchFamily="34" charset="0"/>
                <a:cs typeface="Times New Roman" pitchFamily="18" charset="0"/>
              </a:rPr>
              <a:t>If you have questions, contact the IEEE Patent Committee Administrator at </a:t>
            </a:r>
            <a:r>
              <a:rPr lang="en-US" sz="1200" dirty="0">
                <a:latin typeface="Arial" pitchFamily="34" charset="0"/>
                <a:cs typeface="Times New Roman" pitchFamily="18" charset="0"/>
              </a:rPr>
              <a:t>&lt; </a:t>
            </a:r>
            <a:r>
              <a:rPr lang="en-US" sz="1200" dirty="0">
                <a:latin typeface="Arial" pitchFamily="34" charset="0"/>
                <a:cs typeface="Times New Roman" pitchFamily="18" charset="0"/>
                <a:hlinkClick r:id="rId4"/>
              </a:rPr>
              <a:t>patcom@ieee.org</a:t>
            </a:r>
            <a:r>
              <a:rPr lang="en-US" sz="1200" dirty="0">
                <a:latin typeface="Arial" pitchFamily="34" charset="0"/>
                <a:cs typeface="Times New Roman" pitchFamily="18" charset="0"/>
              </a:rPr>
              <a:t> </a:t>
            </a:r>
            <a:r>
              <a:rPr lang="en-US" sz="1200" b="1" dirty="0">
                <a:latin typeface="Arial" pitchFamily="34" charset="0"/>
                <a:cs typeface="Times New Roman" pitchFamily="18" charset="0"/>
              </a:rPr>
              <a:t>&gt;.</a:t>
            </a:r>
            <a:r>
              <a:rPr lang="en-US" sz="1200" dirty="0">
                <a:latin typeface="Arial" pitchFamily="34" charset="0"/>
                <a:cs typeface="Times New Roman" pitchFamily="18" charset="0"/>
              </a:rPr>
              <a:t> </a:t>
            </a:r>
            <a:endParaRPr lang="en-US" sz="1200" dirty="0">
              <a:latin typeface="Arial" pitchFamily="34" charset="0"/>
            </a:endParaRPr>
          </a:p>
          <a:p>
            <a:pPr eaLnBrk="0" hangingPunct="0"/>
            <a:endParaRPr lang="en-US" sz="1200" dirty="0">
              <a:latin typeface="Arial" pitchFamily="34" charset="0"/>
            </a:endParaRPr>
          </a:p>
        </p:txBody>
      </p:sp>
      <p:sp>
        <p:nvSpPr>
          <p:cNvPr id="2074" name="TextBox 1"/>
          <p:cNvSpPr txBox="1">
            <a:spLocks noChangeArrowheads="1"/>
          </p:cNvSpPr>
          <p:nvPr/>
        </p:nvSpPr>
        <p:spPr bwMode="auto">
          <a:xfrm>
            <a:off x="2867025" y="166688"/>
            <a:ext cx="340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a:solidFill>
                  <a:srgbClr val="000099"/>
                </a:solidFill>
              </a:rPr>
              <a:t>IEEE 1900.5 Contribution </a:t>
            </a:r>
          </a:p>
        </p:txBody>
      </p:sp>
      <p:sp>
        <p:nvSpPr>
          <p:cNvPr id="4" name="Footer Placeholder 3"/>
          <p:cNvSpPr>
            <a:spLocks noGrp="1"/>
          </p:cNvSpPr>
          <p:nvPr>
            <p:ph type="ftr" sz="quarter" idx="11"/>
          </p:nvPr>
        </p:nvSpPr>
        <p:spPr/>
        <p:txBody>
          <a:bodyPr/>
          <a:lstStyle/>
          <a:p>
            <a:pPr>
              <a:defRPr/>
            </a:pPr>
            <a:r>
              <a:rPr lang="en-US" dirty="0"/>
              <a:t>Doc #: </a:t>
            </a:r>
            <a:r>
              <a:rPr lang="en-US" dirty="0" smtClean="0"/>
              <a:t>5-18-0010-01-agen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1143000"/>
          </a:xfrm>
        </p:spPr>
        <p:txBody>
          <a:bodyPr/>
          <a:lstStyle/>
          <a:p>
            <a:r>
              <a:rPr lang="en-GB" altLang="en-US" u="sng"/>
              <a:t>Patent Related Links</a:t>
            </a:r>
            <a:endParaRPr lang="en-US" altLang="en-US" u="sng"/>
          </a:p>
        </p:txBody>
      </p:sp>
      <p:sp>
        <p:nvSpPr>
          <p:cNvPr id="9219" name="Rectangle 3"/>
          <p:cNvSpPr>
            <a:spLocks noGrp="1" noChangeArrowheads="1"/>
          </p:cNvSpPr>
          <p:nvPr>
            <p:ph type="body" idx="1"/>
          </p:nvPr>
        </p:nvSpPr>
        <p:spPr>
          <a:xfrm>
            <a:off x="0" y="1295400"/>
            <a:ext cx="8991600" cy="3886200"/>
          </a:xfrm>
        </p:spPr>
        <p:txBody>
          <a:bodyPr/>
          <a:lstStyle/>
          <a:p>
            <a:pPr lvl="1">
              <a:lnSpc>
                <a:spcPct val="90000"/>
              </a:lnSpc>
              <a:buFont typeface="Monotype Sorts"/>
              <a:buNone/>
            </a:pPr>
            <a:r>
              <a:rPr lang="en-US" altLang="en-US" sz="2400">
                <a:cs typeface="Times New Roman" panose="02020603050405020304" pitchFamily="18" charset="0"/>
              </a:rPr>
              <a:t>	All participants should be familiar with their obligations under the IEEE-SA Policies &amp; Procedures for standards development.</a:t>
            </a:r>
          </a:p>
          <a:p>
            <a:pPr lvl="1">
              <a:lnSpc>
                <a:spcPct val="90000"/>
              </a:lnSpc>
              <a:buFont typeface="Monotype Sorts"/>
              <a:buNone/>
            </a:pPr>
            <a:r>
              <a:rPr lang="en-US" altLang="en-US" sz="2400">
                <a:cs typeface="Times New Roman" panose="02020603050405020304" pitchFamily="18" charset="0"/>
              </a:rPr>
              <a:t>	Patent Policy is stated in these sources:</a:t>
            </a:r>
          </a:p>
          <a:p>
            <a:pPr lvl="1">
              <a:lnSpc>
                <a:spcPct val="90000"/>
              </a:lnSpc>
              <a:buFont typeface="Monotype Sorts"/>
              <a:buNone/>
            </a:pPr>
            <a:r>
              <a:rPr lang="en-GB" altLang="en-US" sz="2400"/>
              <a:t>		IEEE-SA Standards Boards Bylaws</a:t>
            </a:r>
          </a:p>
          <a:p>
            <a:pPr lvl="1">
              <a:lnSpc>
                <a:spcPct val="90000"/>
              </a:lnSpc>
              <a:buFont typeface="Monotype Sorts"/>
              <a:buNone/>
            </a:pPr>
            <a:r>
              <a:rPr lang="en-US" altLang="en-US" sz="2100"/>
              <a:t>		</a:t>
            </a:r>
            <a:r>
              <a:rPr lang="en-US" altLang="en-US" sz="2100" i="1"/>
              <a:t>http://standards.ieee.org/develop/policies/bylaws/sect6-7.html#6</a:t>
            </a:r>
          </a:p>
          <a:p>
            <a:pPr lvl="1">
              <a:lnSpc>
                <a:spcPct val="90000"/>
              </a:lnSpc>
              <a:buFont typeface="Monotype Sorts"/>
              <a:buNone/>
            </a:pPr>
            <a:r>
              <a:rPr lang="en-GB" altLang="en-US" sz="2400"/>
              <a:t>		IEEE-SA Standards Board Operations Manual</a:t>
            </a:r>
          </a:p>
          <a:p>
            <a:pPr lvl="1">
              <a:lnSpc>
                <a:spcPct val="90000"/>
              </a:lnSpc>
              <a:buFont typeface="Monotype Sorts"/>
              <a:buNone/>
            </a:pPr>
            <a:r>
              <a:rPr lang="en-US" altLang="en-US" sz="2400"/>
              <a:t>		</a:t>
            </a:r>
            <a:r>
              <a:rPr lang="en-US" altLang="en-US" sz="2100" i="1"/>
              <a:t>http://standards.ieee.org/develop/policies/opman/sect6.html#6.3</a:t>
            </a:r>
            <a:endParaRPr lang="en-US" altLang="en-US" sz="2400"/>
          </a:p>
          <a:p>
            <a:pPr lvl="1">
              <a:lnSpc>
                <a:spcPct val="90000"/>
              </a:lnSpc>
              <a:buFont typeface="Monotype Sorts"/>
              <a:buNone/>
            </a:pPr>
            <a:r>
              <a:rPr lang="en-US" altLang="en-US" sz="2400">
                <a:cs typeface="Times New Roman" panose="02020603050405020304" pitchFamily="18" charset="0"/>
              </a:rPr>
              <a:t>	Material about the patent policy is available at</a:t>
            </a:r>
            <a:r>
              <a:rPr lang="en-US" altLang="en-US" sz="2400"/>
              <a:t> </a:t>
            </a:r>
          </a:p>
          <a:p>
            <a:pPr lvl="1">
              <a:lnSpc>
                <a:spcPct val="90000"/>
              </a:lnSpc>
              <a:buFont typeface="Monotype Sorts"/>
              <a:buNone/>
            </a:pPr>
            <a:r>
              <a:rPr lang="en-US" altLang="en-US" sz="2400"/>
              <a:t>		</a:t>
            </a:r>
            <a:r>
              <a:rPr lang="en-US" altLang="en-US" sz="2100" i="1"/>
              <a:t>http://standards.ieee.org/about/sasb/patcom/materials.html</a:t>
            </a:r>
          </a:p>
        </p:txBody>
      </p:sp>
      <p:sp>
        <p:nvSpPr>
          <p:cNvPr id="9220" name="Text Box 6"/>
          <p:cNvSpPr txBox="1">
            <a:spLocks noChangeArrowheads="1"/>
          </p:cNvSpPr>
          <p:nvPr/>
        </p:nvSpPr>
        <p:spPr bwMode="auto">
          <a:xfrm>
            <a:off x="57150" y="64389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a:solidFill>
                  <a:schemeClr val="tx1"/>
                </a:solidFill>
                <a:latin typeface="Times New Roman" panose="02020603050405020304" pitchFamily="18" charset="0"/>
              </a:rPr>
              <a:t>Slide #2</a:t>
            </a:r>
            <a:endParaRPr lang="en-US" altLang="en-US" sz="2400">
              <a:solidFill>
                <a:schemeClr val="tx1"/>
              </a:solidFill>
              <a:latin typeface="Times New Roman" panose="02020603050405020304" pitchFamily="18" charset="0"/>
            </a:endParaRPr>
          </a:p>
        </p:txBody>
      </p:sp>
      <p:sp>
        <p:nvSpPr>
          <p:cNvPr id="9221" name="Rectangle 7"/>
          <p:cNvSpPr>
            <a:spLocks noChangeArrowheads="1"/>
          </p:cNvSpPr>
          <p:nvPr/>
        </p:nvSpPr>
        <p:spPr bwMode="auto">
          <a:xfrm>
            <a:off x="1295400" y="5181600"/>
            <a:ext cx="67818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200" b="1"/>
              <a:t>If you have questions, contact the IEEE-SA Standards Board Patent Committee Administrator at patcom@ieee.org or visit http://standards.ieee.org/about/sasb/patcom/index.html</a:t>
            </a:r>
          </a:p>
          <a:p>
            <a:pPr algn="ctr">
              <a:lnSpc>
                <a:spcPct val="80000"/>
              </a:lnSpc>
              <a:buFont typeface="Monotype Sorts"/>
              <a:buNone/>
            </a:pPr>
            <a:endParaRPr lang="en-US" altLang="en-US" sz="1200" b="1"/>
          </a:p>
          <a:p>
            <a:pPr algn="ctr">
              <a:lnSpc>
                <a:spcPct val="80000"/>
              </a:lnSpc>
              <a:buFont typeface="Monotype Sorts"/>
              <a:buNone/>
            </a:pPr>
            <a:r>
              <a:rPr lang="en-US" altLang="en-US" sz="1200" b="1"/>
              <a:t>This slide set is available at https://development.standards.ieee.org/myproject/Public/mytools/mob/slideset.ppt</a:t>
            </a:r>
          </a:p>
        </p:txBody>
      </p:sp>
      <p:sp>
        <p:nvSpPr>
          <p:cNvPr id="2" name="Date Placeholder 1"/>
          <p:cNvSpPr>
            <a:spLocks noGrp="1"/>
          </p:cNvSpPr>
          <p:nvPr>
            <p:ph type="dt" sz="half" idx="10"/>
          </p:nvPr>
        </p:nvSpPr>
        <p:spPr/>
        <p:txBody>
          <a:bodyPr/>
          <a:lstStyle/>
          <a:p>
            <a:pPr>
              <a:defRPr/>
            </a:pPr>
            <a:fld id="{A1A287C5-D899-4899-ACC1-155A35107DD9}" type="datetime1">
              <a:rPr lang="en-US" smtClean="0"/>
              <a:t>4/1/2018</a:t>
            </a:fld>
            <a:endParaRPr lang="en-US"/>
          </a:p>
        </p:txBody>
      </p:sp>
      <p:sp>
        <p:nvSpPr>
          <p:cNvPr id="3" name="Footer Placeholder 2"/>
          <p:cNvSpPr>
            <a:spLocks noGrp="1"/>
          </p:cNvSpPr>
          <p:nvPr>
            <p:ph type="ftr" sz="quarter" idx="11"/>
          </p:nvPr>
        </p:nvSpPr>
        <p:spPr/>
        <p:txBody>
          <a:bodyPr/>
          <a:lstStyle/>
          <a:p>
            <a:pPr>
              <a:defRPr/>
            </a:pPr>
            <a:r>
              <a:rPr lang="en-US" smtClean="0"/>
              <a:t>Doc #: 5-18-0010-01-agen</a:t>
            </a:r>
            <a:endParaRPr lang="en-US"/>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10</a:t>
            </a:fld>
            <a:endParaRPr lang="en-US"/>
          </a:p>
        </p:txBody>
      </p:sp>
    </p:spTree>
    <p:extLst>
      <p:ext uri="{BB962C8B-B14F-4D97-AF65-F5344CB8AC3E}">
        <p14:creationId xmlns:p14="http://schemas.microsoft.com/office/powerpoint/2010/main" val="1077703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381000"/>
            <a:ext cx="8686800" cy="1143000"/>
          </a:xfrm>
        </p:spPr>
        <p:txBody>
          <a:bodyPr/>
          <a:lstStyle/>
          <a:p>
            <a:r>
              <a:rPr lang="en-US" altLang="en-US"/>
              <a:t>Call for Potentially Essential Patents</a:t>
            </a:r>
          </a:p>
        </p:txBody>
      </p:sp>
      <p:sp>
        <p:nvSpPr>
          <p:cNvPr id="10243" name="Rectangle 1027"/>
          <p:cNvSpPr>
            <a:spLocks noGrp="1" noChangeArrowheads="1"/>
          </p:cNvSpPr>
          <p:nvPr>
            <p:ph type="body" idx="1"/>
          </p:nvPr>
        </p:nvSpPr>
        <p:spPr/>
        <p:txBody>
          <a:bodyPr/>
          <a:lstStyle/>
          <a:p>
            <a:pPr>
              <a:buFont typeface="Arial" panose="020B0604020202020204" pitchFamily="34" charset="0"/>
              <a:buChar char="•"/>
            </a:pPr>
            <a:r>
              <a:rPr lang="en-US" altLang="en-US" sz="280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panose="020B0604020202020204" pitchFamily="34" charset="0"/>
              <a:buChar char="•"/>
            </a:pPr>
            <a:r>
              <a:rPr lang="en-US" altLang="en-US" sz="2000"/>
              <a:t>Either speak up now or</a:t>
            </a:r>
          </a:p>
          <a:p>
            <a:pPr lvl="1">
              <a:buFont typeface="Arial" panose="020B0604020202020204" pitchFamily="34" charset="0"/>
              <a:buChar char="•"/>
            </a:pPr>
            <a:r>
              <a:rPr lang="en-US" altLang="en-US" sz="2000"/>
              <a:t>Provide the chair of this group with the identity of the holder(s) of any and all such claims as soon as possible or</a:t>
            </a:r>
          </a:p>
          <a:p>
            <a:pPr lvl="1">
              <a:buFont typeface="Arial" panose="020B0604020202020204" pitchFamily="34" charset="0"/>
              <a:buChar char="•"/>
            </a:pPr>
            <a:r>
              <a:rPr lang="en-US" altLang="en-US" sz="2000"/>
              <a:t>Cause an LOA to be submitted</a:t>
            </a:r>
          </a:p>
        </p:txBody>
      </p:sp>
      <p:sp>
        <p:nvSpPr>
          <p:cNvPr id="10244" name="Text Box 1028"/>
          <p:cNvSpPr txBox="1">
            <a:spLocks noChangeArrowheads="1"/>
          </p:cNvSpPr>
          <p:nvPr/>
        </p:nvSpPr>
        <p:spPr bwMode="auto">
          <a:xfrm>
            <a:off x="57150" y="64389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a:solidFill>
                  <a:schemeClr val="tx1"/>
                </a:solidFill>
                <a:latin typeface="Times New Roman" panose="02020603050405020304" pitchFamily="18" charset="0"/>
              </a:rPr>
              <a:t>Slide #3</a:t>
            </a:r>
          </a:p>
        </p:txBody>
      </p:sp>
      <p:sp>
        <p:nvSpPr>
          <p:cNvPr id="2" name="Date Placeholder 1"/>
          <p:cNvSpPr>
            <a:spLocks noGrp="1"/>
          </p:cNvSpPr>
          <p:nvPr>
            <p:ph type="dt" sz="half" idx="10"/>
          </p:nvPr>
        </p:nvSpPr>
        <p:spPr/>
        <p:txBody>
          <a:bodyPr/>
          <a:lstStyle/>
          <a:p>
            <a:pPr>
              <a:defRPr/>
            </a:pPr>
            <a:fld id="{2894938E-ED3A-4C41-B3F9-F191053EC936}" type="datetime1">
              <a:rPr lang="en-US" smtClean="0"/>
              <a:t>4/1/2018</a:t>
            </a:fld>
            <a:endParaRPr lang="en-US"/>
          </a:p>
        </p:txBody>
      </p:sp>
      <p:sp>
        <p:nvSpPr>
          <p:cNvPr id="3" name="Footer Placeholder 2"/>
          <p:cNvSpPr>
            <a:spLocks noGrp="1"/>
          </p:cNvSpPr>
          <p:nvPr>
            <p:ph type="ftr" sz="quarter" idx="11"/>
          </p:nvPr>
        </p:nvSpPr>
        <p:spPr/>
        <p:txBody>
          <a:bodyPr/>
          <a:lstStyle/>
          <a:p>
            <a:pPr>
              <a:defRPr/>
            </a:pPr>
            <a:r>
              <a:rPr lang="en-US" smtClean="0"/>
              <a:t>Doc #: 5-18-0010-01-agen</a:t>
            </a:r>
            <a:endParaRPr lang="en-US"/>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11</a:t>
            </a:fld>
            <a:endParaRPr lang="en-US"/>
          </a:p>
        </p:txBody>
      </p:sp>
    </p:spTree>
    <p:extLst>
      <p:ext uri="{BB962C8B-B14F-4D97-AF65-F5344CB8AC3E}">
        <p14:creationId xmlns:p14="http://schemas.microsoft.com/office/powerpoint/2010/main" val="1413637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8458200" cy="609600"/>
          </a:xfrm>
        </p:spPr>
        <p:txBody>
          <a:bodyPr/>
          <a:lstStyle/>
          <a:p>
            <a:r>
              <a:rPr lang="en-US" altLang="en-US" sz="3200" u="sng"/>
              <a:t>Other Guidelines for IEEE WG Meetings</a:t>
            </a:r>
          </a:p>
        </p:txBody>
      </p:sp>
      <p:sp>
        <p:nvSpPr>
          <p:cNvPr id="1126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p:cNvSpPr>
            <a:spLocks noChangeArrowheads="1"/>
          </p:cNvSpPr>
          <p:nvPr/>
        </p:nvSpPr>
        <p:spPr bwMode="auto">
          <a:xfrm>
            <a:off x="5334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a:solidFill>
                <a:srgbClr val="FF0000"/>
              </a:solidFill>
            </a:endParaRPr>
          </a:p>
          <a:p>
            <a:pPr>
              <a:lnSpc>
                <a:spcPct val="80000"/>
              </a:lnSpc>
              <a:spcAft>
                <a:spcPct val="40000"/>
              </a:spcAft>
              <a:buFont typeface="Arial" panose="020B0604020202020204" pitchFamily="34" charset="0"/>
              <a:buChar char="•"/>
            </a:pPr>
            <a:r>
              <a:rPr lang="en-US" altLang="en-US" sz="1800" b="1"/>
              <a:t>All IEEE-SA standards meetings shall be conducted in compliance with all applicable laws, including antitrust and competition laws. </a:t>
            </a:r>
          </a:p>
          <a:p>
            <a:pPr lvl="1">
              <a:lnSpc>
                <a:spcPct val="80000"/>
              </a:lnSpc>
              <a:spcAft>
                <a:spcPct val="40000"/>
              </a:spcAft>
              <a:buFont typeface="Arial" panose="020B0604020202020204" pitchFamily="34" charset="0"/>
              <a:buChar char="•"/>
            </a:pPr>
            <a:r>
              <a:rPr lang="en-US" altLang="en-US" sz="1600" b="1"/>
              <a:t>Don’t discuss the interpretation, validity, or essentiality of patents/patent claims. </a:t>
            </a:r>
          </a:p>
          <a:p>
            <a:pPr lvl="1">
              <a:lnSpc>
                <a:spcPct val="80000"/>
              </a:lnSpc>
              <a:spcAft>
                <a:spcPct val="40000"/>
              </a:spcAft>
              <a:buFont typeface="Arial" panose="020B0604020202020204" pitchFamily="34" charset="0"/>
              <a:buChar char="•"/>
            </a:pPr>
            <a:r>
              <a:rPr lang="en-US" altLang="en-US" sz="1600" b="1"/>
              <a:t>Don’t discuss specific license rates, terms, or conditions.</a:t>
            </a:r>
          </a:p>
          <a:p>
            <a:pPr lvl="2">
              <a:lnSpc>
                <a:spcPct val="80000"/>
              </a:lnSpc>
              <a:spcAft>
                <a:spcPct val="40000"/>
              </a:spcAft>
              <a:buFont typeface="Arial" panose="020B0604020202020204" pitchFamily="34" charset="0"/>
              <a:buChar char="•"/>
            </a:pPr>
            <a:r>
              <a:rPr lang="en-US" altLang="en-US" sz="1400"/>
              <a:t>Relative costs, including licensing costs of essential patent claims, of different technical approaches may be discussed in standards development meetings. </a:t>
            </a:r>
          </a:p>
          <a:p>
            <a:pPr lvl="3">
              <a:lnSpc>
                <a:spcPct val="80000"/>
              </a:lnSpc>
              <a:spcAft>
                <a:spcPct val="40000"/>
              </a:spcAft>
              <a:buFont typeface="Arial" panose="020B0604020202020204" pitchFamily="34" charset="0"/>
              <a:buChar char="•"/>
            </a:pPr>
            <a:r>
              <a:rPr lang="en-GB" altLang="en-US" sz="1400"/>
              <a:t>Technical considerations remain primary focus</a:t>
            </a:r>
            <a:endParaRPr lang="en-US" altLang="en-US" sz="1400"/>
          </a:p>
          <a:p>
            <a:pPr lvl="1">
              <a:lnSpc>
                <a:spcPct val="80000"/>
              </a:lnSpc>
              <a:spcAft>
                <a:spcPct val="40000"/>
              </a:spcAft>
              <a:buFont typeface="Arial" panose="020B0604020202020204" pitchFamily="34" charset="0"/>
              <a:buChar char="•"/>
            </a:pPr>
            <a:r>
              <a:rPr lang="en-US" altLang="en-US" sz="1600" b="1"/>
              <a:t>Don’t discuss or engage in the fixing of product prices, allocation of customers, or division of sales markets.</a:t>
            </a:r>
          </a:p>
          <a:p>
            <a:pPr lvl="1">
              <a:lnSpc>
                <a:spcPct val="80000"/>
              </a:lnSpc>
              <a:spcAft>
                <a:spcPct val="40000"/>
              </a:spcAft>
              <a:buFont typeface="Arial" panose="020B0604020202020204" pitchFamily="34" charset="0"/>
              <a:buChar char="•"/>
            </a:pPr>
            <a:r>
              <a:rPr lang="en-US" altLang="en-US" sz="1600" b="1"/>
              <a:t>Don’t discuss the status or substance of ongoing or threatened litigation.</a:t>
            </a:r>
          </a:p>
          <a:p>
            <a:pPr lvl="1">
              <a:lnSpc>
                <a:spcPct val="80000"/>
              </a:lnSpc>
              <a:spcAft>
                <a:spcPct val="40000"/>
              </a:spcAft>
              <a:buFont typeface="Arial" panose="020B0604020202020204" pitchFamily="34" charset="0"/>
              <a:buChar char="•"/>
            </a:pPr>
            <a:r>
              <a:rPr lang="en-US" altLang="en-US" sz="1600" b="1"/>
              <a:t>Don’t be silent if inappropriate topics are discussed … do formally object.</a:t>
            </a:r>
          </a:p>
          <a:p>
            <a:pPr algn="ctr">
              <a:lnSpc>
                <a:spcPct val="80000"/>
              </a:lnSpc>
              <a:buFont typeface="Monotype Sorts"/>
              <a:buNone/>
            </a:pPr>
            <a:r>
              <a:rPr lang="en-US" altLang="en-US" sz="1000" b="1"/>
              <a:t>---------------------------------------------------------------   </a:t>
            </a:r>
            <a:endParaRPr lang="en-US" altLang="en-US" sz="1200" b="1"/>
          </a:p>
          <a:p>
            <a:pPr algn="ctr">
              <a:lnSpc>
                <a:spcPct val="80000"/>
              </a:lnSpc>
              <a:buFont typeface="Monotype Sorts"/>
              <a:buNone/>
            </a:pPr>
            <a:r>
              <a:rPr lang="en-US" altLang="en-US" sz="1200" b="1"/>
              <a:t>See </a:t>
            </a:r>
            <a:r>
              <a:rPr lang="en-US" altLang="en-US" sz="1200" b="1" i="1"/>
              <a:t>IEEE-SA Standards Board Operations Manual</a:t>
            </a:r>
            <a:r>
              <a:rPr lang="en-US" altLang="en-US" sz="1200" b="1"/>
              <a:t>, clause 5.3.10 and </a:t>
            </a:r>
            <a:r>
              <a:rPr lang="en-GB" altLang="en-US" sz="1200" b="1"/>
              <a:t>“Promoting Competition and Innovation: What You Need to Know about the IEEE Standards Association's Antitrust and Competition Policy”</a:t>
            </a:r>
            <a:r>
              <a:rPr lang="en-US" altLang="en-US" sz="1200" b="1"/>
              <a:t> for more details.</a:t>
            </a:r>
          </a:p>
        </p:txBody>
      </p:sp>
      <p:sp>
        <p:nvSpPr>
          <p:cNvPr id="11269" name="Text Box 7"/>
          <p:cNvSpPr txBox="1">
            <a:spLocks noChangeArrowheads="1"/>
          </p:cNvSpPr>
          <p:nvPr/>
        </p:nvSpPr>
        <p:spPr bwMode="auto">
          <a:xfrm>
            <a:off x="57150" y="64389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a:solidFill>
                  <a:schemeClr val="tx1"/>
                </a:solidFill>
                <a:latin typeface="Times New Roman" panose="02020603050405020304" pitchFamily="18" charset="0"/>
              </a:rPr>
              <a:t>Slide #4</a:t>
            </a:r>
            <a:endParaRPr lang="en-US" altLang="en-US" sz="2400">
              <a:solidFill>
                <a:schemeClr val="tx1"/>
              </a:solidFill>
              <a:latin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fld id="{E805877D-91BF-450B-9847-7E1B706D896F}" type="datetime1">
              <a:rPr lang="en-US" smtClean="0"/>
              <a:t>4/1/2018</a:t>
            </a:fld>
            <a:endParaRPr lang="en-US"/>
          </a:p>
        </p:txBody>
      </p:sp>
      <p:sp>
        <p:nvSpPr>
          <p:cNvPr id="3" name="Footer Placeholder 2"/>
          <p:cNvSpPr>
            <a:spLocks noGrp="1"/>
          </p:cNvSpPr>
          <p:nvPr>
            <p:ph type="ftr" sz="quarter" idx="11"/>
          </p:nvPr>
        </p:nvSpPr>
        <p:spPr/>
        <p:txBody>
          <a:bodyPr/>
          <a:lstStyle/>
          <a:p>
            <a:pPr>
              <a:defRPr/>
            </a:pPr>
            <a:r>
              <a:rPr lang="en-US" smtClean="0"/>
              <a:t>Doc #: 5-18-0010-01-agen</a:t>
            </a:r>
            <a:endParaRPr lang="en-US"/>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12</a:t>
            </a:fld>
            <a:endParaRPr lang="en-US"/>
          </a:p>
        </p:txBody>
      </p:sp>
    </p:spTree>
    <p:extLst>
      <p:ext uri="{BB962C8B-B14F-4D97-AF65-F5344CB8AC3E}">
        <p14:creationId xmlns:p14="http://schemas.microsoft.com/office/powerpoint/2010/main" val="326486999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of Electronic Ballots</a:t>
            </a:r>
            <a:endParaRPr lang="en-US" dirty="0"/>
          </a:p>
        </p:txBody>
      </p:sp>
      <p:sp>
        <p:nvSpPr>
          <p:cNvPr id="3" name="Content Placeholder 2"/>
          <p:cNvSpPr>
            <a:spLocks noGrp="1"/>
          </p:cNvSpPr>
          <p:nvPr>
            <p:ph idx="1"/>
          </p:nvPr>
        </p:nvSpPr>
        <p:spPr/>
        <p:txBody>
          <a:bodyPr/>
          <a:lstStyle/>
          <a:p>
            <a:r>
              <a:rPr lang="en-US" sz="2800" dirty="0"/>
              <a:t>Motion:  To empower the IEEE 1900.5 leadership to cover expenses for the April 2018 IEEE 1900.5 face to face meeting out of the IEEE 1900.5 treasury up to a cost of $1000.</a:t>
            </a:r>
          </a:p>
          <a:p>
            <a:r>
              <a:rPr lang="en-US" sz="2800" dirty="0"/>
              <a:t>Mover:  Darcy Swain-Walsh</a:t>
            </a:r>
          </a:p>
          <a:p>
            <a:r>
              <a:rPr lang="en-US" sz="2800" dirty="0"/>
              <a:t>Second:  Lynn Grande</a:t>
            </a:r>
          </a:p>
          <a:p>
            <a:r>
              <a:rPr lang="en-US" sz="2800" dirty="0" smtClean="0"/>
              <a:t>Closed:  </a:t>
            </a:r>
            <a:r>
              <a:rPr lang="en-US" sz="2800" dirty="0"/>
              <a:t>Sunday April 1 </a:t>
            </a:r>
            <a:endParaRPr lang="en-US" sz="2800" dirty="0" smtClean="0"/>
          </a:p>
          <a:p>
            <a:r>
              <a:rPr lang="en-US" sz="2800" dirty="0" smtClean="0"/>
              <a:t>12 APPROVE  0 DISAPPROVE 0 ABSTAIN</a:t>
            </a:r>
          </a:p>
          <a:p>
            <a:r>
              <a:rPr lang="en-US" sz="2800" dirty="0" smtClean="0"/>
              <a:t>Motion Carried</a:t>
            </a:r>
            <a:endParaRPr lang="en-US" sz="2800" dirty="0"/>
          </a:p>
          <a:p>
            <a:endParaRPr lang="en-US" sz="2800" dirty="0"/>
          </a:p>
        </p:txBody>
      </p:sp>
      <p:sp>
        <p:nvSpPr>
          <p:cNvPr id="4" name="Date Placeholder 3"/>
          <p:cNvSpPr>
            <a:spLocks noGrp="1"/>
          </p:cNvSpPr>
          <p:nvPr>
            <p:ph type="dt" sz="half" idx="10"/>
          </p:nvPr>
        </p:nvSpPr>
        <p:spPr/>
        <p:txBody>
          <a:bodyPr/>
          <a:lstStyle/>
          <a:p>
            <a:pPr>
              <a:defRPr/>
            </a:pPr>
            <a:fld id="{E8412812-3D13-4B5D-B797-E182E74DEFCD}" type="datetime1">
              <a:rPr lang="en-US" smtClean="0"/>
              <a:t>4/1/2018</a:t>
            </a:fld>
            <a:endParaRPr lang="en-US"/>
          </a:p>
        </p:txBody>
      </p:sp>
      <p:sp>
        <p:nvSpPr>
          <p:cNvPr id="5" name="Footer Placeholder 4"/>
          <p:cNvSpPr>
            <a:spLocks noGrp="1"/>
          </p:cNvSpPr>
          <p:nvPr>
            <p:ph type="ftr" sz="quarter" idx="11"/>
          </p:nvPr>
        </p:nvSpPr>
        <p:spPr/>
        <p:txBody>
          <a:bodyPr/>
          <a:lstStyle/>
          <a:p>
            <a:pPr>
              <a:defRPr/>
            </a:pPr>
            <a:r>
              <a:rPr lang="en-US" smtClean="0"/>
              <a:t>Doc #: 5-18-0010-01-agen</a:t>
            </a:r>
            <a:endParaRPr lang="en-US"/>
          </a:p>
        </p:txBody>
      </p:sp>
      <p:sp>
        <p:nvSpPr>
          <p:cNvPr id="6" name="Slide Number Placeholder 5"/>
          <p:cNvSpPr>
            <a:spLocks noGrp="1"/>
          </p:cNvSpPr>
          <p:nvPr>
            <p:ph type="sldNum" sz="quarter" idx="12"/>
          </p:nvPr>
        </p:nvSpPr>
        <p:spPr/>
        <p:txBody>
          <a:bodyPr/>
          <a:lstStyle/>
          <a:p>
            <a:pPr>
              <a:defRPr/>
            </a:pPr>
            <a:fld id="{986769F2-C589-4C46-B9E8-371DE6369B6E}" type="slidenum">
              <a:rPr lang="en-US" smtClean="0"/>
              <a:pPr>
                <a:defRPr/>
              </a:pPr>
              <a:t>13</a:t>
            </a:fld>
            <a:endParaRPr lang="en-US"/>
          </a:p>
        </p:txBody>
      </p:sp>
    </p:spTree>
    <p:extLst>
      <p:ext uri="{BB962C8B-B14F-4D97-AF65-F5344CB8AC3E}">
        <p14:creationId xmlns:p14="http://schemas.microsoft.com/office/powerpoint/2010/main" val="1775662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t>Minutes for approval</a:t>
            </a:r>
          </a:p>
        </p:txBody>
      </p:sp>
      <p:sp>
        <p:nvSpPr>
          <p:cNvPr id="12291" name="Content Placeholder 2"/>
          <p:cNvSpPr>
            <a:spLocks noGrp="1"/>
          </p:cNvSpPr>
          <p:nvPr>
            <p:ph idx="1"/>
          </p:nvPr>
        </p:nvSpPr>
        <p:spPr/>
        <p:txBody>
          <a:bodyPr/>
          <a:lstStyle/>
          <a:p>
            <a:r>
              <a:rPr dirty="0"/>
              <a:t>Motion to approve WG minutes contained in</a:t>
            </a:r>
          </a:p>
          <a:p>
            <a:pPr marL="0" indent="0" eaLnBrk="1" fontAlgn="auto" hangingPunct="1">
              <a:lnSpc>
                <a:spcPct val="115000"/>
              </a:lnSpc>
              <a:spcBef>
                <a:spcPts val="0"/>
              </a:spcBef>
              <a:spcAft>
                <a:spcPts val="0"/>
              </a:spcAft>
              <a:buNone/>
              <a:defRPr/>
            </a:pPr>
            <a:r>
              <a:rPr lang="en-US" dirty="0" smtClean="0"/>
              <a:t>5-18-00xx-00.</a:t>
            </a:r>
            <a:endParaRPr lang="en-US" dirty="0"/>
          </a:p>
          <a:p>
            <a:pPr>
              <a:lnSpc>
                <a:spcPct val="115000"/>
              </a:lnSpc>
              <a:defRPr/>
            </a:pPr>
            <a:r>
              <a:rPr lang="en-US" dirty="0"/>
              <a:t>Mover: </a:t>
            </a:r>
          </a:p>
          <a:p>
            <a:r>
              <a:rPr dirty="0"/>
              <a:t>Second</a:t>
            </a:r>
            <a:r>
              <a:rPr dirty="0" smtClean="0"/>
              <a:t>:  </a:t>
            </a:r>
            <a:endParaRPr dirty="0"/>
          </a:p>
          <a:p>
            <a:r>
              <a:rPr lang="en-US" dirty="0"/>
              <a:t>Vote:  </a:t>
            </a:r>
          </a:p>
          <a:p>
            <a:endParaRPr lang="en-US" dirty="0"/>
          </a:p>
          <a:p>
            <a:endParaRPr lang="en-US" dirty="0"/>
          </a:p>
          <a:p>
            <a:endParaRPr dirty="0"/>
          </a:p>
        </p:txBody>
      </p:sp>
      <p:sp>
        <p:nvSpPr>
          <p:cNvPr id="4" name="Date Placeholder 3"/>
          <p:cNvSpPr>
            <a:spLocks noGrp="1"/>
          </p:cNvSpPr>
          <p:nvPr>
            <p:ph type="dt" sz="quarter" idx="10"/>
          </p:nvPr>
        </p:nvSpPr>
        <p:spPr/>
        <p:txBody>
          <a:bodyPr/>
          <a:lstStyle/>
          <a:p>
            <a:pPr>
              <a:defRPr/>
            </a:pPr>
            <a:fld id="{53A61300-AE01-4284-99DB-C0A567CCA49A}" type="datetime1">
              <a:rPr lang="en-US" smtClean="0"/>
              <a:t>4/1/2018</a:t>
            </a:fld>
            <a:endParaRPr lang="en-US"/>
          </a:p>
        </p:txBody>
      </p:sp>
      <p:sp>
        <p:nvSpPr>
          <p:cNvPr id="5" name="Footer Placeholder 4"/>
          <p:cNvSpPr>
            <a:spLocks noGrp="1"/>
          </p:cNvSpPr>
          <p:nvPr>
            <p:ph type="ftr" sz="quarter" idx="11"/>
          </p:nvPr>
        </p:nvSpPr>
        <p:spPr/>
        <p:txBody>
          <a:bodyPr/>
          <a:lstStyle/>
          <a:p>
            <a:pPr>
              <a:defRPr/>
            </a:pPr>
            <a:r>
              <a:rPr lang="en-US" smtClean="0"/>
              <a:t>Doc #: 5-18-0010-01-agen</a:t>
            </a:r>
            <a:endParaRPr lang="en-US"/>
          </a:p>
        </p:txBody>
      </p:sp>
      <p:sp>
        <p:nvSpPr>
          <p:cNvPr id="6" name="Slide Number Placeholder 5"/>
          <p:cNvSpPr>
            <a:spLocks noGrp="1"/>
          </p:cNvSpPr>
          <p:nvPr>
            <p:ph type="sldNum" sz="quarter" idx="12"/>
          </p:nvPr>
        </p:nvSpPr>
        <p:spPr/>
        <p:txBody>
          <a:bodyPr/>
          <a:lstStyle/>
          <a:p>
            <a:pPr>
              <a:defRPr/>
            </a:pPr>
            <a:fld id="{7FE86D48-55D4-4832-AD65-0E7A90F87B93}" type="slidenum">
              <a:rPr lang="en-US" smtClean="0"/>
              <a:pPr>
                <a:defRPr/>
              </a:pPr>
              <a:t>14</a:t>
            </a:fld>
            <a:endParaRPr lang="en-US"/>
          </a:p>
        </p:txBody>
      </p:sp>
      <p:sp>
        <p:nvSpPr>
          <p:cNvPr id="12295" name="Rectangle 2"/>
          <p:cNvSpPr>
            <a:spLocks noChangeArrowheads="1"/>
          </p:cNvSpPr>
          <p:nvPr/>
        </p:nvSpPr>
        <p:spPr bwMode="auto">
          <a:xfrm>
            <a:off x="2209800" y="2743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on 1900.5.1</a:t>
            </a:r>
          </a:p>
        </p:txBody>
      </p:sp>
      <p:sp>
        <p:nvSpPr>
          <p:cNvPr id="3" name="Content Placeholder 2"/>
          <p:cNvSpPr>
            <a:spLocks noGrp="1"/>
          </p:cNvSpPr>
          <p:nvPr>
            <p:ph idx="1"/>
          </p:nvPr>
        </p:nvSpPr>
        <p:spPr>
          <a:xfrm>
            <a:off x="457200" y="1371600"/>
            <a:ext cx="8229600" cy="4525963"/>
          </a:xfrm>
        </p:spPr>
        <p:txBody>
          <a:bodyPr/>
          <a:lstStyle/>
          <a:p>
            <a:r>
              <a:rPr lang="en-US" sz="2800" dirty="0"/>
              <a:t>Draft </a:t>
            </a:r>
            <a:r>
              <a:rPr lang="en-US" sz="2800" dirty="0" smtClean="0"/>
              <a:t>Status</a:t>
            </a:r>
          </a:p>
          <a:p>
            <a:endParaRPr lang="en-US" sz="2800" dirty="0" smtClean="0"/>
          </a:p>
          <a:p>
            <a:r>
              <a:rPr lang="en-US" sz="2800" dirty="0" smtClean="0"/>
              <a:t>Does Darcy need Passport details</a:t>
            </a:r>
          </a:p>
          <a:p>
            <a:pPr lvl="1"/>
            <a:r>
              <a:rPr lang="en-US" sz="2400" dirty="0" smtClean="0"/>
              <a:t>Meeting Logistics…</a:t>
            </a:r>
            <a:endParaRPr lang="en-US" sz="2400" dirty="0"/>
          </a:p>
        </p:txBody>
      </p:sp>
      <p:sp>
        <p:nvSpPr>
          <p:cNvPr id="4" name="Date Placeholder 3"/>
          <p:cNvSpPr>
            <a:spLocks noGrp="1"/>
          </p:cNvSpPr>
          <p:nvPr>
            <p:ph type="dt" sz="half" idx="10"/>
          </p:nvPr>
        </p:nvSpPr>
        <p:spPr/>
        <p:txBody>
          <a:bodyPr/>
          <a:lstStyle/>
          <a:p>
            <a:pPr>
              <a:defRPr/>
            </a:pPr>
            <a:fld id="{32AA2C7E-F62B-4137-A6DC-C8405B29EDC2}" type="datetime1">
              <a:rPr lang="en-US" smtClean="0"/>
              <a:t>4/1/2018</a:t>
            </a:fld>
            <a:endParaRPr lang="en-US"/>
          </a:p>
        </p:txBody>
      </p:sp>
      <p:sp>
        <p:nvSpPr>
          <p:cNvPr id="5" name="Footer Placeholder 4"/>
          <p:cNvSpPr>
            <a:spLocks noGrp="1"/>
          </p:cNvSpPr>
          <p:nvPr>
            <p:ph type="ftr" sz="quarter" idx="11"/>
          </p:nvPr>
        </p:nvSpPr>
        <p:spPr/>
        <p:txBody>
          <a:bodyPr/>
          <a:lstStyle/>
          <a:p>
            <a:pPr>
              <a:defRPr/>
            </a:pPr>
            <a:r>
              <a:rPr lang="en-US" smtClean="0"/>
              <a:t>Doc #: 5-18-0010-01-agen</a:t>
            </a:r>
            <a:endParaRPr lang="en-US"/>
          </a:p>
        </p:txBody>
      </p:sp>
      <p:sp>
        <p:nvSpPr>
          <p:cNvPr id="6" name="Slide Number Placeholder 5"/>
          <p:cNvSpPr>
            <a:spLocks noGrp="1"/>
          </p:cNvSpPr>
          <p:nvPr>
            <p:ph type="sldNum" sz="quarter" idx="12"/>
          </p:nvPr>
        </p:nvSpPr>
        <p:spPr/>
        <p:txBody>
          <a:bodyPr/>
          <a:lstStyle/>
          <a:p>
            <a:pPr>
              <a:defRPr/>
            </a:pPr>
            <a:fld id="{986769F2-C589-4C46-B9E8-371DE6369B6E}" type="slidenum">
              <a:rPr lang="en-US" smtClean="0"/>
              <a:pPr>
                <a:defRPr/>
              </a:pPr>
              <a:t>15</a:t>
            </a:fld>
            <a:endParaRPr lang="en-US"/>
          </a:p>
        </p:txBody>
      </p:sp>
    </p:spTree>
    <p:extLst>
      <p:ext uri="{BB962C8B-B14F-4D97-AF65-F5344CB8AC3E}">
        <p14:creationId xmlns:p14="http://schemas.microsoft.com/office/powerpoint/2010/main" val="1514460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7463"/>
            <a:ext cx="8229600" cy="1143000"/>
          </a:xfrm>
        </p:spPr>
        <p:txBody>
          <a:bodyPr/>
          <a:lstStyle/>
          <a:p>
            <a:r>
              <a:rPr altLang="en-US"/>
              <a:t>Working Schedule for 1900.5.1</a:t>
            </a:r>
          </a:p>
        </p:txBody>
      </p:sp>
      <p:sp>
        <p:nvSpPr>
          <p:cNvPr id="13315" name="Content Placeholder 2"/>
          <p:cNvSpPr>
            <a:spLocks noGrp="1"/>
          </p:cNvSpPr>
          <p:nvPr>
            <p:ph idx="1"/>
          </p:nvPr>
        </p:nvSpPr>
        <p:spPr>
          <a:xfrm>
            <a:off x="381000" y="1447800"/>
            <a:ext cx="8229600" cy="4525963"/>
          </a:xfrm>
        </p:spPr>
        <p:txBody>
          <a:bodyPr/>
          <a:lstStyle/>
          <a:p>
            <a:r>
              <a:rPr altLang="en-US" sz="1400" dirty="0"/>
              <a:t>Complete Draft for Clause 4					7/30√</a:t>
            </a:r>
          </a:p>
          <a:p>
            <a:r>
              <a:rPr altLang="en-US" sz="1400" dirty="0"/>
              <a:t>Complete Draft for Clause 5	(Needs Work)			10/15     </a:t>
            </a:r>
            <a:r>
              <a:rPr altLang="en-US" sz="1400" b="1" dirty="0">
                <a:solidFill>
                  <a:srgbClr val="FF0000"/>
                </a:solidFill>
              </a:rPr>
              <a:t>1/17?</a:t>
            </a:r>
          </a:p>
          <a:p>
            <a:r>
              <a:rPr altLang="en-US" sz="1400" dirty="0"/>
              <a:t>Complete Draft for Clause 6	(More examples)			1/16        </a:t>
            </a:r>
            <a:r>
              <a:rPr altLang="en-US" sz="1400" b="1" dirty="0">
                <a:solidFill>
                  <a:srgbClr val="FF0000"/>
                </a:solidFill>
              </a:rPr>
              <a:t>8/16</a:t>
            </a:r>
            <a:r>
              <a:rPr altLang="en-US" sz="1400" dirty="0">
                <a:solidFill>
                  <a:srgbClr val="FF0000"/>
                </a:solidFill>
              </a:rPr>
              <a:t> √</a:t>
            </a:r>
            <a:endParaRPr altLang="en-US" sz="1400" dirty="0"/>
          </a:p>
          <a:p>
            <a:r>
              <a:rPr altLang="en-US" sz="1400" dirty="0"/>
              <a:t>Complete Draft for Clause 7	(put xml file in annex?)			3/16         </a:t>
            </a:r>
            <a:r>
              <a:rPr altLang="en-US" sz="1400" b="1" dirty="0">
                <a:solidFill>
                  <a:srgbClr val="FF0000"/>
                </a:solidFill>
              </a:rPr>
              <a:t>7/4</a:t>
            </a:r>
            <a:r>
              <a:rPr altLang="en-US" sz="1400" dirty="0">
                <a:solidFill>
                  <a:srgbClr val="FF0000"/>
                </a:solidFill>
              </a:rPr>
              <a:t> √</a:t>
            </a:r>
            <a:endParaRPr altLang="en-US" sz="1400" b="1" dirty="0">
              <a:solidFill>
                <a:srgbClr val="FF0000"/>
              </a:solidFill>
            </a:endParaRPr>
          </a:p>
          <a:p>
            <a:r>
              <a:rPr altLang="en-US" sz="1400" dirty="0"/>
              <a:t>Complete Draft for Clause 8	(Minor additions needed)		4/16         </a:t>
            </a:r>
            <a:r>
              <a:rPr altLang="en-US" sz="1400" b="1" dirty="0">
                <a:solidFill>
                  <a:srgbClr val="FF0000"/>
                </a:solidFill>
              </a:rPr>
              <a:t>9/16</a:t>
            </a:r>
            <a:r>
              <a:rPr altLang="en-US" sz="1400" dirty="0">
                <a:solidFill>
                  <a:srgbClr val="FF0000"/>
                </a:solidFill>
              </a:rPr>
              <a:t> √</a:t>
            </a:r>
            <a:endParaRPr altLang="en-US" sz="1400" b="1" dirty="0">
              <a:solidFill>
                <a:srgbClr val="FF0000"/>
              </a:solidFill>
            </a:endParaRPr>
          </a:p>
          <a:p>
            <a:r>
              <a:rPr altLang="en-US" sz="1400" dirty="0"/>
              <a:t>Full review of drafting					3/17 </a:t>
            </a:r>
            <a:r>
              <a:rPr altLang="en-US" sz="1400" dirty="0">
                <a:solidFill>
                  <a:srgbClr val="FF0000"/>
                </a:solidFill>
              </a:rPr>
              <a:t>√</a:t>
            </a:r>
            <a:endParaRPr altLang="en-US" sz="1400" dirty="0"/>
          </a:p>
          <a:p>
            <a:r>
              <a:rPr altLang="en-US" sz="1400" dirty="0"/>
              <a:t>First WG Ballot						5/17         </a:t>
            </a:r>
            <a:r>
              <a:rPr altLang="en-US" sz="1400" b="1" dirty="0">
                <a:solidFill>
                  <a:srgbClr val="FF0000"/>
                </a:solidFill>
              </a:rPr>
              <a:t>2/18</a:t>
            </a:r>
          </a:p>
          <a:p>
            <a:r>
              <a:rPr altLang="en-US" sz="1400" dirty="0"/>
              <a:t>WG </a:t>
            </a:r>
            <a:r>
              <a:rPr altLang="en-US" sz="1400" dirty="0" err="1"/>
              <a:t>Recirc</a:t>
            </a:r>
            <a:r>
              <a:rPr altLang="en-US" sz="1400" dirty="0"/>
              <a:t>						</a:t>
            </a:r>
            <a:r>
              <a:rPr lang="en-US" altLang="en-US" sz="1400" dirty="0"/>
              <a:t>8</a:t>
            </a:r>
            <a:r>
              <a:rPr altLang="en-US" sz="1400" dirty="0"/>
              <a:t>/17  </a:t>
            </a:r>
            <a:r>
              <a:rPr lang="en-US" altLang="en-US" sz="1400" dirty="0"/>
              <a:t>       </a:t>
            </a:r>
            <a:r>
              <a:rPr lang="en-US" altLang="en-US" sz="1400" b="1" dirty="0">
                <a:solidFill>
                  <a:srgbClr val="FF0000"/>
                </a:solidFill>
              </a:rPr>
              <a:t>4/18</a:t>
            </a:r>
            <a:endParaRPr altLang="en-US" sz="1400" dirty="0"/>
          </a:p>
          <a:p>
            <a:r>
              <a:rPr altLang="en-US" sz="1400" dirty="0"/>
              <a:t>Sponsor Ballot						</a:t>
            </a:r>
            <a:r>
              <a:rPr lang="en-US" altLang="en-US" sz="1400" dirty="0"/>
              <a:t>10</a:t>
            </a:r>
            <a:r>
              <a:rPr altLang="en-US" sz="1400" dirty="0"/>
              <a:t>/17</a:t>
            </a:r>
            <a:r>
              <a:rPr lang="en-US" altLang="en-US" sz="1400" dirty="0"/>
              <a:t>       </a:t>
            </a:r>
            <a:r>
              <a:rPr lang="en-US" altLang="en-US" sz="1400" b="1" dirty="0">
                <a:solidFill>
                  <a:srgbClr val="FF0000"/>
                </a:solidFill>
              </a:rPr>
              <a:t>6/18</a:t>
            </a:r>
            <a:endParaRPr altLang="en-US" sz="1400" dirty="0"/>
          </a:p>
          <a:p>
            <a:r>
              <a:rPr altLang="en-US" sz="1400" dirty="0"/>
              <a:t>Sponsor </a:t>
            </a:r>
            <a:r>
              <a:rPr altLang="en-US" sz="1400" dirty="0" err="1"/>
              <a:t>Recirc</a:t>
            </a:r>
            <a:r>
              <a:rPr altLang="en-US" sz="1400" dirty="0"/>
              <a:t>						</a:t>
            </a:r>
            <a:r>
              <a:rPr lang="en-US" altLang="en-US" sz="1400" dirty="0"/>
              <a:t>4</a:t>
            </a:r>
            <a:r>
              <a:rPr altLang="en-US" sz="1400" dirty="0"/>
              <a:t>/1</a:t>
            </a:r>
            <a:r>
              <a:rPr lang="en-US" altLang="en-US" sz="1400" dirty="0"/>
              <a:t>8         </a:t>
            </a:r>
            <a:r>
              <a:rPr lang="en-US" altLang="en-US" sz="1400" b="1" dirty="0">
                <a:solidFill>
                  <a:srgbClr val="FF0000"/>
                </a:solidFill>
              </a:rPr>
              <a:t>9/18</a:t>
            </a:r>
            <a:endParaRPr altLang="en-US" sz="1400" dirty="0"/>
          </a:p>
          <a:p>
            <a:r>
              <a:rPr altLang="en-US" sz="1400" dirty="0"/>
              <a:t>Sponsor </a:t>
            </a:r>
            <a:r>
              <a:rPr altLang="en-US" sz="1400" dirty="0" err="1"/>
              <a:t>Recirc</a:t>
            </a:r>
            <a:r>
              <a:rPr altLang="en-US" sz="1400" dirty="0"/>
              <a:t> 2						</a:t>
            </a:r>
            <a:r>
              <a:rPr lang="en-US" altLang="en-US" sz="1400" dirty="0"/>
              <a:t>8</a:t>
            </a:r>
            <a:r>
              <a:rPr altLang="en-US" sz="1400" dirty="0"/>
              <a:t>/1</a:t>
            </a:r>
            <a:r>
              <a:rPr lang="en-US" altLang="en-US" sz="1400" dirty="0"/>
              <a:t>8         </a:t>
            </a:r>
            <a:r>
              <a:rPr lang="en-US" altLang="en-US" sz="1400" b="1" dirty="0">
                <a:solidFill>
                  <a:srgbClr val="FF0000"/>
                </a:solidFill>
              </a:rPr>
              <a:t>12/18</a:t>
            </a:r>
            <a:endParaRPr altLang="en-US" sz="1400" dirty="0"/>
          </a:p>
          <a:p>
            <a:r>
              <a:rPr altLang="en-US" sz="1400" dirty="0"/>
              <a:t>Submit to REVCOM						11/17       </a:t>
            </a:r>
            <a:r>
              <a:rPr lang="en-US" altLang="en-US" sz="1400" b="1" dirty="0">
                <a:solidFill>
                  <a:srgbClr val="FF0000"/>
                </a:solidFill>
              </a:rPr>
              <a:t>3/19!!</a:t>
            </a:r>
          </a:p>
          <a:p>
            <a:endParaRPr altLang="en-US" sz="200" dirty="0"/>
          </a:p>
          <a:p>
            <a:r>
              <a:rPr lang="en-US" altLang="en-US" sz="1400" dirty="0"/>
              <a:t>  							</a:t>
            </a:r>
            <a:endParaRPr lang="en-US" altLang="en-US" sz="1400" b="1" dirty="0">
              <a:solidFill>
                <a:srgbClr val="FF0000"/>
              </a:solidFill>
            </a:endParaRPr>
          </a:p>
          <a:p>
            <a:endParaRPr altLang="en-US" sz="1400" dirty="0"/>
          </a:p>
          <a:p>
            <a:endParaRPr altLang="en-US" sz="1400" dirty="0"/>
          </a:p>
        </p:txBody>
      </p:sp>
      <p:sp>
        <p:nvSpPr>
          <p:cNvPr id="4" name="Date Placeholder 3"/>
          <p:cNvSpPr>
            <a:spLocks noGrp="1"/>
          </p:cNvSpPr>
          <p:nvPr>
            <p:ph type="dt" sz="quarter" idx="10"/>
          </p:nvPr>
        </p:nvSpPr>
        <p:spPr/>
        <p:txBody>
          <a:bodyPr/>
          <a:lstStyle/>
          <a:p>
            <a:pPr>
              <a:defRPr/>
            </a:pPr>
            <a:fld id="{5CE3A778-C6D1-4E40-82DA-9F033100D4F1}" type="datetime1">
              <a:rPr lang="en-US" smtClean="0"/>
              <a:t>4/1/2018</a:t>
            </a:fld>
            <a:endParaRPr lang="en-US"/>
          </a:p>
        </p:txBody>
      </p:sp>
      <p:sp>
        <p:nvSpPr>
          <p:cNvPr id="5" name="Footer Placeholder 4"/>
          <p:cNvSpPr>
            <a:spLocks noGrp="1"/>
          </p:cNvSpPr>
          <p:nvPr>
            <p:ph type="ftr" sz="quarter" idx="11"/>
          </p:nvPr>
        </p:nvSpPr>
        <p:spPr/>
        <p:txBody>
          <a:bodyPr/>
          <a:lstStyle/>
          <a:p>
            <a:pPr>
              <a:defRPr/>
            </a:pPr>
            <a:r>
              <a:rPr lang="en-US" smtClean="0"/>
              <a:t>Doc #: 5-18-0010-01-agen</a:t>
            </a:r>
            <a:endParaRPr lang="en-US"/>
          </a:p>
        </p:txBody>
      </p:sp>
      <p:sp>
        <p:nvSpPr>
          <p:cNvPr id="133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9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009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9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9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9pPr>
          </a:lstStyle>
          <a:p>
            <a:pPr>
              <a:spcBef>
                <a:spcPct val="0"/>
              </a:spcBef>
              <a:buFontTx/>
              <a:buNone/>
            </a:pPr>
            <a:fld id="{E7C96333-6C4D-45D5-9B55-6DF4663829E9}" type="slidenum">
              <a:rPr lang="en-US" altLang="en-US" sz="1200" smtClean="0"/>
              <a:pPr>
                <a:spcBef>
                  <a:spcPct val="0"/>
                </a:spcBef>
                <a:buFontTx/>
                <a:buNone/>
              </a:pPr>
              <a:t>16</a:t>
            </a:fld>
            <a:endParaRPr lang="en-US" altLang="en-US" sz="1200"/>
          </a:p>
        </p:txBody>
      </p:sp>
      <p:cxnSp>
        <p:nvCxnSpPr>
          <p:cNvPr id="3" name="Straight Connector 2"/>
          <p:cNvCxnSpPr/>
          <p:nvPr/>
        </p:nvCxnSpPr>
        <p:spPr>
          <a:xfrm>
            <a:off x="6831013" y="1865313"/>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31013" y="21336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31013" y="23622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11963" y="2630488"/>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11963" y="31242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11963" y="44196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21199" y="3382818"/>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21199" y="36576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21199" y="38862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21199" y="41910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607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Status for 1900.5.2</a:t>
            </a:r>
          </a:p>
        </p:txBody>
      </p:sp>
      <p:sp>
        <p:nvSpPr>
          <p:cNvPr id="14339" name="Content Placeholder 2"/>
          <p:cNvSpPr>
            <a:spLocks noGrp="1"/>
          </p:cNvSpPr>
          <p:nvPr>
            <p:ph idx="1"/>
          </p:nvPr>
        </p:nvSpPr>
        <p:spPr>
          <a:xfrm>
            <a:off x="422564" y="1298720"/>
            <a:ext cx="8229600" cy="4525963"/>
          </a:xfrm>
        </p:spPr>
        <p:txBody>
          <a:bodyPr/>
          <a:lstStyle/>
          <a:p>
            <a:r>
              <a:rPr lang="en-US" dirty="0"/>
              <a:t>Base Standard complete and with IEEE staff for editing</a:t>
            </a:r>
          </a:p>
          <a:p>
            <a:pPr lvl="1"/>
            <a:r>
              <a:rPr lang="en-US" dirty="0"/>
              <a:t>Issue date – 3/18?</a:t>
            </a:r>
          </a:p>
          <a:p>
            <a:r>
              <a:rPr lang="en-US" dirty="0"/>
              <a:t>DRAFT 1900.5.2a PAR posted</a:t>
            </a:r>
          </a:p>
          <a:p>
            <a:pPr lvl="1"/>
            <a:r>
              <a:rPr lang="en-US" dirty="0">
                <a:hlinkClick r:id="rId2"/>
              </a:rPr>
              <a:t>https://mentor.ieee.org/1900.5/dcn/18/5-18-0003-00-par0-draft-1900-5-2a-amendment-adding-spectrum-consumption-model-schema.pdf</a:t>
            </a:r>
            <a:endParaRPr lang="en-US" dirty="0"/>
          </a:p>
          <a:p>
            <a:r>
              <a:rPr lang="en-US" dirty="0" smtClean="0"/>
              <a:t>Approved by </a:t>
            </a:r>
            <a:r>
              <a:rPr lang="en-US" dirty="0" err="1" smtClean="0"/>
              <a:t>DySPAN</a:t>
            </a:r>
            <a:r>
              <a:rPr lang="en-US" dirty="0" smtClean="0"/>
              <a:t>-SC and submitted </a:t>
            </a:r>
            <a:r>
              <a:rPr lang="en-US" dirty="0"/>
              <a:t>to </a:t>
            </a:r>
            <a:r>
              <a:rPr lang="en-US" dirty="0" smtClean="0"/>
              <a:t>SASB NESCOM for consideration</a:t>
            </a:r>
            <a:endParaRPr lang="en-US" dirty="0"/>
          </a:p>
          <a:p>
            <a:pPr lvl="1"/>
            <a:endParaRPr lang="en-US" dirty="0"/>
          </a:p>
        </p:txBody>
      </p:sp>
      <p:sp>
        <p:nvSpPr>
          <p:cNvPr id="4" name="Date Placeholder 3"/>
          <p:cNvSpPr>
            <a:spLocks noGrp="1"/>
          </p:cNvSpPr>
          <p:nvPr>
            <p:ph type="dt" sz="quarter" idx="10"/>
          </p:nvPr>
        </p:nvSpPr>
        <p:spPr/>
        <p:txBody>
          <a:bodyPr/>
          <a:lstStyle/>
          <a:p>
            <a:pPr>
              <a:defRPr/>
            </a:pPr>
            <a:fld id="{CE0FEC15-78C7-4A88-A335-F85829E79DD3}" type="datetime1">
              <a:rPr lang="en-US" smtClean="0"/>
              <a:t>4/1/2018</a:t>
            </a:fld>
            <a:endParaRPr lang="en-US"/>
          </a:p>
        </p:txBody>
      </p:sp>
      <p:sp>
        <p:nvSpPr>
          <p:cNvPr id="5" name="Footer Placeholder 4"/>
          <p:cNvSpPr>
            <a:spLocks noGrp="1"/>
          </p:cNvSpPr>
          <p:nvPr>
            <p:ph type="ftr" sz="quarter" idx="11"/>
          </p:nvPr>
        </p:nvSpPr>
        <p:spPr/>
        <p:txBody>
          <a:bodyPr/>
          <a:lstStyle/>
          <a:p>
            <a:pPr>
              <a:defRPr/>
            </a:pPr>
            <a:r>
              <a:rPr lang="en-US" smtClean="0"/>
              <a:t>Doc #: 5-18-0010-01-agen</a:t>
            </a:r>
            <a:endParaRPr lang="en-US"/>
          </a:p>
        </p:txBody>
      </p:sp>
      <p:sp>
        <p:nvSpPr>
          <p:cNvPr id="6" name="Slide Number Placeholder 5"/>
          <p:cNvSpPr>
            <a:spLocks noGrp="1"/>
          </p:cNvSpPr>
          <p:nvPr>
            <p:ph type="sldNum" sz="quarter" idx="12"/>
          </p:nvPr>
        </p:nvSpPr>
        <p:spPr/>
        <p:txBody>
          <a:bodyPr/>
          <a:lstStyle/>
          <a:p>
            <a:pPr>
              <a:defRPr/>
            </a:pPr>
            <a:fld id="{CF083BE6-C18A-41AF-9A6B-C5E28B92F680}"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Architecture Status</a:t>
            </a:r>
          </a:p>
        </p:txBody>
      </p:sp>
      <p:sp>
        <p:nvSpPr>
          <p:cNvPr id="14339" name="Content Placeholder 2"/>
          <p:cNvSpPr>
            <a:spLocks noGrp="1"/>
          </p:cNvSpPr>
          <p:nvPr>
            <p:ph idx="1"/>
          </p:nvPr>
        </p:nvSpPr>
        <p:spPr>
          <a:xfrm>
            <a:off x="422564" y="1298720"/>
            <a:ext cx="8229600" cy="4525963"/>
          </a:xfrm>
        </p:spPr>
        <p:txBody>
          <a:bodyPr/>
          <a:lstStyle/>
          <a:p>
            <a:r>
              <a:rPr lang="en-US" dirty="0" smtClean="0"/>
              <a:t>Focus </a:t>
            </a:r>
            <a:r>
              <a:rPr lang="en-US" dirty="0"/>
              <a:t>on 1900.5.1 and 1900.5.2a PAR</a:t>
            </a:r>
          </a:p>
          <a:p>
            <a:r>
              <a:rPr lang="en-US" dirty="0"/>
              <a:t>Conducting additional architecture activities while not interfering with 1900.5.1/2 </a:t>
            </a:r>
          </a:p>
          <a:p>
            <a:pPr lvl="1"/>
            <a:r>
              <a:rPr lang="en-US" dirty="0"/>
              <a:t>Goal is PAR to update based </a:t>
            </a:r>
            <a:r>
              <a:rPr lang="en-US" dirty="0" err="1" smtClean="0"/>
              <a:t>stadard</a:t>
            </a:r>
            <a:r>
              <a:rPr lang="en-US" dirty="0" smtClean="0"/>
              <a:t> </a:t>
            </a:r>
            <a:r>
              <a:rPr lang="en-US" dirty="0"/>
              <a:t>in next couple of months </a:t>
            </a:r>
          </a:p>
        </p:txBody>
      </p:sp>
      <p:sp>
        <p:nvSpPr>
          <p:cNvPr id="4" name="Date Placeholder 3"/>
          <p:cNvSpPr>
            <a:spLocks noGrp="1"/>
          </p:cNvSpPr>
          <p:nvPr>
            <p:ph type="dt" sz="quarter" idx="10"/>
          </p:nvPr>
        </p:nvSpPr>
        <p:spPr/>
        <p:txBody>
          <a:bodyPr/>
          <a:lstStyle/>
          <a:p>
            <a:pPr>
              <a:defRPr/>
            </a:pPr>
            <a:fld id="{200C4226-294A-4FC2-AC14-0DD731A2D5AC}" type="datetime1">
              <a:rPr lang="en-US" smtClean="0"/>
              <a:t>4/1/2018</a:t>
            </a:fld>
            <a:endParaRPr lang="en-US"/>
          </a:p>
        </p:txBody>
      </p:sp>
      <p:sp>
        <p:nvSpPr>
          <p:cNvPr id="5" name="Footer Placeholder 4"/>
          <p:cNvSpPr>
            <a:spLocks noGrp="1"/>
          </p:cNvSpPr>
          <p:nvPr>
            <p:ph type="ftr" sz="quarter" idx="11"/>
          </p:nvPr>
        </p:nvSpPr>
        <p:spPr/>
        <p:txBody>
          <a:bodyPr/>
          <a:lstStyle/>
          <a:p>
            <a:pPr>
              <a:defRPr/>
            </a:pPr>
            <a:r>
              <a:rPr lang="en-US" smtClean="0"/>
              <a:t>Doc #: 5-18-0010-01-agen</a:t>
            </a:r>
            <a:endParaRPr lang="en-US"/>
          </a:p>
        </p:txBody>
      </p:sp>
      <p:sp>
        <p:nvSpPr>
          <p:cNvPr id="6" name="Slide Number Placeholder 5"/>
          <p:cNvSpPr>
            <a:spLocks noGrp="1"/>
          </p:cNvSpPr>
          <p:nvPr>
            <p:ph type="sldNum" sz="quarter" idx="12"/>
          </p:nvPr>
        </p:nvSpPr>
        <p:spPr/>
        <p:txBody>
          <a:bodyPr/>
          <a:lstStyle/>
          <a:p>
            <a:pPr>
              <a:defRPr/>
            </a:pPr>
            <a:fld id="{CF083BE6-C18A-41AF-9A6B-C5E28B92F680}" type="slidenum">
              <a:rPr lang="en-US" smtClean="0"/>
              <a:pPr>
                <a:defRPr/>
              </a:pPr>
              <a:t>18</a:t>
            </a:fld>
            <a:endParaRPr lang="en-US"/>
          </a:p>
        </p:txBody>
      </p:sp>
    </p:spTree>
    <p:extLst>
      <p:ext uri="{BB962C8B-B14F-4D97-AF65-F5344CB8AC3E}">
        <p14:creationId xmlns:p14="http://schemas.microsoft.com/office/powerpoint/2010/main" val="1836893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t>Other DySPAN-SC Activities</a:t>
            </a:r>
          </a:p>
        </p:txBody>
      </p:sp>
      <p:sp>
        <p:nvSpPr>
          <p:cNvPr id="15363" name="Content Placeholder 2"/>
          <p:cNvSpPr>
            <a:spLocks noGrp="1"/>
          </p:cNvSpPr>
          <p:nvPr>
            <p:ph idx="1"/>
          </p:nvPr>
        </p:nvSpPr>
        <p:spPr>
          <a:xfrm>
            <a:off x="448235" y="1219200"/>
            <a:ext cx="8229600" cy="4525963"/>
          </a:xfrm>
        </p:spPr>
        <p:txBody>
          <a:bodyPr/>
          <a:lstStyle/>
          <a:p>
            <a:r>
              <a:rPr sz="2400" dirty="0"/>
              <a:t>Leadership meetings</a:t>
            </a:r>
          </a:p>
          <a:p>
            <a:r>
              <a:rPr lang="en-US" sz="2400" dirty="0" smtClean="0"/>
              <a:t>Architecture Study Group</a:t>
            </a:r>
          </a:p>
          <a:p>
            <a:r>
              <a:rPr lang="en-US" sz="2400" dirty="0" smtClean="0"/>
              <a:t>Machine Learning study group</a:t>
            </a:r>
            <a:endParaRPr lang="en-US" sz="2400" dirty="0"/>
          </a:p>
          <a:p>
            <a:endParaRPr lang="en-US" sz="2800" dirty="0"/>
          </a:p>
          <a:p>
            <a:pPr lvl="1"/>
            <a:endParaRPr lang="en-US" sz="2400" dirty="0"/>
          </a:p>
        </p:txBody>
      </p:sp>
      <p:sp>
        <p:nvSpPr>
          <p:cNvPr id="4" name="Date Placeholder 3"/>
          <p:cNvSpPr>
            <a:spLocks noGrp="1"/>
          </p:cNvSpPr>
          <p:nvPr>
            <p:ph type="dt" sz="quarter" idx="10"/>
          </p:nvPr>
        </p:nvSpPr>
        <p:spPr/>
        <p:txBody>
          <a:bodyPr/>
          <a:lstStyle/>
          <a:p>
            <a:pPr>
              <a:defRPr/>
            </a:pPr>
            <a:fld id="{9280D8B2-E3DC-4372-AED0-CC2A2FA17220}" type="datetime1">
              <a:rPr lang="en-US" smtClean="0"/>
              <a:t>4/1/2018</a:t>
            </a:fld>
            <a:endParaRPr lang="en-US"/>
          </a:p>
        </p:txBody>
      </p:sp>
      <p:sp>
        <p:nvSpPr>
          <p:cNvPr id="5" name="Footer Placeholder 4"/>
          <p:cNvSpPr>
            <a:spLocks noGrp="1"/>
          </p:cNvSpPr>
          <p:nvPr>
            <p:ph type="ftr" sz="quarter" idx="11"/>
          </p:nvPr>
        </p:nvSpPr>
        <p:spPr/>
        <p:txBody>
          <a:bodyPr/>
          <a:lstStyle/>
          <a:p>
            <a:pPr>
              <a:defRPr/>
            </a:pPr>
            <a:r>
              <a:rPr lang="en-US" smtClean="0"/>
              <a:t>Doc #: 5-18-0010-01-agen</a:t>
            </a:r>
            <a:endParaRPr lang="en-US"/>
          </a:p>
        </p:txBody>
      </p:sp>
      <p:sp>
        <p:nvSpPr>
          <p:cNvPr id="6" name="Slide Number Placeholder 5"/>
          <p:cNvSpPr>
            <a:spLocks noGrp="1"/>
          </p:cNvSpPr>
          <p:nvPr>
            <p:ph type="sldNum" sz="quarter" idx="12"/>
          </p:nvPr>
        </p:nvSpPr>
        <p:spPr/>
        <p:txBody>
          <a:bodyPr/>
          <a:lstStyle/>
          <a:p>
            <a:pPr>
              <a:defRPr/>
            </a:pPr>
            <a:fld id="{3F8E209E-B556-43A6-906C-D45DFA64A2DE}"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685800" y="115888"/>
            <a:ext cx="7772400" cy="1143000"/>
          </a:xfrm>
        </p:spPr>
        <p:txBody>
          <a:bodyPr/>
          <a:lstStyle/>
          <a:p>
            <a:r>
              <a:rPr dirty="0"/>
              <a:t> Monthly WG Meeting</a:t>
            </a:r>
            <a:br>
              <a:rPr dirty="0"/>
            </a:br>
            <a:r>
              <a:rPr dirty="0"/>
              <a:t>Electronic Meeting Details</a:t>
            </a:r>
          </a:p>
        </p:txBody>
      </p:sp>
      <p:sp>
        <p:nvSpPr>
          <p:cNvPr id="2" name="Date Placeholder 1"/>
          <p:cNvSpPr>
            <a:spLocks noGrp="1"/>
          </p:cNvSpPr>
          <p:nvPr>
            <p:ph type="dt" sz="quarter" idx="10"/>
          </p:nvPr>
        </p:nvSpPr>
        <p:spPr/>
        <p:txBody>
          <a:bodyPr/>
          <a:lstStyle/>
          <a:p>
            <a:pPr>
              <a:defRPr/>
            </a:pPr>
            <a:fld id="{AC8A2DFF-05EB-442F-8051-0CBE166210E0}" type="datetime1">
              <a:rPr lang="en-US" smtClean="0"/>
              <a:t>4/1/2018</a:t>
            </a:fld>
            <a:endParaRPr lang="en-US"/>
          </a:p>
        </p:txBody>
      </p:sp>
      <p:sp>
        <p:nvSpPr>
          <p:cNvPr id="3" name="Footer Placeholder 2"/>
          <p:cNvSpPr>
            <a:spLocks noGrp="1"/>
          </p:cNvSpPr>
          <p:nvPr>
            <p:ph type="ftr" sz="quarter" idx="11"/>
          </p:nvPr>
        </p:nvSpPr>
        <p:spPr/>
        <p:txBody>
          <a:bodyPr/>
          <a:lstStyle/>
          <a:p>
            <a:pPr>
              <a:defRPr/>
            </a:pPr>
            <a:r>
              <a:rPr lang="en-US" smtClean="0"/>
              <a:t>Doc #: 5-18-0010-01-agen</a:t>
            </a:r>
            <a:endParaRPr lang="en-US"/>
          </a:p>
        </p:txBody>
      </p:sp>
      <p:sp>
        <p:nvSpPr>
          <p:cNvPr id="4" name="Slide Number Placeholder 3"/>
          <p:cNvSpPr>
            <a:spLocks noGrp="1"/>
          </p:cNvSpPr>
          <p:nvPr>
            <p:ph type="sldNum" sz="quarter" idx="12"/>
          </p:nvPr>
        </p:nvSpPr>
        <p:spPr/>
        <p:txBody>
          <a:bodyPr/>
          <a:lstStyle/>
          <a:p>
            <a:pPr>
              <a:defRPr/>
            </a:pPr>
            <a:fld id="{3406F457-2706-4F6B-976E-F569A492BDEF}" type="slidenum">
              <a:rPr lang="en-US" smtClean="0"/>
              <a:pPr>
                <a:defRPr/>
              </a:pPr>
              <a:t>2</a:t>
            </a:fld>
            <a:endParaRPr lang="en-US"/>
          </a:p>
        </p:txBody>
      </p:sp>
      <p:sp>
        <p:nvSpPr>
          <p:cNvPr id="5" name="Rectangle 4"/>
          <p:cNvSpPr/>
          <p:nvPr/>
        </p:nvSpPr>
        <p:spPr>
          <a:xfrm>
            <a:off x="533400" y="1434526"/>
            <a:ext cx="7924800" cy="4247317"/>
          </a:xfrm>
          <a:prstGeom prst="rect">
            <a:avLst/>
          </a:prstGeom>
        </p:spPr>
        <p:txBody>
          <a:bodyPr wrap="square">
            <a:spAutoFit/>
          </a:bodyPr>
          <a:lstStyle/>
          <a:p>
            <a:pPr marL="0" marR="0">
              <a:spcBef>
                <a:spcPts val="0"/>
              </a:spcBef>
              <a:spcAft>
                <a:spcPts val="0"/>
              </a:spcAft>
            </a:pPr>
            <a:r>
              <a:rPr lang="en-US" dirty="0">
                <a:ea typeface="Times New Roman" panose="02020603050405020304" pitchFamily="18" charset="0"/>
                <a:cs typeface="Times New Roman" panose="02020603050405020304" pitchFamily="18" charset="0"/>
              </a:rPr>
              <a:t> </a:t>
            </a:r>
          </a:p>
          <a:p>
            <a:pPr marL="0" marR="0">
              <a:spcBef>
                <a:spcPts val="0"/>
              </a:spcBef>
              <a:spcAft>
                <a:spcPts val="0"/>
              </a:spcAft>
            </a:pPr>
            <a:r>
              <a:rPr lang="en-US" dirty="0">
                <a:ea typeface="Times New Roman" panose="02020603050405020304" pitchFamily="18" charset="0"/>
                <a:cs typeface="Times New Roman" panose="02020603050405020304" pitchFamily="18" charset="0"/>
              </a:rPr>
              <a:t>WebEx:</a:t>
            </a:r>
          </a:p>
          <a:p>
            <a:pPr marL="0" marR="0">
              <a:spcBef>
                <a:spcPts val="0"/>
              </a:spcBef>
              <a:spcAft>
                <a:spcPts val="0"/>
              </a:spcAft>
            </a:pPr>
            <a:r>
              <a:rPr lang="en-US" dirty="0">
                <a:ea typeface="Times New Roman" panose="02020603050405020304" pitchFamily="18" charset="0"/>
                <a:cs typeface="Times New Roman" panose="02020603050405020304" pitchFamily="18" charset="0"/>
                <a:hlinkClick r:id="rId3"/>
              </a:rPr>
              <a:t>https://baesystems.webex.com/baesystems/j.php?MTID=mc0092d6c3c64e9b40002c3997313c0a7</a:t>
            </a:r>
            <a:r>
              <a:rPr lang="en-US" dirty="0">
                <a:ea typeface="Times New Roman" panose="02020603050405020304" pitchFamily="18" charset="0"/>
                <a:cs typeface="Times New Roman" panose="02020603050405020304" pitchFamily="18" charset="0"/>
              </a:rPr>
              <a:t> </a:t>
            </a:r>
          </a:p>
          <a:p>
            <a:pPr marL="0" marR="0">
              <a:spcBef>
                <a:spcPts val="0"/>
              </a:spcBef>
              <a:spcAft>
                <a:spcPts val="0"/>
              </a:spcAft>
            </a:pPr>
            <a:r>
              <a:rPr lang="en-US" dirty="0">
                <a:ea typeface="Times New Roman" panose="02020603050405020304" pitchFamily="18" charset="0"/>
                <a:cs typeface="Times New Roman" panose="02020603050405020304" pitchFamily="18" charset="0"/>
              </a:rPr>
              <a:t>Meeting Number: 967 452 805</a:t>
            </a:r>
          </a:p>
          <a:p>
            <a:pPr marL="0" marR="0">
              <a:spcBef>
                <a:spcPts val="0"/>
              </a:spcBef>
              <a:spcAft>
                <a:spcPts val="0"/>
              </a:spcAft>
            </a:pPr>
            <a:r>
              <a:rPr lang="en-US" dirty="0">
                <a:ea typeface="Times New Roman" panose="02020603050405020304" pitchFamily="18" charset="0"/>
                <a:cs typeface="Times New Roman" panose="02020603050405020304" pitchFamily="18" charset="0"/>
              </a:rPr>
              <a:t>Meeting Password: mZyJ3QxK</a:t>
            </a:r>
          </a:p>
          <a:p>
            <a:pPr marL="0" marR="0">
              <a:spcBef>
                <a:spcPts val="0"/>
              </a:spcBef>
              <a:spcAft>
                <a:spcPts val="0"/>
              </a:spcAft>
            </a:pPr>
            <a:endParaRPr lang="en-US" dirty="0">
              <a:ea typeface="Times New Roman" panose="02020603050405020304" pitchFamily="18" charset="0"/>
              <a:cs typeface="Times New Roman" panose="02020603050405020304" pitchFamily="18" charset="0"/>
            </a:endParaRPr>
          </a:p>
          <a:p>
            <a:pPr marL="0" marR="0">
              <a:spcBef>
                <a:spcPts val="0"/>
              </a:spcBef>
              <a:spcAft>
                <a:spcPts val="0"/>
              </a:spcAft>
            </a:pPr>
            <a:r>
              <a:rPr lang="en-US" dirty="0">
                <a:ea typeface="Times New Roman" panose="02020603050405020304" pitchFamily="18" charset="0"/>
                <a:cs typeface="Times New Roman" panose="02020603050405020304" pitchFamily="18" charset="0"/>
              </a:rPr>
              <a:t>Provide your phone number when you join the meeting to receive a call back. Alternatively, you can call:</a:t>
            </a:r>
          </a:p>
          <a:p>
            <a:pPr marL="0" marR="0">
              <a:spcBef>
                <a:spcPts val="0"/>
              </a:spcBef>
              <a:spcAft>
                <a:spcPts val="0"/>
              </a:spcAft>
            </a:pPr>
            <a:r>
              <a:rPr lang="en-US" dirty="0">
                <a:ea typeface="Times New Roman" panose="02020603050405020304" pitchFamily="18" charset="0"/>
                <a:cs typeface="Times New Roman" panose="02020603050405020304" pitchFamily="18" charset="0"/>
              </a:rPr>
              <a:t>Call-in toll-free number (ATT Audio Conference): 1-888-3316674  (US)</a:t>
            </a:r>
          </a:p>
          <a:p>
            <a:pPr marL="0" marR="0">
              <a:spcBef>
                <a:spcPts val="0"/>
              </a:spcBef>
              <a:spcAft>
                <a:spcPts val="0"/>
              </a:spcAft>
            </a:pPr>
            <a:r>
              <a:rPr lang="en-US" dirty="0">
                <a:ea typeface="Times New Roman" panose="02020603050405020304" pitchFamily="18" charset="0"/>
                <a:cs typeface="Times New Roman" panose="02020603050405020304" pitchFamily="18" charset="0"/>
              </a:rPr>
              <a:t>Call-in number (ATT Audio Conference): 1-312-7771452  (US)</a:t>
            </a:r>
          </a:p>
          <a:p>
            <a:pPr marL="0" marR="0">
              <a:spcBef>
                <a:spcPts val="0"/>
              </a:spcBef>
              <a:spcAft>
                <a:spcPts val="0"/>
              </a:spcAft>
            </a:pPr>
            <a:r>
              <a:rPr lang="en-US" dirty="0">
                <a:ea typeface="Times New Roman" panose="02020603050405020304" pitchFamily="18" charset="0"/>
                <a:cs typeface="Times New Roman" panose="02020603050405020304" pitchFamily="18" charset="0"/>
              </a:rPr>
              <a:t>Show global numbers: </a:t>
            </a:r>
            <a:r>
              <a:rPr lang="en-US" dirty="0">
                <a:ea typeface="Times New Roman" panose="02020603050405020304" pitchFamily="18" charset="0"/>
                <a:cs typeface="Times New Roman" panose="02020603050405020304" pitchFamily="18" charset="0"/>
                <a:hlinkClick r:id="rId4"/>
              </a:rPr>
              <a:t>https://www.teleconference.att.com/servlet/glbAccess?process=1&amp;accessNumber=888-3316674&amp;accessCode=6336344&amp;accessNumber2=312-7771452</a:t>
            </a:r>
            <a:r>
              <a:rPr lang="en-US" dirty="0">
                <a:ea typeface="Times New Roman" panose="02020603050405020304" pitchFamily="18" charset="0"/>
                <a:cs typeface="Times New Roman" panose="02020603050405020304" pitchFamily="18" charset="0"/>
              </a:rPr>
              <a:t> </a:t>
            </a:r>
          </a:p>
          <a:p>
            <a:pPr marL="0" marR="0">
              <a:spcBef>
                <a:spcPts val="0"/>
              </a:spcBef>
              <a:spcAft>
                <a:spcPts val="0"/>
              </a:spcAft>
            </a:pPr>
            <a:r>
              <a:rPr lang="en-US" dirty="0">
                <a:ea typeface="Times New Roman" panose="02020603050405020304" pitchFamily="18" charset="0"/>
                <a:cs typeface="Times New Roman" panose="02020603050405020304" pitchFamily="18" charset="0"/>
              </a:rPr>
              <a:t>Attendee access code: 633 634 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1143000"/>
          </a:xfrm>
        </p:spPr>
        <p:txBody>
          <a:bodyPr/>
          <a:lstStyle/>
          <a:p>
            <a:r>
              <a:rPr dirty="0"/>
              <a:t>Marketing Inputs</a:t>
            </a:r>
          </a:p>
        </p:txBody>
      </p:sp>
      <p:sp>
        <p:nvSpPr>
          <p:cNvPr id="16387" name="Content Placeholder 2"/>
          <p:cNvSpPr>
            <a:spLocks noGrp="1"/>
          </p:cNvSpPr>
          <p:nvPr>
            <p:ph idx="1"/>
          </p:nvPr>
        </p:nvSpPr>
        <p:spPr>
          <a:xfrm>
            <a:off x="190500" y="1143000"/>
            <a:ext cx="8763000" cy="4525963"/>
          </a:xfrm>
        </p:spPr>
        <p:txBody>
          <a:bodyPr/>
          <a:lstStyle/>
          <a:p>
            <a:r>
              <a:rPr lang="en-US" sz="2800" dirty="0"/>
              <a:t>NSC - Status</a:t>
            </a:r>
          </a:p>
          <a:p>
            <a:r>
              <a:rPr lang="en-US" sz="2800" dirty="0"/>
              <a:t>Standards paper in process</a:t>
            </a:r>
          </a:p>
          <a:p>
            <a:pPr lvl="1"/>
            <a:r>
              <a:rPr lang="en-US" sz="2400" dirty="0"/>
              <a:t>Communications Magazine</a:t>
            </a:r>
          </a:p>
          <a:p>
            <a:pPr lvl="2"/>
            <a:r>
              <a:rPr lang="en-US" sz="2000" dirty="0"/>
              <a:t>2 papers – </a:t>
            </a:r>
            <a:r>
              <a:rPr lang="en-US" sz="2000" dirty="0" smtClean="0"/>
              <a:t>1900.5.1 and 1900.5.2</a:t>
            </a:r>
          </a:p>
          <a:p>
            <a:pPr lvl="2"/>
            <a:r>
              <a:rPr lang="en-US" sz="2000" dirty="0" smtClean="0"/>
              <a:t>1900.5.2 paper accepted</a:t>
            </a:r>
            <a:endParaRPr lang="en-US" sz="2000" dirty="0"/>
          </a:p>
          <a:p>
            <a:pPr lvl="1"/>
            <a:r>
              <a:rPr lang="en-US" sz="2400" dirty="0"/>
              <a:t>Paper on 1900.5.2 over VITA 49 Accepted</a:t>
            </a:r>
          </a:p>
          <a:p>
            <a:r>
              <a:rPr lang="en-US" sz="2800" dirty="0" smtClean="0"/>
              <a:t>Need </a:t>
            </a:r>
            <a:r>
              <a:rPr lang="en-US" sz="2800" dirty="0"/>
              <a:t>to update website</a:t>
            </a:r>
          </a:p>
          <a:p>
            <a:pPr lvl="1"/>
            <a:r>
              <a:rPr lang="en-US" sz="2400" dirty="0"/>
              <a:t>Mat Sherman action but on back </a:t>
            </a:r>
            <a:r>
              <a:rPr lang="en-US" sz="2400" dirty="0" smtClean="0"/>
              <a:t>burner</a:t>
            </a:r>
          </a:p>
          <a:p>
            <a:r>
              <a:rPr lang="en-US" dirty="0" smtClean="0"/>
              <a:t>Update to SCMBAT tool V1.1</a:t>
            </a:r>
          </a:p>
          <a:p>
            <a:pPr lvl="1"/>
            <a:r>
              <a:rPr lang="en-US" dirty="0" smtClean="0"/>
              <a:t>Available?</a:t>
            </a:r>
            <a:endParaRPr lang="en-US" sz="2400" dirty="0"/>
          </a:p>
          <a:p>
            <a:r>
              <a:rPr lang="en-US" dirty="0" smtClean="0"/>
              <a:t>General set of </a:t>
            </a:r>
            <a:r>
              <a:rPr lang="en-US" dirty="0" err="1" smtClean="0"/>
              <a:t>DySPAN</a:t>
            </a:r>
            <a:r>
              <a:rPr lang="en-US" dirty="0" smtClean="0"/>
              <a:t> papers for Pub</a:t>
            </a:r>
          </a:p>
          <a:p>
            <a:pPr lvl="1"/>
            <a:endParaRPr lang="en-US" dirty="0"/>
          </a:p>
        </p:txBody>
      </p:sp>
      <p:sp>
        <p:nvSpPr>
          <p:cNvPr id="4" name="Date Placeholder 3"/>
          <p:cNvSpPr>
            <a:spLocks noGrp="1"/>
          </p:cNvSpPr>
          <p:nvPr>
            <p:ph type="dt" sz="quarter" idx="10"/>
          </p:nvPr>
        </p:nvSpPr>
        <p:spPr/>
        <p:txBody>
          <a:bodyPr/>
          <a:lstStyle/>
          <a:p>
            <a:pPr>
              <a:defRPr/>
            </a:pPr>
            <a:fld id="{3D760FD6-1D20-4ED4-B9F2-B652EBC7F516}" type="datetime1">
              <a:rPr lang="en-US" smtClean="0"/>
              <a:t>4/1/2018</a:t>
            </a:fld>
            <a:endParaRPr lang="en-US"/>
          </a:p>
        </p:txBody>
      </p:sp>
      <p:sp>
        <p:nvSpPr>
          <p:cNvPr id="5" name="Footer Placeholder 4"/>
          <p:cNvSpPr>
            <a:spLocks noGrp="1"/>
          </p:cNvSpPr>
          <p:nvPr>
            <p:ph type="ftr" sz="quarter" idx="11"/>
          </p:nvPr>
        </p:nvSpPr>
        <p:spPr/>
        <p:txBody>
          <a:bodyPr/>
          <a:lstStyle/>
          <a:p>
            <a:pPr>
              <a:defRPr/>
            </a:pPr>
            <a:r>
              <a:rPr lang="en-US" smtClean="0"/>
              <a:t>Doc #: 5-18-0010-01-agen</a:t>
            </a:r>
            <a:endParaRPr lang="en-US"/>
          </a:p>
        </p:txBody>
      </p:sp>
      <p:sp>
        <p:nvSpPr>
          <p:cNvPr id="6" name="Slide Number Placeholder 5"/>
          <p:cNvSpPr>
            <a:spLocks noGrp="1"/>
          </p:cNvSpPr>
          <p:nvPr>
            <p:ph type="sldNum" sz="quarter" idx="12"/>
          </p:nvPr>
        </p:nvSpPr>
        <p:spPr/>
        <p:txBody>
          <a:bodyPr/>
          <a:lstStyle/>
          <a:p>
            <a:pPr>
              <a:defRPr/>
            </a:pPr>
            <a:fld id="{59B0CEE9-FA62-4388-88D5-63BF634C8DE8}"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84094" y="-22412"/>
            <a:ext cx="8229600" cy="1143000"/>
          </a:xfrm>
        </p:spPr>
        <p:txBody>
          <a:bodyPr/>
          <a:lstStyle/>
          <a:p>
            <a:r>
              <a:rPr dirty="0"/>
              <a:t>Meeting Planning</a:t>
            </a:r>
          </a:p>
        </p:txBody>
      </p:sp>
      <p:sp>
        <p:nvSpPr>
          <p:cNvPr id="17411" name="Content Placeholder 2"/>
          <p:cNvSpPr>
            <a:spLocks noGrp="1"/>
          </p:cNvSpPr>
          <p:nvPr>
            <p:ph idx="1"/>
          </p:nvPr>
        </p:nvSpPr>
        <p:spPr>
          <a:xfrm>
            <a:off x="228600" y="990600"/>
            <a:ext cx="8229600" cy="4525963"/>
          </a:xfrm>
        </p:spPr>
        <p:txBody>
          <a:bodyPr/>
          <a:lstStyle/>
          <a:p>
            <a:r>
              <a:rPr lang="en-US" sz="2400" dirty="0" smtClean="0"/>
              <a:t>01 May 2018 will be next electronic Meeting</a:t>
            </a:r>
            <a:endParaRPr lang="en-US" sz="2000" dirty="0" smtClean="0"/>
          </a:p>
        </p:txBody>
      </p:sp>
      <p:sp>
        <p:nvSpPr>
          <p:cNvPr id="4" name="Date Placeholder 3"/>
          <p:cNvSpPr>
            <a:spLocks noGrp="1"/>
          </p:cNvSpPr>
          <p:nvPr>
            <p:ph type="dt" sz="quarter" idx="10"/>
          </p:nvPr>
        </p:nvSpPr>
        <p:spPr/>
        <p:txBody>
          <a:bodyPr/>
          <a:lstStyle/>
          <a:p>
            <a:pPr>
              <a:defRPr/>
            </a:pPr>
            <a:fld id="{6FFAB548-AAD2-4E3D-A84A-758D3471EE6C}" type="datetime1">
              <a:rPr lang="en-US" smtClean="0"/>
              <a:t>4/1/2018</a:t>
            </a:fld>
            <a:endParaRPr lang="en-US"/>
          </a:p>
        </p:txBody>
      </p:sp>
      <p:sp>
        <p:nvSpPr>
          <p:cNvPr id="5" name="Footer Placeholder 4"/>
          <p:cNvSpPr>
            <a:spLocks noGrp="1"/>
          </p:cNvSpPr>
          <p:nvPr>
            <p:ph type="ftr" sz="quarter" idx="11"/>
          </p:nvPr>
        </p:nvSpPr>
        <p:spPr/>
        <p:txBody>
          <a:bodyPr/>
          <a:lstStyle/>
          <a:p>
            <a:pPr>
              <a:defRPr/>
            </a:pPr>
            <a:r>
              <a:rPr lang="en-US" smtClean="0"/>
              <a:t>Doc #: 5-18-0010-01-agen</a:t>
            </a:r>
            <a:endParaRPr lang="en-US"/>
          </a:p>
        </p:txBody>
      </p:sp>
      <p:sp>
        <p:nvSpPr>
          <p:cNvPr id="6" name="Slide Number Placeholder 5"/>
          <p:cNvSpPr>
            <a:spLocks noGrp="1"/>
          </p:cNvSpPr>
          <p:nvPr>
            <p:ph type="sldNum" sz="quarter" idx="12"/>
          </p:nvPr>
        </p:nvSpPr>
        <p:spPr/>
        <p:txBody>
          <a:bodyPr/>
          <a:lstStyle/>
          <a:p>
            <a:pPr>
              <a:defRPr/>
            </a:pPr>
            <a:fld id="{03B80821-6BB5-481B-A945-F4DBEA439394}"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84094" y="-22412"/>
            <a:ext cx="8229600" cy="1143000"/>
          </a:xfrm>
        </p:spPr>
        <p:txBody>
          <a:bodyPr/>
          <a:lstStyle/>
          <a:p>
            <a:r>
              <a:rPr dirty="0" smtClean="0"/>
              <a:t>1900.5.1 Ad Hoc (11 AM 04 APR 2018)</a:t>
            </a:r>
            <a:endParaRPr dirty="0"/>
          </a:p>
        </p:txBody>
      </p:sp>
      <p:sp>
        <p:nvSpPr>
          <p:cNvPr id="17411" name="Content Placeholder 2"/>
          <p:cNvSpPr>
            <a:spLocks noGrp="1"/>
          </p:cNvSpPr>
          <p:nvPr>
            <p:ph idx="1"/>
          </p:nvPr>
        </p:nvSpPr>
        <p:spPr>
          <a:xfrm>
            <a:off x="304800" y="1219200"/>
            <a:ext cx="8229600" cy="4525963"/>
          </a:xfrm>
        </p:spPr>
        <p:txBody>
          <a:bodyPr/>
          <a:lstStyle/>
          <a:p>
            <a:r>
              <a:rPr lang="en-US" dirty="0"/>
              <a:t>Review of </a:t>
            </a:r>
            <a:r>
              <a:rPr lang="en-US" dirty="0" smtClean="0"/>
              <a:t>1900.5.1</a:t>
            </a:r>
            <a:endParaRPr lang="en-US" dirty="0"/>
          </a:p>
          <a:p>
            <a:endParaRPr lang="en-US" dirty="0"/>
          </a:p>
        </p:txBody>
      </p:sp>
      <p:sp>
        <p:nvSpPr>
          <p:cNvPr id="4" name="Date Placeholder 3"/>
          <p:cNvSpPr>
            <a:spLocks noGrp="1"/>
          </p:cNvSpPr>
          <p:nvPr>
            <p:ph type="dt" sz="quarter" idx="10"/>
          </p:nvPr>
        </p:nvSpPr>
        <p:spPr/>
        <p:txBody>
          <a:bodyPr/>
          <a:lstStyle/>
          <a:p>
            <a:pPr>
              <a:defRPr/>
            </a:pPr>
            <a:fld id="{7DF31DAE-57EC-4129-8980-7C12EE9149B7}" type="datetime1">
              <a:rPr lang="en-US" smtClean="0"/>
              <a:t>4/1/2018</a:t>
            </a:fld>
            <a:endParaRPr lang="en-US"/>
          </a:p>
        </p:txBody>
      </p:sp>
      <p:sp>
        <p:nvSpPr>
          <p:cNvPr id="5" name="Footer Placeholder 4"/>
          <p:cNvSpPr>
            <a:spLocks noGrp="1"/>
          </p:cNvSpPr>
          <p:nvPr>
            <p:ph type="ftr" sz="quarter" idx="11"/>
          </p:nvPr>
        </p:nvSpPr>
        <p:spPr/>
        <p:txBody>
          <a:bodyPr/>
          <a:lstStyle/>
          <a:p>
            <a:pPr>
              <a:defRPr/>
            </a:pPr>
            <a:r>
              <a:rPr lang="en-US" smtClean="0"/>
              <a:t>Doc #: 5-18-0010-01-agen</a:t>
            </a:r>
            <a:endParaRPr lang="en-US"/>
          </a:p>
        </p:txBody>
      </p:sp>
      <p:sp>
        <p:nvSpPr>
          <p:cNvPr id="6" name="Slide Number Placeholder 5"/>
          <p:cNvSpPr>
            <a:spLocks noGrp="1"/>
          </p:cNvSpPr>
          <p:nvPr>
            <p:ph type="sldNum" sz="quarter" idx="12"/>
          </p:nvPr>
        </p:nvSpPr>
        <p:spPr/>
        <p:txBody>
          <a:bodyPr/>
          <a:lstStyle/>
          <a:p>
            <a:pPr>
              <a:defRPr/>
            </a:pPr>
            <a:fld id="{03B80821-6BB5-481B-A945-F4DBEA439394}" type="slidenum">
              <a:rPr lang="en-US" smtClean="0"/>
              <a:pPr>
                <a:defRPr/>
              </a:pPr>
              <a:t>22</a:t>
            </a:fld>
            <a:endParaRPr lang="en-US"/>
          </a:p>
        </p:txBody>
      </p:sp>
    </p:spTree>
    <p:extLst>
      <p:ext uri="{BB962C8B-B14F-4D97-AF65-F5344CB8AC3E}">
        <p14:creationId xmlns:p14="http://schemas.microsoft.com/office/powerpoint/2010/main" val="3399895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84094" y="-22412"/>
            <a:ext cx="8229600" cy="1143000"/>
          </a:xfrm>
        </p:spPr>
        <p:txBody>
          <a:bodyPr/>
          <a:lstStyle/>
          <a:p>
            <a:r>
              <a:rPr dirty="0" smtClean="0"/>
              <a:t>DSO Presentation (04 PM 04 APR 2018)</a:t>
            </a:r>
            <a:endParaRPr dirty="0"/>
          </a:p>
        </p:txBody>
      </p:sp>
      <p:sp>
        <p:nvSpPr>
          <p:cNvPr id="17411" name="Content Placeholder 2"/>
          <p:cNvSpPr>
            <a:spLocks noGrp="1"/>
          </p:cNvSpPr>
          <p:nvPr>
            <p:ph idx="1"/>
          </p:nvPr>
        </p:nvSpPr>
        <p:spPr>
          <a:xfrm>
            <a:off x="304800" y="1219200"/>
            <a:ext cx="8229600" cy="4525963"/>
          </a:xfrm>
        </p:spPr>
        <p:txBody>
          <a:bodyPr/>
          <a:lstStyle/>
          <a:p>
            <a:r>
              <a:rPr lang="en-US" dirty="0" smtClean="0"/>
              <a:t>Presentation for US Defense Spectrum Organization (DSO) on spectrum sharing</a:t>
            </a:r>
            <a:endParaRPr lang="en-US" dirty="0"/>
          </a:p>
          <a:p>
            <a:endParaRPr lang="en-US" dirty="0"/>
          </a:p>
        </p:txBody>
      </p:sp>
      <p:sp>
        <p:nvSpPr>
          <p:cNvPr id="4" name="Date Placeholder 3"/>
          <p:cNvSpPr>
            <a:spLocks noGrp="1"/>
          </p:cNvSpPr>
          <p:nvPr>
            <p:ph type="dt" sz="quarter" idx="10"/>
          </p:nvPr>
        </p:nvSpPr>
        <p:spPr/>
        <p:txBody>
          <a:bodyPr/>
          <a:lstStyle/>
          <a:p>
            <a:pPr>
              <a:defRPr/>
            </a:pPr>
            <a:fld id="{A73E97B0-F3D0-4F91-A582-807753FF1A4B}" type="datetime1">
              <a:rPr lang="en-US" smtClean="0"/>
              <a:t>4/1/2018</a:t>
            </a:fld>
            <a:endParaRPr lang="en-US"/>
          </a:p>
        </p:txBody>
      </p:sp>
      <p:sp>
        <p:nvSpPr>
          <p:cNvPr id="5" name="Footer Placeholder 4"/>
          <p:cNvSpPr>
            <a:spLocks noGrp="1"/>
          </p:cNvSpPr>
          <p:nvPr>
            <p:ph type="ftr" sz="quarter" idx="11"/>
          </p:nvPr>
        </p:nvSpPr>
        <p:spPr/>
        <p:txBody>
          <a:bodyPr/>
          <a:lstStyle/>
          <a:p>
            <a:pPr>
              <a:defRPr/>
            </a:pPr>
            <a:r>
              <a:rPr lang="en-US" smtClean="0"/>
              <a:t>Doc #: 5-18-0010-01-agen</a:t>
            </a:r>
            <a:endParaRPr lang="en-US"/>
          </a:p>
        </p:txBody>
      </p:sp>
      <p:sp>
        <p:nvSpPr>
          <p:cNvPr id="6" name="Slide Number Placeholder 5"/>
          <p:cNvSpPr>
            <a:spLocks noGrp="1"/>
          </p:cNvSpPr>
          <p:nvPr>
            <p:ph type="sldNum" sz="quarter" idx="12"/>
          </p:nvPr>
        </p:nvSpPr>
        <p:spPr/>
        <p:txBody>
          <a:bodyPr/>
          <a:lstStyle/>
          <a:p>
            <a:pPr>
              <a:defRPr/>
            </a:pPr>
            <a:fld id="{03B80821-6BB5-481B-A945-F4DBEA439394}" type="slidenum">
              <a:rPr lang="en-US" smtClean="0"/>
              <a:pPr>
                <a:defRPr/>
              </a:pPr>
              <a:t>23</a:t>
            </a:fld>
            <a:endParaRPr lang="en-US"/>
          </a:p>
        </p:txBody>
      </p:sp>
    </p:spTree>
    <p:extLst>
      <p:ext uri="{BB962C8B-B14F-4D97-AF65-F5344CB8AC3E}">
        <p14:creationId xmlns:p14="http://schemas.microsoft.com/office/powerpoint/2010/main" val="2394736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84094" y="-22412"/>
            <a:ext cx="8229600" cy="1143000"/>
          </a:xfrm>
        </p:spPr>
        <p:txBody>
          <a:bodyPr/>
          <a:lstStyle/>
          <a:p>
            <a:r>
              <a:rPr dirty="0" smtClean="0"/>
              <a:t>1900.5.2 Ad Hoc (09 AM 05 APR 2018)</a:t>
            </a:r>
            <a:endParaRPr dirty="0"/>
          </a:p>
        </p:txBody>
      </p:sp>
      <p:sp>
        <p:nvSpPr>
          <p:cNvPr id="17411" name="Content Placeholder 2"/>
          <p:cNvSpPr>
            <a:spLocks noGrp="1"/>
          </p:cNvSpPr>
          <p:nvPr>
            <p:ph idx="1"/>
          </p:nvPr>
        </p:nvSpPr>
        <p:spPr>
          <a:xfrm>
            <a:off x="304800" y="1219200"/>
            <a:ext cx="8229600" cy="4525963"/>
          </a:xfrm>
        </p:spPr>
        <p:txBody>
          <a:bodyPr/>
          <a:lstStyle/>
          <a:p>
            <a:r>
              <a:rPr lang="en-US" dirty="0" smtClean="0"/>
              <a:t>Discussion of 1900.5.2a </a:t>
            </a:r>
            <a:endParaRPr lang="en-US" dirty="0"/>
          </a:p>
          <a:p>
            <a:endParaRPr lang="en-US" dirty="0"/>
          </a:p>
        </p:txBody>
      </p:sp>
      <p:sp>
        <p:nvSpPr>
          <p:cNvPr id="4" name="Date Placeholder 3"/>
          <p:cNvSpPr>
            <a:spLocks noGrp="1"/>
          </p:cNvSpPr>
          <p:nvPr>
            <p:ph type="dt" sz="quarter" idx="10"/>
          </p:nvPr>
        </p:nvSpPr>
        <p:spPr/>
        <p:txBody>
          <a:bodyPr/>
          <a:lstStyle/>
          <a:p>
            <a:pPr>
              <a:defRPr/>
            </a:pPr>
            <a:fld id="{A965287F-3A3E-4854-81B6-A5EDE11DA61A}" type="datetime1">
              <a:rPr lang="en-US" smtClean="0"/>
              <a:t>4/1/2018</a:t>
            </a:fld>
            <a:endParaRPr lang="en-US"/>
          </a:p>
        </p:txBody>
      </p:sp>
      <p:sp>
        <p:nvSpPr>
          <p:cNvPr id="5" name="Footer Placeholder 4"/>
          <p:cNvSpPr>
            <a:spLocks noGrp="1"/>
          </p:cNvSpPr>
          <p:nvPr>
            <p:ph type="ftr" sz="quarter" idx="11"/>
          </p:nvPr>
        </p:nvSpPr>
        <p:spPr/>
        <p:txBody>
          <a:bodyPr/>
          <a:lstStyle/>
          <a:p>
            <a:pPr>
              <a:defRPr/>
            </a:pPr>
            <a:r>
              <a:rPr lang="en-US" smtClean="0"/>
              <a:t>Doc #: 5-18-0010-01-agen</a:t>
            </a:r>
            <a:endParaRPr lang="en-US"/>
          </a:p>
        </p:txBody>
      </p:sp>
      <p:sp>
        <p:nvSpPr>
          <p:cNvPr id="6" name="Slide Number Placeholder 5"/>
          <p:cNvSpPr>
            <a:spLocks noGrp="1"/>
          </p:cNvSpPr>
          <p:nvPr>
            <p:ph type="sldNum" sz="quarter" idx="12"/>
          </p:nvPr>
        </p:nvSpPr>
        <p:spPr/>
        <p:txBody>
          <a:bodyPr/>
          <a:lstStyle/>
          <a:p>
            <a:pPr>
              <a:defRPr/>
            </a:pPr>
            <a:fld id="{03B80821-6BB5-481B-A945-F4DBEA439394}" type="slidenum">
              <a:rPr lang="en-US" smtClean="0"/>
              <a:pPr>
                <a:defRPr/>
              </a:pPr>
              <a:t>24</a:t>
            </a:fld>
            <a:endParaRPr lang="en-US"/>
          </a:p>
        </p:txBody>
      </p:sp>
    </p:spTree>
    <p:extLst>
      <p:ext uri="{BB962C8B-B14F-4D97-AF65-F5344CB8AC3E}">
        <p14:creationId xmlns:p14="http://schemas.microsoft.com/office/powerpoint/2010/main" val="4206486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84094" y="-22412"/>
            <a:ext cx="8229600" cy="1143000"/>
          </a:xfrm>
        </p:spPr>
        <p:txBody>
          <a:bodyPr/>
          <a:lstStyle/>
          <a:p>
            <a:r>
              <a:rPr dirty="0" smtClean="0"/>
              <a:t>Architecture Ad Hoc (11 AM 05 APR 2018)</a:t>
            </a:r>
            <a:endParaRPr dirty="0"/>
          </a:p>
        </p:txBody>
      </p:sp>
      <p:sp>
        <p:nvSpPr>
          <p:cNvPr id="17411" name="Content Placeholder 2"/>
          <p:cNvSpPr>
            <a:spLocks noGrp="1"/>
          </p:cNvSpPr>
          <p:nvPr>
            <p:ph idx="1"/>
          </p:nvPr>
        </p:nvSpPr>
        <p:spPr>
          <a:xfrm>
            <a:off x="304800" y="1219200"/>
            <a:ext cx="8229600" cy="4525963"/>
          </a:xfrm>
        </p:spPr>
        <p:txBody>
          <a:bodyPr/>
          <a:lstStyle/>
          <a:p>
            <a:r>
              <a:rPr lang="en-US" dirty="0" smtClean="0"/>
              <a:t>TBD discussions</a:t>
            </a:r>
            <a:endParaRPr lang="en-US" dirty="0"/>
          </a:p>
          <a:p>
            <a:endParaRPr lang="en-US" dirty="0"/>
          </a:p>
        </p:txBody>
      </p:sp>
      <p:sp>
        <p:nvSpPr>
          <p:cNvPr id="4" name="Date Placeholder 3"/>
          <p:cNvSpPr>
            <a:spLocks noGrp="1"/>
          </p:cNvSpPr>
          <p:nvPr>
            <p:ph type="dt" sz="quarter" idx="10"/>
          </p:nvPr>
        </p:nvSpPr>
        <p:spPr/>
        <p:txBody>
          <a:bodyPr/>
          <a:lstStyle/>
          <a:p>
            <a:pPr>
              <a:defRPr/>
            </a:pPr>
            <a:fld id="{747A063E-2590-4250-A38D-872EE41981F1}" type="datetime1">
              <a:rPr lang="en-US" smtClean="0"/>
              <a:t>4/1/2018</a:t>
            </a:fld>
            <a:endParaRPr lang="en-US"/>
          </a:p>
        </p:txBody>
      </p:sp>
      <p:sp>
        <p:nvSpPr>
          <p:cNvPr id="5" name="Footer Placeholder 4"/>
          <p:cNvSpPr>
            <a:spLocks noGrp="1"/>
          </p:cNvSpPr>
          <p:nvPr>
            <p:ph type="ftr" sz="quarter" idx="11"/>
          </p:nvPr>
        </p:nvSpPr>
        <p:spPr/>
        <p:txBody>
          <a:bodyPr/>
          <a:lstStyle/>
          <a:p>
            <a:pPr>
              <a:defRPr/>
            </a:pPr>
            <a:r>
              <a:rPr lang="en-US" smtClean="0"/>
              <a:t>Doc #: 5-18-0010-01-agen</a:t>
            </a:r>
            <a:endParaRPr lang="en-US"/>
          </a:p>
        </p:txBody>
      </p:sp>
      <p:sp>
        <p:nvSpPr>
          <p:cNvPr id="6" name="Slide Number Placeholder 5"/>
          <p:cNvSpPr>
            <a:spLocks noGrp="1"/>
          </p:cNvSpPr>
          <p:nvPr>
            <p:ph type="sldNum" sz="quarter" idx="12"/>
          </p:nvPr>
        </p:nvSpPr>
        <p:spPr/>
        <p:txBody>
          <a:bodyPr/>
          <a:lstStyle/>
          <a:p>
            <a:pPr>
              <a:defRPr/>
            </a:pPr>
            <a:fld id="{03B80821-6BB5-481B-A945-F4DBEA439394}" type="slidenum">
              <a:rPr lang="en-US" smtClean="0"/>
              <a:pPr>
                <a:defRPr/>
              </a:pPr>
              <a:t>25</a:t>
            </a:fld>
            <a:endParaRPr lang="en-US"/>
          </a:p>
        </p:txBody>
      </p:sp>
    </p:spTree>
    <p:extLst>
      <p:ext uri="{BB962C8B-B14F-4D97-AF65-F5344CB8AC3E}">
        <p14:creationId xmlns:p14="http://schemas.microsoft.com/office/powerpoint/2010/main" val="680124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84094" y="-22412"/>
            <a:ext cx="8229600" cy="1143000"/>
          </a:xfrm>
        </p:spPr>
        <p:txBody>
          <a:bodyPr/>
          <a:lstStyle/>
          <a:p>
            <a:r>
              <a:rPr dirty="0" smtClean="0"/>
              <a:t>IEEE 1900.5 WG (02 PM 05 APR 2018)</a:t>
            </a:r>
            <a:endParaRPr dirty="0"/>
          </a:p>
        </p:txBody>
      </p:sp>
      <p:sp>
        <p:nvSpPr>
          <p:cNvPr id="17411" name="Content Placeholder 2"/>
          <p:cNvSpPr>
            <a:spLocks noGrp="1"/>
          </p:cNvSpPr>
          <p:nvPr>
            <p:ph idx="1"/>
          </p:nvPr>
        </p:nvSpPr>
        <p:spPr>
          <a:xfrm>
            <a:off x="430823" y="990600"/>
            <a:ext cx="8229600" cy="4525963"/>
          </a:xfrm>
        </p:spPr>
        <p:txBody>
          <a:bodyPr/>
          <a:lstStyle/>
          <a:p>
            <a:pPr>
              <a:buFont typeface="Calibri" pitchFamily="34" charset="0"/>
              <a:buAutoNum type="arabicPeriod"/>
            </a:pPr>
            <a:r>
              <a:rPr lang="en-US" sz="1600" dirty="0" err="1">
                <a:latin typeface="Times New Roman" pitchFamily="18" charset="0"/>
              </a:rPr>
              <a:t>Administrivia</a:t>
            </a:r>
            <a:endParaRPr lang="en-US" sz="1600" dirty="0">
              <a:latin typeface="Times New Roman" pitchFamily="18" charset="0"/>
            </a:endParaRPr>
          </a:p>
          <a:p>
            <a:pPr lvl="1">
              <a:buFont typeface="Calibri" pitchFamily="34" charset="0"/>
              <a:buAutoNum type="alphaLcPeriod"/>
            </a:pPr>
            <a:r>
              <a:rPr lang="en-US" sz="1400" dirty="0">
                <a:latin typeface="Times New Roman" pitchFamily="18" charset="0"/>
              </a:rPr>
              <a:t>Roll Call / Quorum Check</a:t>
            </a:r>
          </a:p>
          <a:p>
            <a:pPr lvl="1">
              <a:buFont typeface="Calibri" pitchFamily="34" charset="0"/>
              <a:buAutoNum type="alphaLcPeriod"/>
            </a:pPr>
            <a:r>
              <a:rPr lang="en-US" sz="1400" dirty="0" smtClean="0">
                <a:latin typeface="Times New Roman" pitchFamily="18" charset="0"/>
              </a:rPr>
              <a:t>Patent </a:t>
            </a:r>
            <a:r>
              <a:rPr lang="en-US" sz="1400" dirty="0">
                <a:latin typeface="Times New Roman" pitchFamily="18" charset="0"/>
              </a:rPr>
              <a:t>slides / Notes on status</a:t>
            </a:r>
          </a:p>
          <a:p>
            <a:pPr>
              <a:buFont typeface="Calibri" pitchFamily="34" charset="0"/>
              <a:buAutoNum type="arabicPeriod"/>
            </a:pPr>
            <a:r>
              <a:rPr lang="en-US" sz="1600" dirty="0" smtClean="0">
                <a:latin typeface="Times New Roman" pitchFamily="18" charset="0"/>
              </a:rPr>
              <a:t>Status </a:t>
            </a:r>
            <a:r>
              <a:rPr lang="en-US" sz="1600" dirty="0">
                <a:latin typeface="Times New Roman" pitchFamily="18" charset="0"/>
              </a:rPr>
              <a:t>on 1900.5.1</a:t>
            </a:r>
          </a:p>
          <a:p>
            <a:pPr>
              <a:buFont typeface="Calibri" pitchFamily="34" charset="0"/>
              <a:buAutoNum type="arabicPeriod"/>
            </a:pPr>
            <a:r>
              <a:rPr lang="en-US" sz="1600" dirty="0">
                <a:latin typeface="Times New Roman" pitchFamily="18" charset="0"/>
              </a:rPr>
              <a:t>Status on 1900.5.2</a:t>
            </a:r>
          </a:p>
          <a:p>
            <a:pPr>
              <a:buFont typeface="Calibri" pitchFamily="34" charset="0"/>
              <a:buAutoNum type="arabicPeriod"/>
            </a:pPr>
            <a:r>
              <a:rPr lang="en-US" sz="1600" dirty="0">
                <a:latin typeface="Times New Roman" pitchFamily="18" charset="0"/>
              </a:rPr>
              <a:t>Status on Architecture</a:t>
            </a:r>
          </a:p>
          <a:p>
            <a:pPr>
              <a:buFont typeface="Calibri" pitchFamily="34" charset="0"/>
              <a:buAutoNum type="arabicPeriod"/>
            </a:pPr>
            <a:r>
              <a:rPr lang="en-US" sz="1600" dirty="0" smtClean="0">
                <a:latin typeface="Times New Roman" pitchFamily="18" charset="0"/>
              </a:rPr>
              <a:t>WG Motions?</a:t>
            </a:r>
            <a:endParaRPr lang="en-US" sz="1600" dirty="0">
              <a:latin typeface="Times New Roman" pitchFamily="18" charset="0"/>
            </a:endParaRPr>
          </a:p>
          <a:p>
            <a:pPr>
              <a:buFont typeface="Calibri" pitchFamily="34" charset="0"/>
              <a:buAutoNum type="arabicPeriod"/>
            </a:pPr>
            <a:r>
              <a:rPr lang="en-US" sz="1600" dirty="0" err="1">
                <a:latin typeface="Times New Roman" pitchFamily="18" charset="0"/>
              </a:rPr>
              <a:t>AoB</a:t>
            </a:r>
            <a:endParaRPr lang="en-US" sz="1600" dirty="0">
              <a:latin typeface="Times New Roman" pitchFamily="18" charset="0"/>
            </a:endParaRPr>
          </a:p>
          <a:p>
            <a:pPr>
              <a:buFont typeface="Calibri" pitchFamily="34" charset="0"/>
              <a:buAutoNum type="arabicPeriod"/>
            </a:pPr>
            <a:r>
              <a:rPr lang="en-US" sz="1600" dirty="0" smtClean="0">
                <a:latin typeface="Times New Roman" pitchFamily="18" charset="0"/>
              </a:rPr>
              <a:t>Adjourn</a:t>
            </a:r>
            <a:endParaRPr lang="en-US" sz="1600" dirty="0">
              <a:latin typeface="Times New Roman" pitchFamily="18" charset="0"/>
            </a:endParaRPr>
          </a:p>
        </p:txBody>
      </p:sp>
      <p:sp>
        <p:nvSpPr>
          <p:cNvPr id="4" name="Date Placeholder 3"/>
          <p:cNvSpPr>
            <a:spLocks noGrp="1"/>
          </p:cNvSpPr>
          <p:nvPr>
            <p:ph type="dt" sz="quarter" idx="10"/>
          </p:nvPr>
        </p:nvSpPr>
        <p:spPr/>
        <p:txBody>
          <a:bodyPr/>
          <a:lstStyle/>
          <a:p>
            <a:pPr>
              <a:defRPr/>
            </a:pPr>
            <a:fld id="{85AB8E8B-3EF5-467D-B893-890D3845E0AB}" type="datetime1">
              <a:rPr lang="en-US" smtClean="0"/>
              <a:t>4/1/2018</a:t>
            </a:fld>
            <a:endParaRPr lang="en-US"/>
          </a:p>
        </p:txBody>
      </p:sp>
      <p:sp>
        <p:nvSpPr>
          <p:cNvPr id="5" name="Footer Placeholder 4"/>
          <p:cNvSpPr>
            <a:spLocks noGrp="1"/>
          </p:cNvSpPr>
          <p:nvPr>
            <p:ph type="ftr" sz="quarter" idx="11"/>
          </p:nvPr>
        </p:nvSpPr>
        <p:spPr/>
        <p:txBody>
          <a:bodyPr/>
          <a:lstStyle/>
          <a:p>
            <a:pPr>
              <a:defRPr/>
            </a:pPr>
            <a:r>
              <a:rPr lang="en-US" smtClean="0"/>
              <a:t>Doc #: 5-18-0010-01-agen</a:t>
            </a:r>
            <a:endParaRPr lang="en-US"/>
          </a:p>
        </p:txBody>
      </p:sp>
      <p:sp>
        <p:nvSpPr>
          <p:cNvPr id="6" name="Slide Number Placeholder 5"/>
          <p:cNvSpPr>
            <a:spLocks noGrp="1"/>
          </p:cNvSpPr>
          <p:nvPr>
            <p:ph type="sldNum" sz="quarter" idx="12"/>
          </p:nvPr>
        </p:nvSpPr>
        <p:spPr/>
        <p:txBody>
          <a:bodyPr/>
          <a:lstStyle/>
          <a:p>
            <a:pPr>
              <a:defRPr/>
            </a:pPr>
            <a:fld id="{03B80821-6BB5-481B-A945-F4DBEA439394}" type="slidenum">
              <a:rPr lang="en-US" smtClean="0"/>
              <a:pPr>
                <a:defRPr/>
              </a:pPr>
              <a:t>26</a:t>
            </a:fld>
            <a:endParaRPr lang="en-US"/>
          </a:p>
        </p:txBody>
      </p:sp>
    </p:spTree>
    <p:extLst>
      <p:ext uri="{BB962C8B-B14F-4D97-AF65-F5344CB8AC3E}">
        <p14:creationId xmlns:p14="http://schemas.microsoft.com/office/powerpoint/2010/main" val="135778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IEEE 1900.5 Meeting</a:t>
            </a:r>
            <a:br>
              <a:rPr lang="en-US" dirty="0"/>
            </a:br>
            <a:r>
              <a:rPr lang="en-US" dirty="0" smtClean="0"/>
              <a:t>4/4/18 @9 AM US </a:t>
            </a:r>
            <a:r>
              <a:rPr lang="en-US" dirty="0"/>
              <a:t>ET (UTC-5)</a:t>
            </a:r>
          </a:p>
        </p:txBody>
      </p:sp>
      <p:sp>
        <p:nvSpPr>
          <p:cNvPr id="4" name="Date Placeholder 3"/>
          <p:cNvSpPr>
            <a:spLocks noGrp="1"/>
          </p:cNvSpPr>
          <p:nvPr>
            <p:ph type="dt" sz="half" idx="10"/>
          </p:nvPr>
        </p:nvSpPr>
        <p:spPr/>
        <p:txBody>
          <a:bodyPr/>
          <a:lstStyle/>
          <a:p>
            <a:pPr>
              <a:defRPr/>
            </a:pPr>
            <a:fld id="{A6DB244F-1687-42BB-80B8-F34A0F5FCFE4}" type="datetime1">
              <a:rPr lang="en-US" smtClean="0"/>
              <a:t>4/1/2018</a:t>
            </a:fld>
            <a:endParaRPr lang="en-US"/>
          </a:p>
        </p:txBody>
      </p:sp>
      <p:sp>
        <p:nvSpPr>
          <p:cNvPr id="5" name="Footer Placeholder 4"/>
          <p:cNvSpPr>
            <a:spLocks noGrp="1"/>
          </p:cNvSpPr>
          <p:nvPr>
            <p:ph type="ftr" sz="quarter" idx="11"/>
          </p:nvPr>
        </p:nvSpPr>
        <p:spPr/>
        <p:txBody>
          <a:bodyPr/>
          <a:lstStyle/>
          <a:p>
            <a:pPr>
              <a:defRPr/>
            </a:pPr>
            <a:r>
              <a:rPr lang="en-US" smtClean="0"/>
              <a:t>Doc #: 5-18-0010-01-agen</a:t>
            </a:r>
            <a:endParaRPr lang="en-US" dirty="0"/>
          </a:p>
        </p:txBody>
      </p:sp>
      <p:sp>
        <p:nvSpPr>
          <p:cNvPr id="6" name="Slide Number Placeholder 5"/>
          <p:cNvSpPr>
            <a:spLocks noGrp="1"/>
          </p:cNvSpPr>
          <p:nvPr>
            <p:ph type="sldNum" sz="quarter" idx="12"/>
          </p:nvPr>
        </p:nvSpPr>
        <p:spPr/>
        <p:txBody>
          <a:bodyPr/>
          <a:lstStyle/>
          <a:p>
            <a:pPr>
              <a:defRPr/>
            </a:pPr>
            <a:fld id="{986769F2-C589-4C46-B9E8-371DE6369B6E}" type="slidenum">
              <a:rPr lang="en-US" smtClean="0"/>
              <a:pPr>
                <a:defRPr/>
              </a:pPr>
              <a:t>27</a:t>
            </a:fld>
            <a:endParaRPr lang="en-US"/>
          </a:p>
        </p:txBody>
      </p:sp>
      <p:sp>
        <p:nvSpPr>
          <p:cNvPr id="7" name="Rectangle 6"/>
          <p:cNvSpPr/>
          <p:nvPr/>
        </p:nvSpPr>
        <p:spPr>
          <a:xfrm>
            <a:off x="864291" y="1434844"/>
            <a:ext cx="7415428" cy="1323439"/>
          </a:xfrm>
          <a:prstGeom prst="rect">
            <a:avLst/>
          </a:prstGeom>
          <a:noFill/>
        </p:spPr>
        <p:txBody>
          <a:bodyPr wrap="none" lIns="91440" tIns="45720" rIns="91440" bIns="45720">
            <a:spAutoFit/>
          </a:bodyPr>
          <a:lstStyle/>
          <a:p>
            <a:pPr algn="ctr"/>
            <a:r>
              <a:rPr 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PLEASE STANDBY</a:t>
            </a:r>
          </a:p>
        </p:txBody>
      </p:sp>
    </p:spTree>
    <p:extLst>
      <p:ext uri="{BB962C8B-B14F-4D97-AF65-F5344CB8AC3E}">
        <p14:creationId xmlns:p14="http://schemas.microsoft.com/office/powerpoint/2010/main" val="1069413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9762"/>
          </a:xfrm>
        </p:spPr>
        <p:txBody>
          <a:bodyPr/>
          <a:lstStyle/>
          <a:p>
            <a:r>
              <a:rPr lang="en-US" dirty="0" smtClean="0"/>
              <a:t>Face to Face Details</a:t>
            </a:r>
            <a:endParaRPr lang="en-US" dirty="0"/>
          </a:p>
        </p:txBody>
      </p:sp>
      <p:sp>
        <p:nvSpPr>
          <p:cNvPr id="2" name="Date Placeholder 1"/>
          <p:cNvSpPr>
            <a:spLocks noGrp="1"/>
          </p:cNvSpPr>
          <p:nvPr>
            <p:ph type="dt" sz="half" idx="10"/>
          </p:nvPr>
        </p:nvSpPr>
        <p:spPr/>
        <p:txBody>
          <a:bodyPr/>
          <a:lstStyle/>
          <a:p>
            <a:pPr>
              <a:defRPr/>
            </a:pPr>
            <a:fld id="{E54C0EBA-07CB-42E0-9E83-A51865DD88A5}" type="datetime1">
              <a:rPr lang="en-US" smtClean="0"/>
              <a:t>4/1/2018</a:t>
            </a:fld>
            <a:endParaRPr lang="en-US"/>
          </a:p>
        </p:txBody>
      </p:sp>
      <p:sp>
        <p:nvSpPr>
          <p:cNvPr id="3" name="Footer Placeholder 2"/>
          <p:cNvSpPr>
            <a:spLocks noGrp="1"/>
          </p:cNvSpPr>
          <p:nvPr>
            <p:ph type="ftr" sz="quarter" idx="11"/>
          </p:nvPr>
        </p:nvSpPr>
        <p:spPr/>
        <p:txBody>
          <a:bodyPr/>
          <a:lstStyle/>
          <a:p>
            <a:pPr>
              <a:defRPr/>
            </a:pPr>
            <a:r>
              <a:rPr lang="en-US" smtClean="0"/>
              <a:t>Doc #: 5-18-0010-01-agen</a:t>
            </a:r>
            <a:endParaRPr lang="en-US"/>
          </a:p>
        </p:txBody>
      </p:sp>
      <p:sp>
        <p:nvSpPr>
          <p:cNvPr id="4" name="Slide Number Placeholder 3"/>
          <p:cNvSpPr>
            <a:spLocks noGrp="1"/>
          </p:cNvSpPr>
          <p:nvPr>
            <p:ph type="sldNum" sz="quarter" idx="12"/>
          </p:nvPr>
        </p:nvSpPr>
        <p:spPr/>
        <p:txBody>
          <a:bodyPr/>
          <a:lstStyle/>
          <a:p>
            <a:pPr>
              <a:defRPr/>
            </a:pPr>
            <a:fld id="{24801112-3285-446D-8483-AC060328F4AD}" type="slidenum">
              <a:rPr lang="en-US" smtClean="0"/>
              <a:pPr>
                <a:defRPr/>
              </a:pPr>
              <a:t>3</a:t>
            </a:fld>
            <a:endParaRPr lang="en-US"/>
          </a:p>
        </p:txBody>
      </p:sp>
      <p:sp>
        <p:nvSpPr>
          <p:cNvPr id="6" name="Rectangle 5"/>
          <p:cNvSpPr/>
          <p:nvPr/>
        </p:nvSpPr>
        <p:spPr>
          <a:xfrm>
            <a:off x="381000" y="914400"/>
            <a:ext cx="5029200" cy="5255926"/>
          </a:xfrm>
          <a:prstGeom prst="rect">
            <a:avLst/>
          </a:prstGeom>
        </p:spPr>
        <p:txBody>
          <a:bodyPr wrap="square">
            <a:spAutoFit/>
          </a:bodyPr>
          <a:lstStyle/>
          <a:p>
            <a:pPr marL="0" marR="0">
              <a:lnSpc>
                <a:spcPct val="107000"/>
              </a:lnSpc>
              <a:spcBef>
                <a:spcPts val="0"/>
              </a:spcBef>
              <a:spcAft>
                <a:spcPts val="800"/>
              </a:spcAft>
            </a:pPr>
            <a:r>
              <a:rPr lang="en-US" b="1" dirty="0">
                <a:ea typeface="Calibri" panose="020F0502020204030204" pitchFamily="34" charset="0"/>
                <a:cs typeface="Times New Roman" panose="02020603050405020304" pitchFamily="18" charset="0"/>
              </a:rPr>
              <a:t>Address:</a:t>
            </a:r>
            <a:endParaRPr lang="en-US"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solidFill>
                  <a:srgbClr val="000000"/>
                </a:solidFill>
                <a:ea typeface="Calibri" panose="020F0502020204030204" pitchFamily="34" charset="0"/>
              </a:rPr>
              <a:t>The MITRE Corporation</a:t>
            </a:r>
            <a:br>
              <a:rPr lang="en-US" dirty="0">
                <a:solidFill>
                  <a:srgbClr val="000000"/>
                </a:solidFill>
                <a:ea typeface="Calibri" panose="020F0502020204030204" pitchFamily="34" charset="0"/>
              </a:rPr>
            </a:br>
            <a:r>
              <a:rPr lang="en-US" dirty="0">
                <a:solidFill>
                  <a:srgbClr val="000000"/>
                </a:solidFill>
                <a:ea typeface="Calibri" panose="020F0502020204030204" pitchFamily="34" charset="0"/>
              </a:rPr>
              <a:t>300 Sentinel Drive</a:t>
            </a:r>
            <a:br>
              <a:rPr lang="en-US" dirty="0">
                <a:solidFill>
                  <a:srgbClr val="000000"/>
                </a:solidFill>
                <a:ea typeface="Calibri" panose="020F0502020204030204" pitchFamily="34" charset="0"/>
              </a:rPr>
            </a:br>
            <a:r>
              <a:rPr lang="en-US" dirty="0">
                <a:solidFill>
                  <a:srgbClr val="000000"/>
                </a:solidFill>
                <a:ea typeface="Calibri" panose="020F0502020204030204" pitchFamily="34" charset="0"/>
              </a:rPr>
              <a:t>Suite 600</a:t>
            </a:r>
            <a:br>
              <a:rPr lang="en-US" dirty="0">
                <a:solidFill>
                  <a:srgbClr val="000000"/>
                </a:solidFill>
                <a:ea typeface="Calibri" panose="020F0502020204030204" pitchFamily="34" charset="0"/>
              </a:rPr>
            </a:br>
            <a:r>
              <a:rPr lang="en-US" dirty="0">
                <a:solidFill>
                  <a:srgbClr val="000000"/>
                </a:solidFill>
                <a:ea typeface="Calibri" panose="020F0502020204030204" pitchFamily="34" charset="0"/>
              </a:rPr>
              <a:t>Annapolis Junction, MD 20701</a:t>
            </a:r>
            <a:endParaRPr lang="en-US"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solidFill>
                  <a:srgbClr val="000000"/>
                </a:solidFill>
                <a:ea typeface="Calibri" panose="020F0502020204030204" pitchFamily="34" charset="0"/>
              </a:rPr>
              <a:t> </a:t>
            </a:r>
            <a:r>
              <a:rPr lang="en-US" b="1" dirty="0" smtClean="0">
                <a:solidFill>
                  <a:srgbClr val="000000"/>
                </a:solidFill>
                <a:ea typeface="Calibri" panose="020F0502020204030204" pitchFamily="34" charset="0"/>
              </a:rPr>
              <a:t>Phone</a:t>
            </a:r>
            <a:r>
              <a:rPr lang="en-US" b="1" dirty="0">
                <a:solidFill>
                  <a:srgbClr val="000000"/>
                </a:solidFill>
                <a:ea typeface="Calibri" panose="020F0502020204030204" pitchFamily="34" charset="0"/>
              </a:rPr>
              <a:t>:</a:t>
            </a:r>
            <a:endParaRPr lang="en-US"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solidFill>
                  <a:srgbClr val="000000"/>
                </a:solidFill>
                <a:ea typeface="Calibri" panose="020F0502020204030204" pitchFamily="34" charset="0"/>
              </a:rPr>
              <a:t>(508) 667-7170 (Darcy Swain-Walsh)</a:t>
            </a:r>
            <a:endParaRPr lang="en-US"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solidFill>
                  <a:srgbClr val="000000"/>
                </a:solidFill>
                <a:ea typeface="Calibri" panose="020F0502020204030204" pitchFamily="34" charset="0"/>
              </a:rPr>
              <a:t> </a:t>
            </a:r>
            <a:endParaRPr lang="en-US"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solidFill>
                  <a:srgbClr val="000000"/>
                </a:solidFill>
                <a:ea typeface="Calibri" panose="020F0502020204030204" pitchFamily="34" charset="0"/>
              </a:rPr>
              <a:t>Enter the building lobby and proceed to the 6</a:t>
            </a:r>
            <a:r>
              <a:rPr lang="en-US" baseline="30000" dirty="0">
                <a:solidFill>
                  <a:srgbClr val="000000"/>
                </a:solidFill>
                <a:ea typeface="Calibri" panose="020F0502020204030204" pitchFamily="34" charset="0"/>
              </a:rPr>
              <a:t>th</a:t>
            </a:r>
            <a:r>
              <a:rPr lang="en-US" dirty="0">
                <a:solidFill>
                  <a:srgbClr val="000000"/>
                </a:solidFill>
                <a:ea typeface="Calibri" panose="020F0502020204030204" pitchFamily="34" charset="0"/>
              </a:rPr>
              <a:t> floor.  Register in the lobby at the front desk.  Please provide government-issued identification.  </a:t>
            </a:r>
            <a:endParaRPr lang="en-US"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solidFill>
                  <a:srgbClr val="000000"/>
                </a:solidFill>
                <a:ea typeface="Calibri" panose="020F0502020204030204" pitchFamily="34" charset="0"/>
              </a:rPr>
              <a:t>Computers and electronic devices are allowed in the building.</a:t>
            </a:r>
            <a:endParaRPr lang="en-US"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solidFill>
                  <a:srgbClr val="000000"/>
                </a:solidFill>
                <a:ea typeface="Calibri" panose="020F0502020204030204" pitchFamily="34" charset="0"/>
              </a:rPr>
              <a:t>Coffee, light breakfast, and lunch will be provided in the room.</a:t>
            </a:r>
            <a:endParaRPr lang="en-US" dirty="0">
              <a:ea typeface="Calibri" panose="020F0502020204030204" pitchFamily="34" charset="0"/>
              <a:cs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4129403" y="862012"/>
            <a:ext cx="4847593" cy="2819400"/>
          </a:xfrm>
          <a:prstGeom prst="rect">
            <a:avLst/>
          </a:prstGeom>
        </p:spPr>
      </p:pic>
    </p:spTree>
    <p:extLst>
      <p:ext uri="{BB962C8B-B14F-4D97-AF65-F5344CB8AC3E}">
        <p14:creationId xmlns:p14="http://schemas.microsoft.com/office/powerpoint/2010/main" val="573418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r>
              <a:t>Rules</a:t>
            </a:r>
          </a:p>
        </p:txBody>
      </p:sp>
      <p:sp>
        <p:nvSpPr>
          <p:cNvPr id="4099" name="Content Placeholder 5"/>
          <p:cNvSpPr>
            <a:spLocks noGrp="1"/>
          </p:cNvSpPr>
          <p:nvPr>
            <p:ph idx="1"/>
          </p:nvPr>
        </p:nvSpPr>
        <p:spPr/>
        <p:txBody>
          <a:bodyPr/>
          <a:lstStyle/>
          <a:p>
            <a:r>
              <a:t>IEEE DySPAN-SC rules</a:t>
            </a:r>
          </a:p>
          <a:p>
            <a:pPr lvl="1"/>
            <a:r>
              <a:rPr>
                <a:hlinkClick r:id="rId2"/>
              </a:rPr>
              <a:t>http://standards.ieee.org/about/sasb/audcom/pnp/DySPAN_SC.pdf</a:t>
            </a:r>
            <a:endParaRPr/>
          </a:p>
          <a:p>
            <a:r>
              <a:t>IEEE 1900.5 WG rules</a:t>
            </a:r>
          </a:p>
          <a:p>
            <a:pPr lvl="1"/>
            <a:r>
              <a:rPr>
                <a:hlinkClick r:id="rId3"/>
              </a:rPr>
              <a:t>http://grouper.ieee.org/groups/dyspan/files/individual-WG-PnPs.pdf</a:t>
            </a:r>
            <a:endParaRPr/>
          </a:p>
          <a:p>
            <a:r>
              <a:t>Roberts Rules (latest edition) as needed…</a:t>
            </a:r>
          </a:p>
          <a:p>
            <a:pPr lvl="1"/>
            <a:endParaRPr/>
          </a:p>
        </p:txBody>
      </p:sp>
      <p:sp>
        <p:nvSpPr>
          <p:cNvPr id="2" name="Date Placeholder 1"/>
          <p:cNvSpPr>
            <a:spLocks noGrp="1"/>
          </p:cNvSpPr>
          <p:nvPr>
            <p:ph type="dt" sz="quarter" idx="10"/>
          </p:nvPr>
        </p:nvSpPr>
        <p:spPr/>
        <p:txBody>
          <a:bodyPr/>
          <a:lstStyle/>
          <a:p>
            <a:pPr>
              <a:defRPr/>
            </a:pPr>
            <a:fld id="{28FEC037-41E2-469E-A25E-34FE902F2013}" type="datetime1">
              <a:rPr lang="en-US" smtClean="0"/>
              <a:t>4/1/2018</a:t>
            </a:fld>
            <a:endParaRPr lang="en-US"/>
          </a:p>
        </p:txBody>
      </p:sp>
      <p:sp>
        <p:nvSpPr>
          <p:cNvPr id="3" name="Footer Placeholder 2"/>
          <p:cNvSpPr>
            <a:spLocks noGrp="1"/>
          </p:cNvSpPr>
          <p:nvPr>
            <p:ph type="ftr" sz="quarter" idx="11"/>
          </p:nvPr>
        </p:nvSpPr>
        <p:spPr/>
        <p:txBody>
          <a:bodyPr/>
          <a:lstStyle/>
          <a:p>
            <a:pPr>
              <a:defRPr/>
            </a:pPr>
            <a:r>
              <a:rPr lang="en-US" smtClean="0"/>
              <a:t>Doc #: 5-18-0010-01-agen</a:t>
            </a:r>
            <a:endParaRPr lang="en-US"/>
          </a:p>
        </p:txBody>
      </p:sp>
      <p:sp>
        <p:nvSpPr>
          <p:cNvPr id="4" name="Slide Number Placeholder 3"/>
          <p:cNvSpPr>
            <a:spLocks noGrp="1"/>
          </p:cNvSpPr>
          <p:nvPr>
            <p:ph type="sldNum" sz="quarter" idx="12"/>
          </p:nvPr>
        </p:nvSpPr>
        <p:spPr/>
        <p:txBody>
          <a:bodyPr/>
          <a:lstStyle/>
          <a:p>
            <a:pPr>
              <a:defRPr/>
            </a:pPr>
            <a:fld id="{41D24283-4ADC-447A-A334-A90E0754BD4F}"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0"/>
            <a:ext cx="8229600" cy="838200"/>
          </a:xfrm>
        </p:spPr>
        <p:txBody>
          <a:bodyPr/>
          <a:lstStyle/>
          <a:p>
            <a:r>
              <a:rPr altLang="en-US" dirty="0"/>
              <a:t>Current Membership</a:t>
            </a:r>
          </a:p>
        </p:txBody>
      </p:sp>
      <p:sp>
        <p:nvSpPr>
          <p:cNvPr id="3" name="Date Placeholder 2"/>
          <p:cNvSpPr>
            <a:spLocks noGrp="1"/>
          </p:cNvSpPr>
          <p:nvPr>
            <p:ph type="dt" sz="quarter" idx="10"/>
          </p:nvPr>
        </p:nvSpPr>
        <p:spPr/>
        <p:txBody>
          <a:bodyPr/>
          <a:lstStyle/>
          <a:p>
            <a:pPr>
              <a:defRPr/>
            </a:pPr>
            <a:fld id="{B8BA671D-D3EE-4AE4-B236-57498830DDE7}" type="datetime1">
              <a:rPr lang="en-US" smtClean="0"/>
              <a:t>4/1/2018</a:t>
            </a:fld>
            <a:endParaRPr lang="en-US"/>
          </a:p>
        </p:txBody>
      </p:sp>
      <p:sp>
        <p:nvSpPr>
          <p:cNvPr id="4" name="Footer Placeholder 3"/>
          <p:cNvSpPr>
            <a:spLocks noGrp="1"/>
          </p:cNvSpPr>
          <p:nvPr>
            <p:ph type="ftr" sz="quarter" idx="11"/>
          </p:nvPr>
        </p:nvSpPr>
        <p:spPr/>
        <p:txBody>
          <a:bodyPr/>
          <a:lstStyle/>
          <a:p>
            <a:pPr>
              <a:defRPr/>
            </a:pPr>
            <a:r>
              <a:rPr lang="en-US" smtClean="0"/>
              <a:t>Doc #: 5-18-0010-01-agen</a:t>
            </a:r>
            <a:endParaRPr lang="en-US"/>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9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009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9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9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9pPr>
          </a:lstStyle>
          <a:p>
            <a:pPr>
              <a:spcBef>
                <a:spcPct val="0"/>
              </a:spcBef>
              <a:buFontTx/>
              <a:buNone/>
            </a:pPr>
            <a:fld id="{6FDE4FB3-20CC-4730-B6FF-7FA174C5410C}" type="slidenum">
              <a:rPr lang="en-US" altLang="en-US" sz="1200" smtClean="0"/>
              <a:pPr>
                <a:spcBef>
                  <a:spcPct val="0"/>
                </a:spcBef>
                <a:buFontTx/>
                <a:buNone/>
              </a:pPr>
              <a:t>5</a:t>
            </a:fld>
            <a:endParaRPr lang="en-US" altLang="en-US" sz="1200"/>
          </a:p>
        </p:txBody>
      </p:sp>
      <p:sp>
        <p:nvSpPr>
          <p:cNvPr id="8" name="TextBox 5"/>
          <p:cNvSpPr txBox="1">
            <a:spLocks noChangeArrowheads="1"/>
          </p:cNvSpPr>
          <p:nvPr/>
        </p:nvSpPr>
        <p:spPr bwMode="auto">
          <a:xfrm>
            <a:off x="1524000" y="5661347"/>
            <a:ext cx="43679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eaLnBrk="1" hangingPunct="1"/>
            <a:r>
              <a:rPr lang="en-US" sz="1600" dirty="0"/>
              <a:t>              Quorum &gt; ½ membership (8 members)</a:t>
            </a:r>
          </a:p>
          <a:p>
            <a:pPr eaLnBrk="1" hangingPunct="1"/>
            <a:r>
              <a:rPr lang="en-US" sz="1600" dirty="0"/>
              <a:t>              2 meetings to get in, 2 meetings to get out</a:t>
            </a:r>
          </a:p>
        </p:txBody>
      </p:sp>
      <p:graphicFrame>
        <p:nvGraphicFramePr>
          <p:cNvPr id="9" name="Table 8"/>
          <p:cNvGraphicFramePr>
            <a:graphicFrameLocks noGrp="1"/>
          </p:cNvGraphicFramePr>
          <p:nvPr>
            <p:extLst>
              <p:ext uri="{D42A27DB-BD31-4B8C-83A1-F6EECF244321}">
                <p14:modId xmlns:p14="http://schemas.microsoft.com/office/powerpoint/2010/main" val="980852702"/>
              </p:ext>
            </p:extLst>
          </p:nvPr>
        </p:nvGraphicFramePr>
        <p:xfrm>
          <a:off x="1295400" y="844062"/>
          <a:ext cx="5410202" cy="4515123"/>
        </p:xfrm>
        <a:graphic>
          <a:graphicData uri="http://schemas.openxmlformats.org/drawingml/2006/table">
            <a:tbl>
              <a:tblPr>
                <a:tableStyleId>{5C22544A-7EE6-4342-B048-85BDC9FD1C3A}</a:tableStyleId>
              </a:tblPr>
              <a:tblGrid>
                <a:gridCol w="594528">
                  <a:extLst>
                    <a:ext uri="{9D8B030D-6E8A-4147-A177-3AD203B41FA5}">
                      <a16:colId xmlns="" xmlns:a16="http://schemas.microsoft.com/office/drawing/2014/main" val="20005"/>
                    </a:ext>
                  </a:extLst>
                </a:gridCol>
                <a:gridCol w="594528">
                  <a:extLst>
                    <a:ext uri="{9D8B030D-6E8A-4147-A177-3AD203B41FA5}">
                      <a16:colId xmlns="" xmlns:a16="http://schemas.microsoft.com/office/drawing/2014/main" val="20000"/>
                    </a:ext>
                  </a:extLst>
                </a:gridCol>
                <a:gridCol w="594528">
                  <a:extLst>
                    <a:ext uri="{9D8B030D-6E8A-4147-A177-3AD203B41FA5}">
                      <a16:colId xmlns="" xmlns:a16="http://schemas.microsoft.com/office/drawing/2014/main" val="20001"/>
                    </a:ext>
                  </a:extLst>
                </a:gridCol>
                <a:gridCol w="594528">
                  <a:extLst>
                    <a:ext uri="{9D8B030D-6E8A-4147-A177-3AD203B41FA5}">
                      <a16:colId xmlns="" xmlns:a16="http://schemas.microsoft.com/office/drawing/2014/main" val="20002"/>
                    </a:ext>
                  </a:extLst>
                </a:gridCol>
                <a:gridCol w="713433">
                  <a:extLst>
                    <a:ext uri="{9D8B030D-6E8A-4147-A177-3AD203B41FA5}">
                      <a16:colId xmlns="" xmlns:a16="http://schemas.microsoft.com/office/drawing/2014/main" val="20003"/>
                    </a:ext>
                  </a:extLst>
                </a:gridCol>
                <a:gridCol w="2318657">
                  <a:extLst>
                    <a:ext uri="{9D8B030D-6E8A-4147-A177-3AD203B41FA5}">
                      <a16:colId xmlns="" xmlns:a16="http://schemas.microsoft.com/office/drawing/2014/main" val="20004"/>
                    </a:ext>
                  </a:extLst>
                </a:gridCol>
              </a:tblGrid>
              <a:tr h="23362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Calibri" panose="020F0502020204030204" pitchFamily="34" charset="0"/>
                        </a:rPr>
                        <a:t>4/4/18</a:t>
                      </a:r>
                      <a:endParaRPr lang="en-US" sz="1000" b="0" i="0" u="none" strike="noStrike" dirty="0">
                        <a:solidFill>
                          <a:srgbClr val="000000"/>
                        </a:solidFill>
                        <a:effectLst/>
                        <a:latin typeface="Calibri" panose="020F0502020204030204" pitchFamily="34" charset="0"/>
                      </a:endParaRPr>
                    </a:p>
                  </a:txBody>
                  <a:tcPr marL="6947" marR="6947" marT="6947" marB="0" anchor="b"/>
                </a:tc>
                <a:tc>
                  <a:txBody>
                    <a:bodyPr/>
                    <a:lstStyle/>
                    <a:p>
                      <a:pPr algn="l" fontAlgn="b"/>
                      <a:r>
                        <a:rPr lang="en-US" sz="1000" b="0" i="0" u="none" strike="noStrike" dirty="0" smtClean="0">
                          <a:solidFill>
                            <a:srgbClr val="000000"/>
                          </a:solidFill>
                          <a:effectLst/>
                          <a:latin typeface="Calibri" panose="020F0502020204030204" pitchFamily="34" charset="0"/>
                        </a:rPr>
                        <a:t>4/5/18</a:t>
                      </a:r>
                      <a:endParaRPr lang="en-US" sz="1000" b="0" i="0" u="none" strike="noStrike" dirty="0">
                        <a:solidFill>
                          <a:srgbClr val="000000"/>
                        </a:solidFill>
                        <a:effectLst/>
                        <a:latin typeface="Calibri" panose="020F0502020204030204" pitchFamily="34" charset="0"/>
                      </a:endParaRPr>
                    </a:p>
                  </a:txBody>
                  <a:tcPr marL="6947" marR="6947" marT="6947" marB="0" anchor="b"/>
                </a:tc>
                <a:tc>
                  <a:txBody>
                    <a:bodyPr/>
                    <a:lstStyle/>
                    <a:p>
                      <a:pPr algn="l" fontAlgn="b"/>
                      <a:r>
                        <a:rPr lang="en-US" sz="1000" u="none" strike="noStrike" dirty="0">
                          <a:effectLst/>
                        </a:rPr>
                        <a:t>WG Status</a:t>
                      </a:r>
                      <a:endParaRPr lang="en-US" sz="1000" b="0" i="0" u="none" strike="noStrike" dirty="0">
                        <a:solidFill>
                          <a:srgbClr val="000000"/>
                        </a:solidFill>
                        <a:effectLst/>
                        <a:latin typeface="Calibri" panose="020F0502020204030204" pitchFamily="34" charset="0"/>
                      </a:endParaRPr>
                    </a:p>
                  </a:txBody>
                  <a:tcPr marL="6947" marR="6947" marT="6947" marB="0" anchor="b"/>
                </a:tc>
                <a:tc>
                  <a:txBody>
                    <a:bodyPr/>
                    <a:lstStyle/>
                    <a:p>
                      <a:pPr algn="l" fontAlgn="b"/>
                      <a:r>
                        <a:rPr lang="en-US" sz="1000" u="none" strike="noStrike" dirty="0">
                          <a:effectLst/>
                        </a:rPr>
                        <a:t>First Name</a:t>
                      </a:r>
                      <a:endParaRPr lang="en-US" sz="1000" b="0" i="0" u="none" strike="noStrike" dirty="0">
                        <a:solidFill>
                          <a:srgbClr val="000000"/>
                        </a:solidFill>
                        <a:effectLst/>
                        <a:latin typeface="Calibri" panose="020F0502020204030204" pitchFamily="34" charset="0"/>
                      </a:endParaRPr>
                    </a:p>
                  </a:txBody>
                  <a:tcPr marL="6947" marR="6947" marT="6947" marB="0" anchor="b"/>
                </a:tc>
                <a:tc>
                  <a:txBody>
                    <a:bodyPr/>
                    <a:lstStyle/>
                    <a:p>
                      <a:pPr algn="l" fontAlgn="b"/>
                      <a:r>
                        <a:rPr lang="en-US" sz="1000" u="none" strike="noStrike" dirty="0">
                          <a:effectLst/>
                        </a:rPr>
                        <a:t>Last Name</a:t>
                      </a:r>
                      <a:endParaRPr lang="en-US" sz="1000" b="0" i="0" u="none" strike="noStrike" dirty="0">
                        <a:solidFill>
                          <a:srgbClr val="000000"/>
                        </a:solidFill>
                        <a:effectLst/>
                        <a:latin typeface="Calibri" panose="020F0502020204030204" pitchFamily="34" charset="0"/>
                      </a:endParaRPr>
                    </a:p>
                  </a:txBody>
                  <a:tcPr marL="6947" marR="6947" marT="6947" marB="0" anchor="b"/>
                </a:tc>
                <a:tc>
                  <a:txBody>
                    <a:bodyPr/>
                    <a:lstStyle/>
                    <a:p>
                      <a:pPr algn="l" fontAlgn="b"/>
                      <a:r>
                        <a:rPr lang="en-US" sz="1000" u="none" strike="noStrike" dirty="0" smtClean="0">
                          <a:effectLst/>
                        </a:rPr>
                        <a:t>Affiliation</a:t>
                      </a:r>
                      <a:endParaRPr lang="en-US" sz="1000" b="0" i="0" u="none" strike="noStrike" dirty="0">
                        <a:solidFill>
                          <a:srgbClr val="000000"/>
                        </a:solidFill>
                        <a:effectLst/>
                        <a:latin typeface="Calibri" panose="020F0502020204030204" pitchFamily="34" charset="0"/>
                      </a:endParaRPr>
                    </a:p>
                  </a:txBody>
                  <a:tcPr marL="6947" marR="6947" marT="6947" marB="0" anchor="b"/>
                </a:tc>
                <a:extLst>
                  <a:ext uri="{0D108BD9-81ED-4DB2-BD59-A6C34878D82A}">
                    <a16:rowId xmlns="" xmlns:a16="http://schemas.microsoft.com/office/drawing/2014/main" val="10000"/>
                  </a:ext>
                </a:extLst>
              </a:tr>
              <a:tr h="159745">
                <a:tc>
                  <a:txBody>
                    <a:bodyPr/>
                    <a:lstStyle/>
                    <a:p>
                      <a:pPr algn="r" fontAlgn="b"/>
                      <a:endParaRPr lang="en-US" sz="1000" b="0" i="0" u="none" strike="noStrike" dirty="0">
                        <a:solidFill>
                          <a:srgbClr val="000000"/>
                        </a:solidFill>
                        <a:effectLst/>
                        <a:latin typeface="Calibri" panose="020F0502020204030204" pitchFamily="34" charset="0"/>
                      </a:endParaRPr>
                    </a:p>
                  </a:txBody>
                  <a:tcPr marL="6947" marR="6947" marT="6947" marB="0" anchor="b"/>
                </a:tc>
                <a:tc>
                  <a:txBody>
                    <a:bodyPr/>
                    <a:lstStyle/>
                    <a:p>
                      <a:pPr algn="r" fontAlgn="b"/>
                      <a:endParaRPr lang="en-US" sz="1000" b="0" i="0" u="none" strike="noStrike" dirty="0">
                        <a:solidFill>
                          <a:srgbClr val="000000"/>
                        </a:solidFill>
                        <a:effectLst/>
                        <a:latin typeface="Calibri" panose="020F0502020204030204" pitchFamily="34" charset="0"/>
                      </a:endParaRPr>
                    </a:p>
                  </a:txBody>
                  <a:tcPr marL="6947" marR="6947" marT="6947" marB="0" anchor="b"/>
                </a:tc>
                <a:tc>
                  <a:txBody>
                    <a:bodyPr/>
                    <a:lstStyle/>
                    <a:p>
                      <a:pPr algn="r" fontAlgn="b"/>
                      <a:r>
                        <a:rPr lang="en-US" sz="1000" u="none" strike="noStrike" dirty="0" smtClean="0">
                          <a:effectLst/>
                        </a:rPr>
                        <a:t>15</a:t>
                      </a:r>
                      <a:endParaRPr lang="en-US" sz="1000" b="0" i="0" u="none" strike="noStrike" dirty="0">
                        <a:solidFill>
                          <a:srgbClr val="000000"/>
                        </a:solidFill>
                        <a:effectLst/>
                        <a:latin typeface="Calibri" panose="020F0502020204030204" pitchFamily="34" charset="0"/>
                      </a:endParaRPr>
                    </a:p>
                  </a:txBody>
                  <a:tcPr marL="6947" marR="6947" marT="6947" marB="0" anchor="b"/>
                </a:tc>
                <a:tc>
                  <a:txBody>
                    <a:bodyPr/>
                    <a:lstStyle/>
                    <a:p>
                      <a:pPr algn="l" fontAlgn="b"/>
                      <a:r>
                        <a:rPr lang="en-US" sz="1000" u="none" strike="noStrike" dirty="0">
                          <a:effectLst/>
                        </a:rPr>
                        <a:t>Total</a:t>
                      </a:r>
                      <a:endParaRPr lang="en-US" sz="1000" b="0" i="0" u="none" strike="noStrike" dirty="0">
                        <a:solidFill>
                          <a:srgbClr val="000000"/>
                        </a:solidFill>
                        <a:effectLst/>
                        <a:latin typeface="Calibri" panose="020F0502020204030204" pitchFamily="34" charset="0"/>
                      </a:endParaRPr>
                    </a:p>
                  </a:txBody>
                  <a:tcPr marL="6947" marR="6947" marT="6947"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47" marR="6947" marT="6947"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947" marR="6947" marT="6947" marB="0" anchor="b"/>
                </a:tc>
                <a:extLst>
                  <a:ext uri="{0D108BD9-81ED-4DB2-BD59-A6C34878D82A}">
                    <a16:rowId xmlns="" xmlns:a16="http://schemas.microsoft.com/office/drawing/2014/main" val="10001"/>
                  </a:ext>
                </a:extLst>
              </a:tr>
              <a:tr h="167922">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Member</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Carlos</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Caicedo</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Syracuse University (Secretary)</a:t>
                      </a:r>
                    </a:p>
                  </a:txBody>
                  <a:tcPr marL="7620" marR="7620" marT="7620" marB="0" anchor="b"/>
                </a:tc>
                <a:extLst>
                  <a:ext uri="{0D108BD9-81ED-4DB2-BD59-A6C34878D82A}">
                    <a16:rowId xmlns="" xmlns:a16="http://schemas.microsoft.com/office/drawing/2014/main" val="10002"/>
                  </a:ext>
                </a:extLst>
              </a:tr>
              <a:tr h="319486">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Member</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David</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Chester</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Harris</a:t>
                      </a:r>
                    </a:p>
                  </a:txBody>
                  <a:tcPr marL="7620" marR="7620" marT="7620" marB="0" anchor="b"/>
                </a:tc>
                <a:extLst>
                  <a:ext uri="{0D108BD9-81ED-4DB2-BD59-A6C34878D82A}">
                    <a16:rowId xmlns="" xmlns:a16="http://schemas.microsoft.com/office/drawing/2014/main" val="10003"/>
                  </a:ext>
                </a:extLst>
              </a:tr>
              <a:tr h="16792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Member</a:t>
                      </a:r>
                    </a:p>
                  </a:txBody>
                  <a:tcPr marL="7620" marR="7620" marT="7620" marB="0" anchor="b"/>
                </a:tc>
                <a:tc>
                  <a:txBody>
                    <a:bodyPr/>
                    <a:lstStyle/>
                    <a:p>
                      <a:pPr algn="l" fontAlgn="b"/>
                      <a:r>
                        <a:rPr lang="en-US" sz="1100" b="0" i="0" u="none" strike="noStrike" dirty="0" smtClean="0">
                          <a:solidFill>
                            <a:srgbClr val="000000"/>
                          </a:solidFill>
                          <a:effectLst/>
                          <a:latin typeface="Calibri" panose="020F0502020204030204" pitchFamily="34" charset="0"/>
                        </a:rPr>
                        <a:t>Lynn</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dirty="0" smtClean="0">
                          <a:solidFill>
                            <a:srgbClr val="000000"/>
                          </a:solidFill>
                          <a:effectLst/>
                          <a:latin typeface="Calibri" panose="020F0502020204030204" pitchFamily="34" charset="0"/>
                        </a:rPr>
                        <a:t>Grande</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dirty="0" smtClean="0">
                          <a:solidFill>
                            <a:srgbClr val="000000"/>
                          </a:solidFill>
                          <a:effectLst/>
                          <a:latin typeface="Calibri" panose="020F0502020204030204" pitchFamily="34" charset="0"/>
                        </a:rPr>
                        <a:t>Self</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04"/>
                  </a:ext>
                </a:extLst>
              </a:tr>
              <a:tr h="167922">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Member</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Colby </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Harper</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Pathfinder Wireless Corp</a:t>
                      </a:r>
                    </a:p>
                  </a:txBody>
                  <a:tcPr marL="7620" marR="7620" marT="7620" marB="0" anchor="b"/>
                </a:tc>
                <a:extLst>
                  <a:ext uri="{0D108BD9-81ED-4DB2-BD59-A6C34878D82A}">
                    <a16:rowId xmlns="" xmlns:a16="http://schemas.microsoft.com/office/drawing/2014/main" val="10005"/>
                  </a:ext>
                </a:extLst>
              </a:tr>
              <a:tr h="167922">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Member</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Shawn</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Kern</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SRI International</a:t>
                      </a:r>
                    </a:p>
                  </a:txBody>
                  <a:tcPr marL="7620" marR="7620" marT="7620" marB="0" anchor="b"/>
                </a:tc>
              </a:tr>
              <a:tr h="167922">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Member</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Nilesh</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Khamberkar</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Univ. of Buffalo</a:t>
                      </a:r>
                    </a:p>
                  </a:txBody>
                  <a:tcPr marL="7620" marR="7620" marT="7620" marB="0" anchor="b"/>
                </a:tc>
                <a:extLst>
                  <a:ext uri="{0D108BD9-81ED-4DB2-BD59-A6C34878D82A}">
                    <a16:rowId xmlns="" xmlns:a16="http://schemas.microsoft.com/office/drawing/2014/main" val="10006"/>
                  </a:ext>
                </a:extLst>
              </a:tr>
              <a:tr h="319486">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Member</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Mitch </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Kokar</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VIStology &amp; Northeastern University</a:t>
                      </a:r>
                    </a:p>
                  </a:txBody>
                  <a:tcPr marL="7620" marR="7620" marT="7620" marB="0" anchor="b"/>
                </a:tc>
                <a:extLst>
                  <a:ext uri="{0D108BD9-81ED-4DB2-BD59-A6C34878D82A}">
                    <a16:rowId xmlns="" xmlns:a16="http://schemas.microsoft.com/office/drawing/2014/main" val="10007"/>
                  </a:ext>
                </a:extLst>
              </a:tr>
              <a:tr h="183040">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Member</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Alex</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Lackpour</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Drexel  / NOAA?</a:t>
                      </a:r>
                    </a:p>
                  </a:txBody>
                  <a:tcPr marL="7620" marR="7620" marT="7620" marB="0" anchor="b"/>
                </a:tc>
                <a:extLst>
                  <a:ext uri="{0D108BD9-81ED-4DB2-BD59-A6C34878D82A}">
                    <a16:rowId xmlns="" xmlns:a16="http://schemas.microsoft.com/office/drawing/2014/main" val="10008"/>
                  </a:ext>
                </a:extLst>
              </a:tr>
              <a:tr h="328543">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Member</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Li</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Li</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Communications Research Centre Canada</a:t>
                      </a:r>
                    </a:p>
                  </a:txBody>
                  <a:tcPr marL="7620" marR="7620" marT="7620" marB="0" anchor="b"/>
                </a:tc>
                <a:extLst>
                  <a:ext uri="{0D108BD9-81ED-4DB2-BD59-A6C34878D82A}">
                    <a16:rowId xmlns="" xmlns:a16="http://schemas.microsoft.com/office/drawing/2014/main" val="10009"/>
                  </a:ext>
                </a:extLst>
              </a:tr>
              <a:tr h="328543">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Member</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V</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Prasad</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Wireless and Mobile Communication, TU Delft</a:t>
                      </a:r>
                    </a:p>
                  </a:txBody>
                  <a:tcPr marL="7620" marR="7620" marT="7620" marB="0" anchor="b"/>
                </a:tc>
                <a:extLst>
                  <a:ext uri="{0D108BD9-81ED-4DB2-BD59-A6C34878D82A}">
                    <a16:rowId xmlns="" xmlns:a16="http://schemas.microsoft.com/office/drawing/2014/main" val="10010"/>
                  </a:ext>
                </a:extLst>
              </a:tr>
              <a:tr h="167922">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Member</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Tony</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Rennier</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Foundry Inc</a:t>
                      </a:r>
                    </a:p>
                  </a:txBody>
                  <a:tcPr marL="7620" marR="7620" marT="7620" marB="0" anchor="b"/>
                </a:tc>
              </a:tr>
              <a:tr h="167922">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Member</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Reinhard</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Schrage</a:t>
                      </a:r>
                    </a:p>
                  </a:txBody>
                  <a:tcPr marL="7620" marR="7620" marT="7620" marB="0" anchor="b"/>
                </a:tc>
                <a:tc>
                  <a:txBody>
                    <a:bodyPr/>
                    <a:lstStyle/>
                    <a:p>
                      <a:pPr algn="l" fontAlgn="b"/>
                      <a:r>
                        <a:rPr lang="en-US" sz="1100" b="0" i="0" u="none" strike="noStrike" dirty="0" err="1">
                          <a:solidFill>
                            <a:srgbClr val="000000"/>
                          </a:solidFill>
                          <a:effectLst/>
                          <a:latin typeface="Calibri" panose="020F0502020204030204" pitchFamily="34" charset="0"/>
                        </a:rPr>
                        <a:t>SchrageConsult</a:t>
                      </a:r>
                      <a:endParaRPr lang="en-US" sz="1100" b="0" i="0" u="none" strike="noStrike" dirty="0">
                        <a:solidFill>
                          <a:srgbClr val="000000"/>
                        </a:solidFill>
                        <a:effectLst/>
                        <a:latin typeface="Calibri" panose="020F0502020204030204" pitchFamily="34" charset="0"/>
                      </a:endParaRPr>
                    </a:p>
                  </a:txBody>
                  <a:tcPr marL="7620" marR="7620" marT="7620" marB="0" anchor="b"/>
                </a:tc>
              </a:tr>
              <a:tr h="167922">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Member</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Mat</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Sherman</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BAE Systems (Chair)</a:t>
                      </a:r>
                    </a:p>
                  </a:txBody>
                  <a:tcPr marL="7620" marR="7620" marT="7620" marB="0" anchor="b"/>
                </a:tc>
                <a:extLst>
                  <a:ext uri="{0D108BD9-81ED-4DB2-BD59-A6C34878D82A}">
                    <a16:rowId xmlns="" xmlns:a16="http://schemas.microsoft.com/office/drawing/2014/main" val="10011"/>
                  </a:ext>
                </a:extLst>
              </a:tr>
              <a:tr h="167922">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Member</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John </a:t>
                      </a:r>
                    </a:p>
                  </a:txBody>
                  <a:tcPr marL="7620" marR="7620" marT="7620" marB="0" anchor="b"/>
                </a:tc>
                <a:tc>
                  <a:txBody>
                    <a:bodyPr/>
                    <a:lstStyle/>
                    <a:p>
                      <a:pPr algn="l" fontAlgn="b"/>
                      <a:r>
                        <a:rPr lang="en-US" sz="1100" b="0" i="0" u="none" strike="noStrike" dirty="0">
                          <a:solidFill>
                            <a:srgbClr val="000000"/>
                          </a:solidFill>
                          <a:effectLst/>
                          <a:latin typeface="Calibri" panose="020F0502020204030204" pitchFamily="34" charset="0"/>
                        </a:rPr>
                        <a:t>Stine</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Mitre</a:t>
                      </a:r>
                    </a:p>
                  </a:txBody>
                  <a:tcPr marL="7620" marR="7620" marT="7620" marB="0" anchor="b"/>
                </a:tc>
                <a:extLst>
                  <a:ext uri="{0D108BD9-81ED-4DB2-BD59-A6C34878D82A}">
                    <a16:rowId xmlns="" xmlns:a16="http://schemas.microsoft.com/office/drawing/2014/main" val="10012"/>
                  </a:ext>
                </a:extLst>
              </a:tr>
              <a:tr h="328543">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Member</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Darcy</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Swain-Walsh</a:t>
                      </a:r>
                    </a:p>
                  </a:txBody>
                  <a:tcPr marL="7620" marR="7620" marT="7620" marB="0" anchor="b"/>
                </a:tc>
                <a:tc>
                  <a:txBody>
                    <a:bodyPr/>
                    <a:lstStyle/>
                    <a:p>
                      <a:pPr algn="l" fontAlgn="b"/>
                      <a:r>
                        <a:rPr lang="en-US" sz="1100" b="0" i="0" u="none" strike="noStrike" dirty="0" err="1">
                          <a:solidFill>
                            <a:srgbClr val="000000"/>
                          </a:solidFill>
                          <a:effectLst/>
                          <a:latin typeface="Calibri" panose="020F0502020204030204" pitchFamily="34" charset="0"/>
                        </a:rPr>
                        <a:t>Mitre</a:t>
                      </a:r>
                      <a:r>
                        <a:rPr lang="en-US" sz="1100" b="0" i="0" u="none" strike="noStrike" dirty="0">
                          <a:solidFill>
                            <a:srgbClr val="000000"/>
                          </a:solidFill>
                          <a:effectLst/>
                          <a:latin typeface="Calibri" panose="020F0502020204030204" pitchFamily="34" charset="0"/>
                        </a:rPr>
                        <a:t> (Vice Chair)</a:t>
                      </a:r>
                    </a:p>
                  </a:txBody>
                  <a:tcPr marL="7620" marR="7620" marT="7620" marB="0" anchor="b"/>
                </a:tc>
              </a:tr>
              <a:tr h="167922">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 xmlns:a16="http://schemas.microsoft.com/office/drawing/2014/main" val="10015"/>
                  </a:ext>
                </a:extLst>
              </a:tr>
              <a:tr h="167923">
                <a:tc>
                  <a:txBody>
                    <a:bodyPr/>
                    <a:lstStyle/>
                    <a:p>
                      <a:pPr algn="l" fontAlgn="b"/>
                      <a:endParaRPr lang="en-US" sz="1000" b="0" i="0" u="none" strike="noStrike" dirty="0">
                        <a:solidFill>
                          <a:srgbClr val="000000"/>
                        </a:solidFill>
                        <a:effectLst/>
                        <a:latin typeface="Calibri" panose="020F0502020204030204" pitchFamily="34" charset="0"/>
                      </a:endParaRPr>
                    </a:p>
                  </a:txBody>
                  <a:tcPr marL="4542" marR="4542" marT="4542"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542" marR="4542" marT="4542" marB="0" anchor="b"/>
                </a:tc>
                <a:tc>
                  <a:txBody>
                    <a:bodyPr/>
                    <a:lstStyle/>
                    <a:p>
                      <a:pPr algn="l" fontAlgn="b"/>
                      <a:r>
                        <a:rPr lang="en-US" sz="1000" u="none" strike="noStrike">
                          <a:effectLst/>
                        </a:rPr>
                        <a:t>Participant</a:t>
                      </a:r>
                      <a:endParaRPr lang="en-US" sz="1000" b="0" i="0" u="none" strike="noStrike">
                        <a:solidFill>
                          <a:srgbClr val="000000"/>
                        </a:solidFill>
                        <a:effectLst/>
                        <a:latin typeface="Calibri" panose="020F0502020204030204" pitchFamily="34" charset="0"/>
                      </a:endParaRPr>
                    </a:p>
                  </a:txBody>
                  <a:tcPr marL="4542" marR="4542" marT="4542" marB="0" anchor="b"/>
                </a:tc>
                <a:tc>
                  <a:txBody>
                    <a:bodyPr/>
                    <a:lstStyle/>
                    <a:p>
                      <a:pPr algn="l" fontAlgn="b"/>
                      <a:r>
                        <a:rPr lang="en-US" sz="1000" u="none" strike="noStrike">
                          <a:effectLst/>
                        </a:rPr>
                        <a:t>Mark</a:t>
                      </a:r>
                      <a:endParaRPr lang="en-US" sz="1000" b="0" i="0" u="none" strike="noStrike">
                        <a:solidFill>
                          <a:srgbClr val="000000"/>
                        </a:solidFill>
                        <a:effectLst/>
                        <a:latin typeface="Calibri" panose="020F0502020204030204" pitchFamily="34" charset="0"/>
                      </a:endParaRPr>
                    </a:p>
                  </a:txBody>
                  <a:tcPr marL="4542" marR="4542" marT="4542" marB="0" anchor="b"/>
                </a:tc>
                <a:tc>
                  <a:txBody>
                    <a:bodyPr/>
                    <a:lstStyle/>
                    <a:p>
                      <a:pPr algn="l" fontAlgn="b"/>
                      <a:r>
                        <a:rPr lang="en-US" sz="1000" u="none" strike="noStrike">
                          <a:effectLst/>
                        </a:rPr>
                        <a:t>McHenry</a:t>
                      </a:r>
                      <a:endParaRPr lang="en-US" sz="1000" b="0" i="0" u="none" strike="noStrike">
                        <a:solidFill>
                          <a:srgbClr val="000000"/>
                        </a:solidFill>
                        <a:effectLst/>
                        <a:latin typeface="Calibri" panose="020F0502020204030204" pitchFamily="34" charset="0"/>
                      </a:endParaRPr>
                    </a:p>
                  </a:txBody>
                  <a:tcPr marL="4542" marR="4542" marT="4542" marB="0" anchor="b"/>
                </a:tc>
                <a:tc>
                  <a:txBody>
                    <a:bodyPr/>
                    <a:lstStyle/>
                    <a:p>
                      <a:pPr algn="l" fontAlgn="b"/>
                      <a:r>
                        <a:rPr lang="en-US" sz="1000" u="none" strike="noStrike" dirty="0">
                          <a:effectLst/>
                        </a:rPr>
                        <a:t>Shared Spectrum Company</a:t>
                      </a:r>
                      <a:endParaRPr lang="en-US" sz="1000" b="0" i="0" u="none" strike="noStrike" dirty="0">
                        <a:solidFill>
                          <a:srgbClr val="000000"/>
                        </a:solidFill>
                        <a:effectLst/>
                        <a:latin typeface="Calibri" panose="020F0502020204030204" pitchFamily="34" charset="0"/>
                      </a:endParaRPr>
                    </a:p>
                  </a:txBody>
                  <a:tcPr marL="4542" marR="4542" marT="4542" marB="0" anchor="b"/>
                </a:tc>
                <a:extLst>
                  <a:ext uri="{0D108BD9-81ED-4DB2-BD59-A6C34878D82A}">
                    <a16:rowId xmlns="" xmlns:a16="http://schemas.microsoft.com/office/drawing/2014/main" val="10016"/>
                  </a:ext>
                </a:extLst>
              </a:tr>
              <a:tr h="167923">
                <a:tc>
                  <a:txBody>
                    <a:bodyPr/>
                    <a:lstStyle/>
                    <a:p>
                      <a:pPr algn="l" fontAlgn="b"/>
                      <a:endParaRPr lang="en-US" sz="1100" b="0" i="0" u="none" strike="noStrike" dirty="0">
                        <a:solidFill>
                          <a:srgbClr val="000000"/>
                        </a:solidFill>
                        <a:effectLst/>
                        <a:latin typeface="Calibri" panose="020F0502020204030204" pitchFamily="34" charset="0"/>
                      </a:endParaRPr>
                    </a:p>
                  </a:txBody>
                  <a:tcPr marL="7621" marR="7621" marT="762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1" marR="7621" marT="7621" marB="0" anchor="b"/>
                </a:tc>
                <a:tc>
                  <a:txBody>
                    <a:bodyPr/>
                    <a:lstStyle/>
                    <a:p>
                      <a:pPr marL="0" algn="l" defTabSz="914400" rtl="0" eaLnBrk="1" fontAlgn="b" latinLnBrk="0" hangingPunct="1"/>
                      <a:r>
                        <a:rPr lang="en-US" sz="1000" u="none" strike="noStrike" kern="1200" dirty="0">
                          <a:solidFill>
                            <a:schemeClr val="dk1"/>
                          </a:solidFill>
                          <a:effectLst/>
                          <a:latin typeface="+mn-lt"/>
                          <a:ea typeface="+mn-ea"/>
                          <a:cs typeface="+mn-cs"/>
                        </a:rPr>
                        <a:t>Participant</a:t>
                      </a:r>
                    </a:p>
                  </a:txBody>
                  <a:tcPr marL="7621" marR="7621" marT="7621" marB="0" anchor="b"/>
                </a:tc>
                <a:tc>
                  <a:txBody>
                    <a:bodyPr/>
                    <a:lstStyle/>
                    <a:p>
                      <a:pPr marL="0" algn="l" defTabSz="914400" rtl="0" eaLnBrk="1" fontAlgn="b" latinLnBrk="0" hangingPunct="1"/>
                      <a:r>
                        <a:rPr lang="en-US" sz="1000" u="none" strike="noStrike" kern="1200" dirty="0">
                          <a:solidFill>
                            <a:schemeClr val="dk1"/>
                          </a:solidFill>
                          <a:effectLst/>
                          <a:latin typeface="+mn-lt"/>
                          <a:ea typeface="+mn-ea"/>
                          <a:cs typeface="+mn-cs"/>
                        </a:rPr>
                        <a:t>Yuriy</a:t>
                      </a:r>
                    </a:p>
                  </a:txBody>
                  <a:tcPr marL="7620" marR="7620" marT="7620" marB="0" anchor="b"/>
                </a:tc>
                <a:tc>
                  <a:txBody>
                    <a:bodyPr/>
                    <a:lstStyle/>
                    <a:p>
                      <a:pPr marL="0" algn="l" defTabSz="914400" rtl="0" eaLnBrk="1" fontAlgn="b" latinLnBrk="0" hangingPunct="1"/>
                      <a:r>
                        <a:rPr lang="en-US" sz="1000" u="none" strike="noStrike" kern="1200">
                          <a:solidFill>
                            <a:schemeClr val="dk1"/>
                          </a:solidFill>
                          <a:effectLst/>
                          <a:latin typeface="+mn-lt"/>
                          <a:ea typeface="+mn-ea"/>
                          <a:cs typeface="+mn-cs"/>
                        </a:rPr>
                        <a:t>Posherstnik</a:t>
                      </a:r>
                    </a:p>
                  </a:txBody>
                  <a:tcPr marL="7620" marR="7620" marT="7620" marB="0" anchor="b"/>
                </a:tc>
                <a:tc>
                  <a:txBody>
                    <a:bodyPr/>
                    <a:lstStyle/>
                    <a:p>
                      <a:pPr marL="0" algn="l" defTabSz="914400" rtl="0" eaLnBrk="1" fontAlgn="b" latinLnBrk="0" hangingPunct="1"/>
                      <a:r>
                        <a:rPr lang="en-US" sz="1000" u="none" strike="noStrike" kern="1200" dirty="0">
                          <a:solidFill>
                            <a:schemeClr val="dk1"/>
                          </a:solidFill>
                          <a:effectLst/>
                          <a:latin typeface="+mn-lt"/>
                          <a:ea typeface="+mn-ea"/>
                          <a:cs typeface="+mn-cs"/>
                        </a:rPr>
                        <a:t>US Army RDECOM CERDEC</a:t>
                      </a:r>
                    </a:p>
                  </a:txBody>
                  <a:tcPr marL="7620" marR="7620" marT="7620" marB="0" anchor="b"/>
                </a:tc>
                <a:extLst>
                  <a:ext uri="{0D108BD9-81ED-4DB2-BD59-A6C34878D82A}">
                    <a16:rowId xmlns="" xmlns:a16="http://schemas.microsoft.com/office/drawing/2014/main" val="10017"/>
                  </a:ext>
                </a:extLst>
              </a:tr>
              <a:tr h="167923">
                <a:tc>
                  <a:txBody>
                    <a:bodyPr/>
                    <a:lstStyle/>
                    <a:p>
                      <a:pPr algn="l" fontAlgn="b"/>
                      <a:endParaRPr lang="en-US" sz="1100" b="0" i="0" u="none" strike="noStrike" dirty="0">
                        <a:solidFill>
                          <a:srgbClr val="000000"/>
                        </a:solidFill>
                        <a:effectLst/>
                        <a:latin typeface="Calibri" panose="020F0502020204030204" pitchFamily="34" charset="0"/>
                      </a:endParaRPr>
                    </a:p>
                  </a:txBody>
                  <a:tcPr marL="7621" marR="7621" marT="762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1" marR="7621" marT="7621" marB="0" anchor="b"/>
                </a:tc>
                <a:tc>
                  <a:txBody>
                    <a:bodyPr/>
                    <a:lstStyle/>
                    <a:p>
                      <a:pPr algn="l" fontAlgn="b"/>
                      <a:r>
                        <a:rPr lang="en-US" sz="1000" u="none" strike="noStrike" kern="1200" dirty="0" smtClean="0">
                          <a:solidFill>
                            <a:schemeClr val="dk1"/>
                          </a:solidFill>
                          <a:effectLst/>
                          <a:latin typeface="+mn-lt"/>
                          <a:ea typeface="+mn-ea"/>
                          <a:cs typeface="+mn-cs"/>
                        </a:rPr>
                        <a:t>Participant</a:t>
                      </a:r>
                      <a:endParaRPr lang="en-US" sz="1000" u="none" strike="noStrike" kern="1200" dirty="0">
                        <a:solidFill>
                          <a:schemeClr val="dk1"/>
                        </a:solidFill>
                        <a:effectLst/>
                        <a:latin typeface="+mn-lt"/>
                        <a:ea typeface="+mn-ea"/>
                        <a:cs typeface="+mn-cs"/>
                      </a:endParaRPr>
                    </a:p>
                  </a:txBody>
                  <a:tcPr marL="7621" marR="7621" marT="7621" marB="0" anchor="b"/>
                </a:tc>
                <a:tc>
                  <a:txBody>
                    <a:bodyPr/>
                    <a:lstStyle/>
                    <a:p>
                      <a:pPr algn="l" fontAlgn="b"/>
                      <a:r>
                        <a:rPr lang="en-US" sz="1100" b="0" i="0" u="none" strike="noStrike" dirty="0" smtClean="0">
                          <a:solidFill>
                            <a:srgbClr val="000000"/>
                          </a:solidFill>
                          <a:effectLst/>
                          <a:latin typeface="Calibri" panose="020F0502020204030204" pitchFamily="34" charset="0"/>
                        </a:rPr>
                        <a:t>Thor</a:t>
                      </a:r>
                      <a:endParaRPr lang="en-US" sz="1100" b="0" i="0" u="none" strike="noStrike" dirty="0">
                        <a:solidFill>
                          <a:srgbClr val="000000"/>
                        </a:solidFill>
                        <a:effectLst/>
                        <a:latin typeface="Calibri" panose="020F0502020204030204" pitchFamily="34" charset="0"/>
                      </a:endParaRPr>
                    </a:p>
                  </a:txBody>
                  <a:tcPr marL="7621" marR="7621" marT="7621" marB="0" anchor="b"/>
                </a:tc>
                <a:tc>
                  <a:txBody>
                    <a:bodyPr/>
                    <a:lstStyle/>
                    <a:p>
                      <a:pPr algn="l" fontAlgn="b"/>
                      <a:r>
                        <a:rPr lang="en-US" sz="1100" b="0" i="0" u="none" strike="noStrike" dirty="0" err="1" smtClean="0">
                          <a:solidFill>
                            <a:srgbClr val="000000"/>
                          </a:solidFill>
                          <a:effectLst/>
                          <a:latin typeface="Calibri" panose="020F0502020204030204" pitchFamily="34" charset="0"/>
                        </a:rPr>
                        <a:t>Berglie</a:t>
                      </a:r>
                      <a:endParaRPr lang="en-US" sz="1100" b="0" i="0" u="none" strike="noStrike" dirty="0">
                        <a:solidFill>
                          <a:srgbClr val="000000"/>
                        </a:solidFill>
                        <a:effectLst/>
                        <a:latin typeface="Calibri" panose="020F0502020204030204" pitchFamily="34" charset="0"/>
                      </a:endParaRPr>
                    </a:p>
                  </a:txBody>
                  <a:tcPr marL="7621" marR="7621" marT="7621" marB="0" anchor="b"/>
                </a:tc>
                <a:tc>
                  <a:txBody>
                    <a:bodyPr/>
                    <a:lstStyle/>
                    <a:p>
                      <a:pPr algn="l" fontAlgn="b"/>
                      <a:r>
                        <a:rPr lang="en-US" sz="1100" u="none" strike="noStrike" dirty="0" smtClean="0">
                          <a:effectLst/>
                        </a:rPr>
                        <a:t>Shared Spectrum Company</a:t>
                      </a:r>
                      <a:endParaRPr lang="en-US" sz="1100" b="0" i="0" u="none" strike="noStrike" dirty="0">
                        <a:solidFill>
                          <a:srgbClr val="000000"/>
                        </a:solidFill>
                        <a:effectLst/>
                        <a:latin typeface="Calibri" panose="020F0502020204030204" pitchFamily="34" charset="0"/>
                      </a:endParaRPr>
                    </a:p>
                  </a:txBody>
                  <a:tcPr marL="7621" marR="7621" marT="7621" marB="0" anchor="b"/>
                </a:tc>
                <a:extLst>
                  <a:ext uri="{0D108BD9-81ED-4DB2-BD59-A6C34878D82A}">
                    <a16:rowId xmlns="" xmlns:a16="http://schemas.microsoft.com/office/drawing/2014/main" val="10018"/>
                  </a:ext>
                </a:extLst>
              </a:tr>
            </a:tbl>
          </a:graphicData>
        </a:graphic>
      </p:graphicFrame>
      <p:sp>
        <p:nvSpPr>
          <p:cNvPr id="2" name="TextBox 1">
            <a:extLst>
              <a:ext uri="{FF2B5EF4-FFF2-40B4-BE49-F238E27FC236}">
                <a16:creationId xmlns="" xmlns:a16="http://schemas.microsoft.com/office/drawing/2014/main" id="{FDDD04C9-9911-4851-8BFD-5E105A025686}"/>
              </a:ext>
            </a:extLst>
          </p:cNvPr>
          <p:cNvSpPr txBox="1"/>
          <p:nvPr/>
        </p:nvSpPr>
        <p:spPr>
          <a:xfrm>
            <a:off x="6858000" y="3166940"/>
            <a:ext cx="1722119" cy="369332"/>
          </a:xfrm>
          <a:prstGeom prst="rect">
            <a:avLst/>
          </a:prstGeom>
          <a:noFill/>
        </p:spPr>
        <p:txBody>
          <a:bodyPr wrap="square" rtlCol="0">
            <a:spAutoFit/>
          </a:bodyPr>
          <a:lstStyle/>
          <a:p>
            <a:r>
              <a:rPr lang="en-US" b="1" i="1" dirty="0" smtClean="0">
                <a:solidFill>
                  <a:srgbClr val="FF0000"/>
                </a:solidFill>
              </a:rPr>
              <a:t>Quorum</a:t>
            </a:r>
            <a:r>
              <a:rPr lang="en-US" b="1" i="1" dirty="0">
                <a:solidFill>
                  <a:srgbClr val="FF0000"/>
                </a:solidFill>
              </a:rPr>
              <a:t>?</a:t>
            </a:r>
          </a:p>
        </p:txBody>
      </p:sp>
    </p:spTree>
    <p:extLst>
      <p:ext uri="{BB962C8B-B14F-4D97-AF65-F5344CB8AC3E}">
        <p14:creationId xmlns:p14="http://schemas.microsoft.com/office/powerpoint/2010/main" val="774471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85800" y="38100"/>
            <a:ext cx="7772400" cy="952500"/>
          </a:xfrm>
        </p:spPr>
        <p:txBody>
          <a:bodyPr/>
          <a:lstStyle/>
          <a:p>
            <a:r>
              <a:rPr dirty="0"/>
              <a:t> Draft </a:t>
            </a:r>
            <a:r>
              <a:rPr dirty="0" smtClean="0"/>
              <a:t>Agenda (WG 04 April Meeting)</a:t>
            </a:r>
            <a:endParaRPr dirty="0"/>
          </a:p>
        </p:txBody>
      </p:sp>
      <p:sp>
        <p:nvSpPr>
          <p:cNvPr id="6147" name="Text Box 5040"/>
          <p:cNvSpPr txBox="1">
            <a:spLocks noChangeArrowheads="1"/>
          </p:cNvSpPr>
          <p:nvPr/>
        </p:nvSpPr>
        <p:spPr bwMode="auto">
          <a:xfrm>
            <a:off x="381000" y="838200"/>
            <a:ext cx="83820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6263" indent="-457200" eaLnBrk="0" hangingPunct="0">
              <a:defRPr>
                <a:solidFill>
                  <a:schemeClr val="tx1"/>
                </a:solidFill>
                <a:latin typeface="Calibri" pitchFamily="34" charset="0"/>
                <a:cs typeface="Arial" pitchFamily="34" charset="0"/>
              </a:defRPr>
            </a:lvl1pPr>
            <a:lvl2pPr marL="914400" indent="-45720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Font typeface="Calibri" pitchFamily="34" charset="0"/>
              <a:buAutoNum type="arabicPeriod"/>
            </a:pPr>
            <a:r>
              <a:rPr lang="en-US" dirty="0" err="1">
                <a:latin typeface="Times New Roman" pitchFamily="18" charset="0"/>
              </a:rPr>
              <a:t>Administrivia</a:t>
            </a:r>
            <a:endParaRPr lang="en-US" dirty="0">
              <a:latin typeface="Times New Roman" pitchFamily="18" charset="0"/>
            </a:endParaRPr>
          </a:p>
          <a:p>
            <a:pPr lvl="1">
              <a:buFont typeface="Calibri" pitchFamily="34" charset="0"/>
              <a:buAutoNum type="alphaLcPeriod"/>
            </a:pPr>
            <a:r>
              <a:rPr lang="en-US" dirty="0">
                <a:latin typeface="Times New Roman" pitchFamily="18" charset="0"/>
              </a:rPr>
              <a:t>Roll Call / Quorum </a:t>
            </a:r>
            <a:r>
              <a:rPr lang="en-US" dirty="0" smtClean="0">
                <a:latin typeface="Times New Roman" pitchFamily="18" charset="0"/>
              </a:rPr>
              <a:t>Check</a:t>
            </a:r>
            <a:endParaRPr lang="en-US" dirty="0">
              <a:latin typeface="Times New Roman" pitchFamily="18" charset="0"/>
            </a:endParaRPr>
          </a:p>
          <a:p>
            <a:pPr lvl="1">
              <a:buFont typeface="Calibri" pitchFamily="34" charset="0"/>
              <a:buAutoNum type="alphaLcPeriod"/>
            </a:pPr>
            <a:r>
              <a:rPr lang="en-US" dirty="0">
                <a:latin typeface="Times New Roman" pitchFamily="18" charset="0"/>
              </a:rPr>
              <a:t>Approve Agenda</a:t>
            </a:r>
          </a:p>
          <a:p>
            <a:pPr lvl="1">
              <a:buFont typeface="Calibri" pitchFamily="34" charset="0"/>
              <a:buAutoNum type="alphaLcPeriod"/>
            </a:pPr>
            <a:r>
              <a:rPr lang="en-US" dirty="0">
                <a:latin typeface="Times New Roman" pitchFamily="18" charset="0"/>
              </a:rPr>
              <a:t>Patent slides / Notes on </a:t>
            </a:r>
            <a:r>
              <a:rPr lang="en-US" dirty="0" smtClean="0">
                <a:latin typeface="Times New Roman" pitchFamily="18" charset="0"/>
              </a:rPr>
              <a:t>status</a:t>
            </a:r>
          </a:p>
          <a:p>
            <a:pPr lvl="1">
              <a:buFont typeface="Calibri" pitchFamily="34" charset="0"/>
              <a:buAutoNum type="alphaLcPeriod"/>
            </a:pPr>
            <a:r>
              <a:rPr lang="en-US" dirty="0" smtClean="0">
                <a:latin typeface="Times New Roman" pitchFamily="18" charset="0"/>
              </a:rPr>
              <a:t>Notice of Recent electronic ballots</a:t>
            </a:r>
            <a:endParaRPr lang="en-US" dirty="0">
              <a:latin typeface="Times New Roman" pitchFamily="18" charset="0"/>
            </a:endParaRPr>
          </a:p>
          <a:p>
            <a:pPr lvl="1">
              <a:buFont typeface="Calibri" pitchFamily="34" charset="0"/>
              <a:buAutoNum type="alphaLcPeriod"/>
            </a:pPr>
            <a:r>
              <a:rPr lang="en-US" dirty="0">
                <a:latin typeface="Times New Roman" pitchFamily="18" charset="0"/>
              </a:rPr>
              <a:t>Approval of recent minutes</a:t>
            </a:r>
          </a:p>
          <a:p>
            <a:pPr>
              <a:buFont typeface="Calibri" pitchFamily="34" charset="0"/>
              <a:buAutoNum type="arabicPeriod"/>
            </a:pPr>
            <a:r>
              <a:rPr lang="en-US" dirty="0" smtClean="0">
                <a:latin typeface="Times New Roman" pitchFamily="18" charset="0"/>
              </a:rPr>
              <a:t>Status </a:t>
            </a:r>
            <a:r>
              <a:rPr lang="en-US" dirty="0">
                <a:latin typeface="Times New Roman" pitchFamily="18" charset="0"/>
              </a:rPr>
              <a:t>on 1900.5.1</a:t>
            </a:r>
          </a:p>
          <a:p>
            <a:pPr>
              <a:buFont typeface="Calibri" pitchFamily="34" charset="0"/>
              <a:buAutoNum type="arabicPeriod"/>
            </a:pPr>
            <a:r>
              <a:rPr lang="en-US" dirty="0">
                <a:latin typeface="Times New Roman" pitchFamily="18" charset="0"/>
              </a:rPr>
              <a:t>Status on 1900.5.2</a:t>
            </a:r>
          </a:p>
          <a:p>
            <a:pPr>
              <a:buFont typeface="Calibri" pitchFamily="34" charset="0"/>
              <a:buAutoNum type="arabicPeriod"/>
            </a:pPr>
            <a:r>
              <a:rPr lang="en-US" dirty="0">
                <a:latin typeface="Times New Roman" pitchFamily="18" charset="0"/>
              </a:rPr>
              <a:t>Status on Architecture</a:t>
            </a:r>
          </a:p>
          <a:p>
            <a:pPr>
              <a:buFont typeface="Calibri" pitchFamily="34" charset="0"/>
              <a:buAutoNum type="arabicPeriod"/>
            </a:pPr>
            <a:r>
              <a:rPr lang="en-US" dirty="0">
                <a:latin typeface="Times New Roman" pitchFamily="18" charset="0"/>
              </a:rPr>
              <a:t>Review of other 1900 activities (1900.1, Leadership meeting etc.)</a:t>
            </a:r>
          </a:p>
          <a:p>
            <a:pPr>
              <a:buFont typeface="Calibri" pitchFamily="34" charset="0"/>
              <a:buAutoNum type="arabicPeriod"/>
            </a:pPr>
            <a:r>
              <a:rPr lang="en-US" dirty="0">
                <a:latin typeface="Times New Roman" pitchFamily="18" charset="0"/>
              </a:rPr>
              <a:t>1900.5 marketing inputs</a:t>
            </a:r>
          </a:p>
          <a:p>
            <a:pPr lvl="1">
              <a:buFont typeface="Calibri" pitchFamily="34" charset="0"/>
              <a:buAutoNum type="alphaLcPeriod"/>
            </a:pPr>
            <a:r>
              <a:rPr lang="en-US" dirty="0">
                <a:latin typeface="Times New Roman" pitchFamily="18" charset="0"/>
              </a:rPr>
              <a:t>National Spectrum Consortium</a:t>
            </a:r>
          </a:p>
          <a:p>
            <a:pPr lvl="1">
              <a:buFont typeface="Calibri" pitchFamily="34" charset="0"/>
              <a:buAutoNum type="alphaLcPeriod"/>
            </a:pPr>
            <a:r>
              <a:rPr lang="en-US" dirty="0" err="1">
                <a:latin typeface="Times New Roman" pitchFamily="18" charset="0"/>
              </a:rPr>
              <a:t>Comms</a:t>
            </a:r>
            <a:r>
              <a:rPr lang="en-US" dirty="0">
                <a:latin typeface="Times New Roman" pitchFamily="18" charset="0"/>
              </a:rPr>
              <a:t> Standard Magazine </a:t>
            </a:r>
          </a:p>
          <a:p>
            <a:pPr lvl="1">
              <a:buFont typeface="Calibri" pitchFamily="34" charset="0"/>
              <a:buAutoNum type="alphaLcPeriod"/>
            </a:pPr>
            <a:r>
              <a:rPr lang="en-US" dirty="0">
                <a:latin typeface="Times New Roman" pitchFamily="18" charset="0"/>
              </a:rPr>
              <a:t>Others?</a:t>
            </a:r>
          </a:p>
          <a:p>
            <a:pPr>
              <a:buFont typeface="Calibri" pitchFamily="34" charset="0"/>
              <a:buAutoNum type="arabicPeriod"/>
            </a:pPr>
            <a:r>
              <a:rPr lang="en-US" dirty="0">
                <a:latin typeface="Times New Roman" pitchFamily="18" charset="0"/>
              </a:rPr>
              <a:t>1900.5 meeting planning and review</a:t>
            </a:r>
          </a:p>
          <a:p>
            <a:pPr>
              <a:buFont typeface="Calibri" pitchFamily="34" charset="0"/>
              <a:buAutoNum type="arabicPeriod"/>
            </a:pPr>
            <a:r>
              <a:rPr lang="en-US" dirty="0" err="1">
                <a:latin typeface="Times New Roman" pitchFamily="18" charset="0"/>
              </a:rPr>
              <a:t>AoB</a:t>
            </a:r>
            <a:endParaRPr lang="en-US" dirty="0">
              <a:latin typeface="Times New Roman" pitchFamily="18" charset="0"/>
            </a:endParaRPr>
          </a:p>
          <a:p>
            <a:pPr>
              <a:buFont typeface="Calibri" pitchFamily="34" charset="0"/>
              <a:buAutoNum type="arabicPeriod"/>
            </a:pPr>
            <a:r>
              <a:rPr lang="en-US" dirty="0" smtClean="0">
                <a:latin typeface="Times New Roman" pitchFamily="18" charset="0"/>
              </a:rPr>
              <a:t>Recess to Ad </a:t>
            </a:r>
            <a:r>
              <a:rPr lang="en-US" dirty="0" err="1" smtClean="0">
                <a:latin typeface="Times New Roman" pitchFamily="18" charset="0"/>
              </a:rPr>
              <a:t>Hocs</a:t>
            </a:r>
            <a:endParaRPr lang="en-US" dirty="0">
              <a:latin typeface="Times New Roman" pitchFamily="18" charset="0"/>
            </a:endParaRPr>
          </a:p>
          <a:p>
            <a:pPr>
              <a:buFont typeface="Calibri" pitchFamily="34" charset="0"/>
              <a:buAutoNum type="arabicPeriod"/>
            </a:pPr>
            <a:r>
              <a:rPr lang="en-US" dirty="0" smtClean="0">
                <a:latin typeface="Times New Roman" pitchFamily="18" charset="0"/>
              </a:rPr>
              <a:t>Wrap up (on 05 April)</a:t>
            </a:r>
          </a:p>
          <a:p>
            <a:pPr lvl="1">
              <a:buFont typeface="+mj-lt"/>
              <a:buAutoNum type="alphaLcPeriod"/>
            </a:pPr>
            <a:r>
              <a:rPr lang="en-US" dirty="0" smtClean="0">
                <a:latin typeface="Times New Roman" pitchFamily="18" charset="0"/>
              </a:rPr>
              <a:t>WG ballot of 1900.5.1?</a:t>
            </a:r>
            <a:endParaRPr lang="en-US" dirty="0">
              <a:latin typeface="Times New Roman" pitchFamily="18" charset="0"/>
            </a:endParaRPr>
          </a:p>
        </p:txBody>
      </p:sp>
      <p:sp>
        <p:nvSpPr>
          <p:cNvPr id="6148" name="TextBox 1"/>
          <p:cNvSpPr txBox="1">
            <a:spLocks noChangeArrowheads="1"/>
          </p:cNvSpPr>
          <p:nvPr/>
        </p:nvSpPr>
        <p:spPr bwMode="auto">
          <a:xfrm>
            <a:off x="5419436" y="4876800"/>
            <a:ext cx="304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i="1" dirty="0">
                <a:solidFill>
                  <a:srgbClr val="FF0000"/>
                </a:solidFill>
                <a:latin typeface="Times New Roman" pitchFamily="18" charset="0"/>
              </a:rPr>
              <a:t>Any modifications?</a:t>
            </a:r>
          </a:p>
        </p:txBody>
      </p:sp>
      <p:sp>
        <p:nvSpPr>
          <p:cNvPr id="2" name="Date Placeholder 1"/>
          <p:cNvSpPr>
            <a:spLocks noGrp="1"/>
          </p:cNvSpPr>
          <p:nvPr>
            <p:ph type="dt" sz="quarter" idx="10"/>
          </p:nvPr>
        </p:nvSpPr>
        <p:spPr/>
        <p:txBody>
          <a:bodyPr/>
          <a:lstStyle/>
          <a:p>
            <a:pPr>
              <a:defRPr/>
            </a:pPr>
            <a:fld id="{311BF0F2-275B-4CA5-9B04-CD2EC6C5F861}" type="datetime1">
              <a:rPr lang="en-US" smtClean="0"/>
              <a:t>4/1/2018</a:t>
            </a:fld>
            <a:endParaRPr lang="en-US"/>
          </a:p>
        </p:txBody>
      </p:sp>
      <p:sp>
        <p:nvSpPr>
          <p:cNvPr id="3" name="Footer Placeholder 2"/>
          <p:cNvSpPr>
            <a:spLocks noGrp="1"/>
          </p:cNvSpPr>
          <p:nvPr>
            <p:ph type="ftr" sz="quarter" idx="11"/>
          </p:nvPr>
        </p:nvSpPr>
        <p:spPr/>
        <p:txBody>
          <a:bodyPr/>
          <a:lstStyle/>
          <a:p>
            <a:pPr>
              <a:defRPr/>
            </a:pPr>
            <a:r>
              <a:rPr lang="en-US" smtClean="0"/>
              <a:t>Doc #: 5-18-0010-01-agen</a:t>
            </a:r>
            <a:endParaRPr lang="en-US" dirty="0"/>
          </a:p>
        </p:txBody>
      </p:sp>
      <p:sp>
        <p:nvSpPr>
          <p:cNvPr id="4" name="Slide Number Placeholder 3"/>
          <p:cNvSpPr>
            <a:spLocks noGrp="1"/>
          </p:cNvSpPr>
          <p:nvPr>
            <p:ph type="sldNum" sz="quarter" idx="12"/>
          </p:nvPr>
        </p:nvSpPr>
        <p:spPr/>
        <p:txBody>
          <a:bodyPr/>
          <a:lstStyle/>
          <a:p>
            <a:pPr>
              <a:defRPr/>
            </a:pPr>
            <a:fld id="{416AB2EC-0DBC-44B9-9ED4-DEF8811F0E73}"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Meeting Schedule</a:t>
            </a:r>
            <a:endParaRPr lang="en-US" dirty="0"/>
          </a:p>
        </p:txBody>
      </p:sp>
      <p:sp>
        <p:nvSpPr>
          <p:cNvPr id="2" name="Date Placeholder 1"/>
          <p:cNvSpPr>
            <a:spLocks noGrp="1"/>
          </p:cNvSpPr>
          <p:nvPr>
            <p:ph type="dt" sz="half" idx="10"/>
          </p:nvPr>
        </p:nvSpPr>
        <p:spPr/>
        <p:txBody>
          <a:bodyPr/>
          <a:lstStyle/>
          <a:p>
            <a:pPr>
              <a:defRPr/>
            </a:pPr>
            <a:fld id="{72426A7F-B3F4-48B3-A55B-60179C1662F2}" type="datetime1">
              <a:rPr lang="en-US" smtClean="0"/>
              <a:t>4/1/2018</a:t>
            </a:fld>
            <a:endParaRPr lang="en-US"/>
          </a:p>
        </p:txBody>
      </p:sp>
      <p:sp>
        <p:nvSpPr>
          <p:cNvPr id="3" name="Footer Placeholder 2"/>
          <p:cNvSpPr>
            <a:spLocks noGrp="1"/>
          </p:cNvSpPr>
          <p:nvPr>
            <p:ph type="ftr" sz="quarter" idx="11"/>
          </p:nvPr>
        </p:nvSpPr>
        <p:spPr/>
        <p:txBody>
          <a:bodyPr/>
          <a:lstStyle/>
          <a:p>
            <a:pPr>
              <a:defRPr/>
            </a:pPr>
            <a:r>
              <a:rPr lang="en-US" smtClean="0"/>
              <a:t>Doc #: 5-18-0010-01-agen</a:t>
            </a:r>
            <a:endParaRPr lang="en-US"/>
          </a:p>
        </p:txBody>
      </p:sp>
      <p:sp>
        <p:nvSpPr>
          <p:cNvPr id="4" name="Slide Number Placeholder 3"/>
          <p:cNvSpPr>
            <a:spLocks noGrp="1"/>
          </p:cNvSpPr>
          <p:nvPr>
            <p:ph type="sldNum" sz="quarter" idx="12"/>
          </p:nvPr>
        </p:nvSpPr>
        <p:spPr/>
        <p:txBody>
          <a:bodyPr/>
          <a:lstStyle/>
          <a:p>
            <a:pPr>
              <a:defRPr/>
            </a:pPr>
            <a:fld id="{24801112-3285-446D-8483-AC060328F4AD}" type="slidenum">
              <a:rPr lang="en-US" smtClean="0"/>
              <a:pPr>
                <a:defRPr/>
              </a:pPr>
              <a:t>7</a:t>
            </a:fld>
            <a:endParaRPr lang="en-US"/>
          </a:p>
        </p:txBody>
      </p:sp>
      <p:pic>
        <p:nvPicPr>
          <p:cNvPr id="6" name="Picture 5"/>
          <p:cNvPicPr>
            <a:picLocks noChangeAspect="1"/>
          </p:cNvPicPr>
          <p:nvPr/>
        </p:nvPicPr>
        <p:blipFill rotWithShape="1">
          <a:blip r:embed="rId2"/>
          <a:srcRect l="18824" r="22114"/>
          <a:stretch/>
        </p:blipFill>
        <p:spPr>
          <a:xfrm>
            <a:off x="4840165" y="1752600"/>
            <a:ext cx="3426070" cy="2128698"/>
          </a:xfrm>
          <a:prstGeom prst="rect">
            <a:avLst/>
          </a:prstGeom>
        </p:spPr>
      </p:pic>
      <p:pic>
        <p:nvPicPr>
          <p:cNvPr id="7" name="Picture 6"/>
          <p:cNvPicPr>
            <a:picLocks noChangeAspect="1"/>
          </p:cNvPicPr>
          <p:nvPr/>
        </p:nvPicPr>
        <p:blipFill rotWithShape="1">
          <a:blip r:embed="rId3"/>
          <a:srcRect r="22564"/>
          <a:stretch/>
        </p:blipFill>
        <p:spPr>
          <a:xfrm>
            <a:off x="304800" y="1752600"/>
            <a:ext cx="4395636" cy="2697129"/>
          </a:xfrm>
          <a:prstGeom prst="rect">
            <a:avLst/>
          </a:prstGeom>
        </p:spPr>
      </p:pic>
    </p:spTree>
    <p:extLst>
      <p:ext uri="{BB962C8B-B14F-4D97-AF65-F5344CB8AC3E}">
        <p14:creationId xmlns:p14="http://schemas.microsoft.com/office/powerpoint/2010/main" val="289928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dirty="0"/>
              <a:t>Approval of Agenda</a:t>
            </a:r>
          </a:p>
        </p:txBody>
      </p:sp>
      <p:sp>
        <p:nvSpPr>
          <p:cNvPr id="7171" name="Content Placeholder 2"/>
          <p:cNvSpPr>
            <a:spLocks noGrp="1"/>
          </p:cNvSpPr>
          <p:nvPr>
            <p:ph idx="1"/>
          </p:nvPr>
        </p:nvSpPr>
        <p:spPr/>
        <p:txBody>
          <a:bodyPr/>
          <a:lstStyle/>
          <a:p>
            <a:r>
              <a:rPr dirty="0"/>
              <a:t>Motion to approve Agenda contained in </a:t>
            </a:r>
            <a:r>
              <a:rPr dirty="0" smtClean="0"/>
              <a:t>5-18-000x-0</a:t>
            </a:r>
            <a:r>
              <a:rPr lang="en-US" dirty="0"/>
              <a:t>0</a:t>
            </a:r>
            <a:endParaRPr dirty="0"/>
          </a:p>
          <a:p>
            <a:endParaRPr dirty="0"/>
          </a:p>
          <a:p>
            <a:r>
              <a:rPr dirty="0"/>
              <a:t>Mover: </a:t>
            </a:r>
          </a:p>
          <a:p>
            <a:r>
              <a:rPr dirty="0"/>
              <a:t>Second: </a:t>
            </a:r>
            <a:endParaRPr lang="en-US" dirty="0"/>
          </a:p>
          <a:p>
            <a:r>
              <a:rPr lang="en-US" dirty="0"/>
              <a:t>Vote: </a:t>
            </a:r>
            <a:endParaRPr dirty="0"/>
          </a:p>
        </p:txBody>
      </p:sp>
      <p:sp>
        <p:nvSpPr>
          <p:cNvPr id="4" name="Date Placeholder 3"/>
          <p:cNvSpPr>
            <a:spLocks noGrp="1"/>
          </p:cNvSpPr>
          <p:nvPr>
            <p:ph type="dt" sz="quarter" idx="10"/>
          </p:nvPr>
        </p:nvSpPr>
        <p:spPr/>
        <p:txBody>
          <a:bodyPr/>
          <a:lstStyle/>
          <a:p>
            <a:pPr>
              <a:defRPr/>
            </a:pPr>
            <a:fld id="{3A47EFC6-6BB4-43CE-9FB3-7151CB88D82B}" type="datetime1">
              <a:rPr lang="en-US" smtClean="0"/>
              <a:t>4/1/2018</a:t>
            </a:fld>
            <a:endParaRPr lang="en-US"/>
          </a:p>
        </p:txBody>
      </p:sp>
      <p:sp>
        <p:nvSpPr>
          <p:cNvPr id="5" name="Footer Placeholder 4"/>
          <p:cNvSpPr>
            <a:spLocks noGrp="1"/>
          </p:cNvSpPr>
          <p:nvPr>
            <p:ph type="ftr" sz="quarter" idx="11"/>
          </p:nvPr>
        </p:nvSpPr>
        <p:spPr/>
        <p:txBody>
          <a:bodyPr/>
          <a:lstStyle/>
          <a:p>
            <a:pPr>
              <a:defRPr/>
            </a:pPr>
            <a:r>
              <a:rPr lang="en-US" smtClean="0"/>
              <a:t>Doc #: 5-18-0010-01-agen</a:t>
            </a:r>
            <a:endParaRPr lang="en-US"/>
          </a:p>
        </p:txBody>
      </p:sp>
      <p:sp>
        <p:nvSpPr>
          <p:cNvPr id="6" name="Slide Number Placeholder 5"/>
          <p:cNvSpPr>
            <a:spLocks noGrp="1"/>
          </p:cNvSpPr>
          <p:nvPr>
            <p:ph type="sldNum" sz="quarter" idx="12"/>
          </p:nvPr>
        </p:nvSpPr>
        <p:spPr/>
        <p:txBody>
          <a:bodyPr/>
          <a:lstStyle/>
          <a:p>
            <a:pPr>
              <a:defRPr/>
            </a:pPr>
            <a:fld id="{37121803-2D18-4F48-9883-FC84CD494002}" type="slidenum">
              <a:rPr lang="en-US" smtClean="0"/>
              <a:pPr>
                <a:defRPr/>
              </a:pPr>
              <a:t>8</a:t>
            </a:fld>
            <a:endParaRPr lang="en-US"/>
          </a:p>
        </p:txBody>
      </p:sp>
      <p:sp>
        <p:nvSpPr>
          <p:cNvPr id="7175" name="Rectangle 2"/>
          <p:cNvSpPr>
            <a:spLocks noChangeArrowheads="1"/>
          </p:cNvSpPr>
          <p:nvPr/>
        </p:nvSpPr>
        <p:spPr bwMode="auto">
          <a:xfrm>
            <a:off x="2203450" y="2773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304800" y="152400"/>
            <a:ext cx="8839200" cy="838200"/>
          </a:xfrm>
        </p:spPr>
        <p:txBody>
          <a:bodyPr/>
          <a:lstStyle/>
          <a:p>
            <a:r>
              <a:rPr lang="en-US" altLang="en-US" sz="3200" u="sng"/>
              <a:t>Participants, Patents, and Duty to Inform</a:t>
            </a:r>
            <a:endParaRPr lang="en-US" altLang="en-US" sz="3200"/>
          </a:p>
        </p:txBody>
      </p:sp>
      <p:sp>
        <p:nvSpPr>
          <p:cNvPr id="8195" name="Rectangle 1027"/>
          <p:cNvSpPr>
            <a:spLocks noGrp="1" noChangeArrowheads="1"/>
          </p:cNvSpPr>
          <p:nvPr>
            <p:ph type="body" idx="1"/>
          </p:nvPr>
        </p:nvSpPr>
        <p:spPr>
          <a:xfrm>
            <a:off x="0" y="914400"/>
            <a:ext cx="9144000" cy="4876800"/>
          </a:xfrm>
        </p:spPr>
        <p:txBody>
          <a:bodyPr/>
          <a:lstStyle/>
          <a:p>
            <a:pPr algn="ctr">
              <a:buFont typeface="Monotype Sorts"/>
              <a:buNone/>
            </a:pPr>
            <a:r>
              <a:rPr lang="en-US" altLang="en-US" sz="1600" b="1" dirty="0"/>
              <a:t>All participants in this meeting have certain obligations under the IEEE-SA Patent Policy. </a:t>
            </a:r>
          </a:p>
          <a:p>
            <a:pPr lvl="1">
              <a:buFont typeface="Arial" panose="020B0604020202020204" pitchFamily="34" charset="0"/>
              <a:buChar char="•"/>
            </a:pPr>
            <a:r>
              <a:rPr lang="en-US" altLang="en-US" sz="1600" b="1" dirty="0">
                <a:solidFill>
                  <a:srgbClr val="003399"/>
                </a:solidFill>
              </a:rPr>
              <a:t>Participants [Note: </a:t>
            </a:r>
            <a:r>
              <a:rPr lang="en-GB" altLang="en-US" sz="1600" b="1" dirty="0">
                <a:solidFill>
                  <a:srgbClr val="003399"/>
                </a:solidFill>
              </a:rPr>
              <a:t>Quoted text excerpted from IEEE-SA Standards Board Bylaws </a:t>
            </a:r>
            <a:r>
              <a:rPr lang="en-GB" altLang="en-US" sz="1600" b="1" dirty="0" err="1">
                <a:solidFill>
                  <a:srgbClr val="003399"/>
                </a:solidFill>
              </a:rPr>
              <a:t>subclause</a:t>
            </a:r>
            <a:r>
              <a:rPr lang="en-GB" altLang="en-US" sz="1600" b="1" dirty="0">
                <a:solidFill>
                  <a:srgbClr val="003399"/>
                </a:solidFill>
              </a:rPr>
              <a:t> 6.2</a:t>
            </a:r>
            <a:r>
              <a:rPr lang="en-US" altLang="en-US" sz="1600" b="1" dirty="0">
                <a:solidFill>
                  <a:srgbClr val="003399"/>
                </a:solidFill>
              </a:rPr>
              <a:t>]:</a:t>
            </a:r>
          </a:p>
          <a:p>
            <a:pPr lvl="2">
              <a:buFont typeface="Arial" panose="020B0604020202020204" pitchFamily="34" charset="0"/>
              <a:buChar char="•"/>
            </a:pPr>
            <a:r>
              <a:rPr lang="en-US" altLang="en-US" sz="1600" b="1" dirty="0">
                <a:solidFill>
                  <a:srgbClr val="003399"/>
                </a:solidFill>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en-US" sz="1600" dirty="0"/>
          </a:p>
          <a:p>
            <a:pPr lvl="2">
              <a:buFont typeface="Arial" panose="020B0604020202020204" pitchFamily="34" charset="0"/>
              <a:buChar char="•"/>
            </a:pPr>
            <a:r>
              <a:rPr lang="en-US" altLang="en-US" sz="1600" b="1" dirty="0">
                <a:solidFill>
                  <a:srgbClr val="003399"/>
                </a:solidFill>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p>
          <a:p>
            <a:pPr lvl="1">
              <a:buFont typeface="Arial" panose="020B0604020202020204" pitchFamily="34" charset="0"/>
              <a:buChar char="•"/>
            </a:pPr>
            <a:r>
              <a:rPr lang="en-US" altLang="en-US" sz="1600" b="1" dirty="0">
                <a:solidFill>
                  <a:srgbClr val="003399"/>
                </a:solidFill>
              </a:rPr>
              <a:t>The above does not apply if the patent claim is already the subject of an Accepted Letter of Assurance that applies to the proposed standard(s) under consideration by this group</a:t>
            </a:r>
          </a:p>
          <a:p>
            <a:pPr lvl="1">
              <a:buFont typeface="Arial" panose="020B0604020202020204" pitchFamily="34" charset="0"/>
              <a:buChar char="•"/>
            </a:pPr>
            <a:r>
              <a:rPr lang="en-US" altLang="en-US" sz="1600" b="1" dirty="0">
                <a:solidFill>
                  <a:srgbClr val="003399"/>
                </a:solidFill>
              </a:rPr>
              <a:t>Early identification of holders of potential Essential Patent Claims is strongly encouraged</a:t>
            </a:r>
          </a:p>
          <a:p>
            <a:pPr lvl="1">
              <a:buFont typeface="Arial" panose="020B0604020202020204" pitchFamily="34" charset="0"/>
              <a:buChar char="•"/>
            </a:pPr>
            <a:r>
              <a:rPr lang="en-US" altLang="en-US" sz="1600" b="1" dirty="0">
                <a:solidFill>
                  <a:srgbClr val="003399"/>
                </a:solidFill>
              </a:rPr>
              <a:t>No duty to perform a patent search</a:t>
            </a:r>
            <a:endParaRPr lang="en-US" altLang="en-US" sz="1600" dirty="0"/>
          </a:p>
        </p:txBody>
      </p:sp>
      <p:sp>
        <p:nvSpPr>
          <p:cNvPr id="8196" name="Text Box 1028"/>
          <p:cNvSpPr txBox="1">
            <a:spLocks noChangeArrowheads="1"/>
          </p:cNvSpPr>
          <p:nvPr/>
        </p:nvSpPr>
        <p:spPr bwMode="auto">
          <a:xfrm>
            <a:off x="57150" y="64389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a:solidFill>
                  <a:schemeClr val="tx1"/>
                </a:solidFill>
                <a:latin typeface="Times New Roman" panose="02020603050405020304" pitchFamily="18" charset="0"/>
              </a:rPr>
              <a:t>Slide #1</a:t>
            </a:r>
          </a:p>
        </p:txBody>
      </p:sp>
      <p:sp>
        <p:nvSpPr>
          <p:cNvPr id="2" name="Date Placeholder 1"/>
          <p:cNvSpPr>
            <a:spLocks noGrp="1"/>
          </p:cNvSpPr>
          <p:nvPr>
            <p:ph type="dt" sz="half" idx="10"/>
          </p:nvPr>
        </p:nvSpPr>
        <p:spPr/>
        <p:txBody>
          <a:bodyPr/>
          <a:lstStyle/>
          <a:p>
            <a:pPr>
              <a:defRPr/>
            </a:pPr>
            <a:fld id="{BA9B6BDB-EC76-4077-AB7E-60BC227A850B}" type="datetime1">
              <a:rPr lang="en-US" smtClean="0"/>
              <a:t>4/1/2018</a:t>
            </a:fld>
            <a:endParaRPr lang="en-US"/>
          </a:p>
        </p:txBody>
      </p:sp>
      <p:sp>
        <p:nvSpPr>
          <p:cNvPr id="3" name="Footer Placeholder 2"/>
          <p:cNvSpPr>
            <a:spLocks noGrp="1"/>
          </p:cNvSpPr>
          <p:nvPr>
            <p:ph type="ftr" sz="quarter" idx="11"/>
          </p:nvPr>
        </p:nvSpPr>
        <p:spPr/>
        <p:txBody>
          <a:bodyPr/>
          <a:lstStyle/>
          <a:p>
            <a:pPr>
              <a:defRPr/>
            </a:pPr>
            <a:r>
              <a:rPr lang="en-US" smtClean="0"/>
              <a:t>Doc #: 5-18-0010-01-agen</a:t>
            </a:r>
            <a:endParaRPr lang="en-US"/>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9</a:t>
            </a:fld>
            <a:endParaRPr lang="en-US"/>
          </a:p>
        </p:txBody>
      </p:sp>
    </p:spTree>
    <p:extLst>
      <p:ext uri="{BB962C8B-B14F-4D97-AF65-F5344CB8AC3E}">
        <p14:creationId xmlns:p14="http://schemas.microsoft.com/office/powerpoint/2010/main" val="3647385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12798</TotalTime>
  <Words>1649</Words>
  <Application>Microsoft Office PowerPoint</Application>
  <PresentationFormat>On-screen Show (4:3)</PresentationFormat>
  <Paragraphs>369</Paragraphs>
  <Slides>27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Helvetica</vt:lpstr>
      <vt:lpstr>Monotype Sorts</vt:lpstr>
      <vt:lpstr>Times New Roman</vt:lpstr>
      <vt:lpstr>Office Theme</vt:lpstr>
      <vt:lpstr>PowerPoint Presentation</vt:lpstr>
      <vt:lpstr> Monthly WG Meeting Electronic Meeting Details</vt:lpstr>
      <vt:lpstr>Face to Face Details</vt:lpstr>
      <vt:lpstr>Rules</vt:lpstr>
      <vt:lpstr>Current Membership</vt:lpstr>
      <vt:lpstr> Draft Agenda (WG 04 April Meeting)</vt:lpstr>
      <vt:lpstr>Meeting Schedule</vt:lpstr>
      <vt:lpstr>Approval of Agenda</vt:lpstr>
      <vt:lpstr>Participants, Patents, and Duty to Inform</vt:lpstr>
      <vt:lpstr>Patent Related Links</vt:lpstr>
      <vt:lpstr>Call for Potentially Essential Patents</vt:lpstr>
      <vt:lpstr>Other Guidelines for IEEE WG Meetings</vt:lpstr>
      <vt:lpstr>Notice of Electronic Ballots</vt:lpstr>
      <vt:lpstr>Minutes for approval</vt:lpstr>
      <vt:lpstr>Status on 1900.5.1</vt:lpstr>
      <vt:lpstr>Working Schedule for 1900.5.1</vt:lpstr>
      <vt:lpstr>Current Status for 1900.5.2</vt:lpstr>
      <vt:lpstr>Current Architecture Status</vt:lpstr>
      <vt:lpstr>Other DySPAN-SC Activities</vt:lpstr>
      <vt:lpstr>Marketing Inputs</vt:lpstr>
      <vt:lpstr>Meeting Planning</vt:lpstr>
      <vt:lpstr>1900.5.1 Ad Hoc (11 AM 04 APR 2018)</vt:lpstr>
      <vt:lpstr>DSO Presentation (04 PM 04 APR 2018)</vt:lpstr>
      <vt:lpstr>1900.5.2 Ad Hoc (09 AM 05 APR 2018)</vt:lpstr>
      <vt:lpstr>Architecture Ad Hoc (11 AM 05 APR 2018)</vt:lpstr>
      <vt:lpstr>IEEE 1900.5 WG (02 PM 05 APR 2018)</vt:lpstr>
      <vt:lpstr>IEEE 1900.5 Meeting 4/4/18 @9 AM US ET (UTC-5)</vt:lpstr>
    </vt:vector>
  </TitlesOfParts>
  <Company>BAE Systems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matthew.sherman</dc:creator>
  <cp:lastModifiedBy>Sherman, Matthew J. (US SSA)</cp:lastModifiedBy>
  <cp:revision>350</cp:revision>
  <dcterms:created xsi:type="dcterms:W3CDTF">2013-08-13T02:52:21Z</dcterms:created>
  <dcterms:modified xsi:type="dcterms:W3CDTF">2018-04-02T03:56:28Z</dcterms:modified>
</cp:coreProperties>
</file>