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15" r:id="rId3"/>
    <p:sldId id="337" r:id="rId4"/>
    <p:sldId id="370" r:id="rId5"/>
    <p:sldId id="332" r:id="rId6"/>
    <p:sldId id="386" r:id="rId7"/>
    <p:sldId id="317" r:id="rId8"/>
    <p:sldId id="352" r:id="rId9"/>
    <p:sldId id="353" r:id="rId10"/>
    <p:sldId id="354" r:id="rId11"/>
    <p:sldId id="355" r:id="rId12"/>
    <p:sldId id="387" r:id="rId13"/>
    <p:sldId id="307" r:id="rId14"/>
    <p:sldId id="360" r:id="rId15"/>
    <p:sldId id="384" r:id="rId16"/>
    <p:sldId id="335" r:id="rId17"/>
    <p:sldId id="385" r:id="rId18"/>
    <p:sldId id="344" r:id="rId19"/>
    <p:sldId id="346" r:id="rId20"/>
    <p:sldId id="347" r:id="rId21"/>
    <p:sldId id="388" r:id="rId22"/>
    <p:sldId id="381" r:id="rId23"/>
    <p:sldId id="389" r:id="rId24"/>
    <p:sldId id="390" r:id="rId25"/>
    <p:sldId id="391" r:id="rId26"/>
    <p:sldId id="36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7" d="100"/>
          <a:sy n="87" d="100"/>
        </p:scale>
        <p:origin x="15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9B04904-ADC6-402C-8522-F2543F7AE34F}" type="datetime1">
              <a:rPr lang="en-US" smtClean="0"/>
              <a:t>4/1/2018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7CB78E3-BAC5-435D-A540-AFDD36912AF8}" type="datetime1">
              <a:rPr lang="en-US" smtClean="0"/>
              <a:t>4/1/2018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CF7AE97-EA5D-499C-8068-1FE5CD057C79}" type="datetime1">
              <a:rPr lang="en-US" smtClean="0"/>
              <a:t>4/1/2018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579B78-A2D4-4D3F-8A32-96D6FD59DD9D}" type="datetime1">
              <a:rPr lang="en-US" smtClean="0"/>
              <a:t>4/1/2018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0A875EA-75CE-4383-A606-8AF5DCBE41D8}" type="datetime1">
              <a:rPr lang="en-US" smtClean="0"/>
              <a:t>4/1/2018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8ED0571-76F6-4B63-91FD-E3C5595B649F}" type="datetime1">
              <a:rPr lang="en-US" smtClean="0"/>
              <a:t>4/1/2018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76031BE-879C-44F0-8AE7-4E750A01F216}" type="datetime1">
              <a:rPr lang="en-US" smtClean="0"/>
              <a:t>4/1/2018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8E21A10-3CA5-49DE-962B-C096DF414E45}" type="datetime1">
              <a:rPr lang="en-US" smtClean="0"/>
              <a:t>4/1/2018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20E5F9-197C-4582-BFE4-EC67F860CDAC}" type="datetime1">
              <a:rPr lang="en-US" smtClean="0"/>
              <a:t>4/1/2018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1D23F68-239F-4EEA-A36F-00219148F329}" type="datetime1">
              <a:rPr lang="en-US" smtClean="0"/>
              <a:t>4/1/2018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11DCE3-756F-498B-8C17-4B73E64089A6}" type="datetime1">
              <a:rPr lang="en-US" smtClean="0"/>
              <a:t>4/1/2018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B9D2EF0-3E11-4BE0-BEA2-6039E816A493}" type="datetime1">
              <a:rPr lang="en-US" smtClean="0"/>
              <a:t>4/1/2018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5-18-0010-00-agen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1900.5/dcn/18/5-18-0003-00-par0-draft-1900-5-2a-amendment-adding-spectrum-consumption-model-schema.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96C71-A67E-4462-B7EF-5EA57FEC141B}" type="datetime1">
              <a:rPr lang="en-US" smtClean="0">
                <a:solidFill>
                  <a:srgbClr val="000099"/>
                </a:solidFill>
              </a:rPr>
              <a:t>4/1/2018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0135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04-05 April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01 April</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5-18-0010-00-agen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5-18-0010-00-agen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CB130A0-F2A5-4B9A-A46E-BC4A8C2F8008}"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509CFC2-4E16-45D2-98E4-76B552C67D3A}"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of Electronic Ballots</a:t>
            </a:r>
            <a:endParaRPr lang="en-US" dirty="0"/>
          </a:p>
        </p:txBody>
      </p:sp>
      <p:sp>
        <p:nvSpPr>
          <p:cNvPr id="3" name="Content Placeholder 2"/>
          <p:cNvSpPr>
            <a:spLocks noGrp="1"/>
          </p:cNvSpPr>
          <p:nvPr>
            <p:ph idx="1"/>
          </p:nvPr>
        </p:nvSpPr>
        <p:spPr/>
        <p:txBody>
          <a:bodyPr/>
          <a:lstStyle/>
          <a:p>
            <a:r>
              <a:rPr lang="en-US" sz="2800" dirty="0"/>
              <a:t>Motion:  To empower the IEEE 1900.5 leadership to cover expenses for the April 2018 IEEE 1900.5 face to face meeting out of the IEEE 1900.5 treasury up to a cost of $1000.</a:t>
            </a:r>
          </a:p>
          <a:p>
            <a:r>
              <a:rPr lang="en-US" sz="2800" dirty="0"/>
              <a:t>Mover:  Darcy Swain-Walsh</a:t>
            </a:r>
          </a:p>
          <a:p>
            <a:r>
              <a:rPr lang="en-US" sz="2800" dirty="0"/>
              <a:t>Second:  Lynn Grande</a:t>
            </a:r>
          </a:p>
          <a:p>
            <a:r>
              <a:rPr lang="en-US" sz="2800" dirty="0" smtClean="0"/>
              <a:t>Closed:  </a:t>
            </a:r>
            <a:r>
              <a:rPr lang="en-US" sz="2800" dirty="0"/>
              <a:t>Sunday April 1 </a:t>
            </a:r>
            <a:endParaRPr lang="en-US" sz="2800" dirty="0" smtClean="0"/>
          </a:p>
          <a:p>
            <a:r>
              <a:rPr lang="en-US" sz="2800" dirty="0" smtClean="0"/>
              <a:t>12 APPROVE  0 DISAPPROVE 0 ABSTAIN</a:t>
            </a:r>
          </a:p>
          <a:p>
            <a:r>
              <a:rPr lang="en-US" sz="2800" dirty="0" smtClean="0"/>
              <a:t>Motion Carried</a:t>
            </a:r>
            <a:endParaRPr lang="en-US" sz="2800" dirty="0"/>
          </a:p>
          <a:p>
            <a:endParaRPr lang="en-US" sz="2800" dirty="0"/>
          </a:p>
        </p:txBody>
      </p:sp>
      <p:sp>
        <p:nvSpPr>
          <p:cNvPr id="4" name="Date Placeholder 3"/>
          <p:cNvSpPr>
            <a:spLocks noGrp="1"/>
          </p:cNvSpPr>
          <p:nvPr>
            <p:ph type="dt" sz="half" idx="10"/>
          </p:nvPr>
        </p:nvSpPr>
        <p:spPr/>
        <p:txBody>
          <a:bodyPr/>
          <a:lstStyle/>
          <a:p>
            <a:pPr>
              <a:defRPr/>
            </a:pPr>
            <a:fld id="{0332B9E0-F97E-41C7-BF0E-2C67634F6138}"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775662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5-18-00xx-00.</a:t>
            </a:r>
            <a:endParaRPr lang="en-US" dirty="0"/>
          </a:p>
          <a:p>
            <a:pPr>
              <a:lnSpc>
                <a:spcPct val="115000"/>
              </a:lnSpc>
              <a:defRPr/>
            </a:pPr>
            <a:r>
              <a:rPr lang="en-US" dirty="0"/>
              <a:t>Mover: </a:t>
            </a:r>
          </a:p>
          <a:p>
            <a:r>
              <a:rPr dirty="0"/>
              <a:t>Second</a:t>
            </a:r>
            <a:r>
              <a:rPr dirty="0" smtClean="0"/>
              <a:t>:  </a:t>
            </a:r>
            <a:endParaRPr dirty="0"/>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51725956-0628-4AA8-8C17-687DB15D0C4A}"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13</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p>
          <a:p>
            <a:endParaRPr lang="en-US" sz="2800" dirty="0" smtClean="0"/>
          </a:p>
          <a:p>
            <a:r>
              <a:rPr lang="en-US" sz="2800" dirty="0" smtClean="0"/>
              <a:t>Does Darcy need Passport details</a:t>
            </a:r>
          </a:p>
          <a:p>
            <a:pPr lvl="1"/>
            <a:r>
              <a:rPr lang="en-US" sz="2400" dirty="0" smtClean="0"/>
              <a:t>Meeting Logistics…</a:t>
            </a:r>
            <a:endParaRPr lang="en-US" sz="2400" dirty="0"/>
          </a:p>
        </p:txBody>
      </p:sp>
      <p:sp>
        <p:nvSpPr>
          <p:cNvPr id="4" name="Date Placeholder 3"/>
          <p:cNvSpPr>
            <a:spLocks noGrp="1"/>
          </p:cNvSpPr>
          <p:nvPr>
            <p:ph type="dt" sz="half" idx="10"/>
          </p:nvPr>
        </p:nvSpPr>
        <p:spPr/>
        <p:txBody>
          <a:bodyPr/>
          <a:lstStyle/>
          <a:p>
            <a:pPr>
              <a:defRPr/>
            </a:pPr>
            <a:fld id="{0EC0B7F9-D7F2-4EBD-B0D3-75C568D8B0EF}"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CA18AEC2-D265-48C2-A30C-C4017BC21EE0}"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3/18?</a:t>
            </a:r>
          </a:p>
          <a:p>
            <a:r>
              <a:rPr lang="en-US" dirty="0"/>
              <a:t>DRAFT 1900.5.2a PAR posted</a:t>
            </a:r>
          </a:p>
          <a:p>
            <a:pPr lvl="1"/>
            <a:r>
              <a:rPr lang="en-US" dirty="0">
                <a:hlinkClick r:id="rId2"/>
              </a:rPr>
              <a:t>https://mentor.ieee.org/1900.5/dcn/18/5-18-0003-00-par0-draft-1900-5-2a-amendment-adding-spectrum-consumption-model-schema.pdf</a:t>
            </a:r>
            <a:endParaRPr lang="en-US" dirty="0"/>
          </a:p>
          <a:p>
            <a:r>
              <a:rPr lang="en-US" dirty="0" smtClean="0"/>
              <a:t>Approved by </a:t>
            </a:r>
            <a:r>
              <a:rPr lang="en-US" dirty="0" err="1" smtClean="0"/>
              <a:t>DySPAN</a:t>
            </a:r>
            <a:r>
              <a:rPr lang="en-US" dirty="0" smtClean="0"/>
              <a:t>-SC and submitted </a:t>
            </a:r>
            <a:r>
              <a:rPr lang="en-US" dirty="0"/>
              <a:t>to </a:t>
            </a:r>
            <a:r>
              <a:rPr lang="en-US" dirty="0" smtClean="0"/>
              <a:t>SASB NESCOM for consideration</a:t>
            </a:r>
            <a:endParaRPr lang="en-US" dirty="0"/>
          </a:p>
          <a:p>
            <a:pPr lvl="1"/>
            <a:endParaRPr lang="en-US" dirty="0"/>
          </a:p>
        </p:txBody>
      </p:sp>
      <p:sp>
        <p:nvSpPr>
          <p:cNvPr id="4" name="Date Placeholder 3"/>
          <p:cNvSpPr>
            <a:spLocks noGrp="1"/>
          </p:cNvSpPr>
          <p:nvPr>
            <p:ph type="dt" sz="quarter" idx="10"/>
          </p:nvPr>
        </p:nvSpPr>
        <p:spPr/>
        <p:txBody>
          <a:bodyPr/>
          <a:lstStyle/>
          <a:p>
            <a:pPr>
              <a:defRPr/>
            </a:pPr>
            <a:fld id="{586C3189-4EEE-4C4D-B9C3-A5C1C579344D}"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smtClean="0"/>
              <a:t>Focus </a:t>
            </a:r>
            <a:r>
              <a:rPr lang="en-US" dirty="0"/>
              <a:t>on 1900.5.1 and 1900.5.2a PAR</a:t>
            </a:r>
          </a:p>
          <a:p>
            <a:r>
              <a:rPr lang="en-US" dirty="0"/>
              <a:t>Conducting additional architecture activities while not interfering with 1900.5.1/2 </a:t>
            </a:r>
          </a:p>
          <a:p>
            <a:pPr lvl="1"/>
            <a:r>
              <a:rPr lang="en-US" dirty="0"/>
              <a:t>Goal is PAR to update based </a:t>
            </a:r>
            <a:r>
              <a:rPr lang="en-US" dirty="0" err="1" smtClean="0"/>
              <a:t>stadard</a:t>
            </a:r>
            <a:r>
              <a:rPr lang="en-US" dirty="0" smtClean="0"/>
              <a:t> </a:t>
            </a:r>
            <a:r>
              <a:rPr lang="en-US" dirty="0"/>
              <a:t>in next couple of months </a:t>
            </a:r>
          </a:p>
        </p:txBody>
      </p:sp>
      <p:sp>
        <p:nvSpPr>
          <p:cNvPr id="4" name="Date Placeholder 3"/>
          <p:cNvSpPr>
            <a:spLocks noGrp="1"/>
          </p:cNvSpPr>
          <p:nvPr>
            <p:ph type="dt" sz="quarter" idx="10"/>
          </p:nvPr>
        </p:nvSpPr>
        <p:spPr/>
        <p:txBody>
          <a:bodyPr/>
          <a:lstStyle/>
          <a:p>
            <a:pPr>
              <a:defRPr/>
            </a:pPr>
            <a:fld id="{500F2032-6A93-49F8-88A0-B154BD43AB92}"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r>
              <a:rPr lang="en-US" sz="2400" dirty="0" smtClean="0"/>
              <a:t>Architecture </a:t>
            </a:r>
            <a:r>
              <a:rPr lang="en-US" sz="2400" dirty="0" smtClean="0"/>
              <a:t>Study Group</a:t>
            </a:r>
          </a:p>
          <a:p>
            <a:r>
              <a:rPr lang="en-US" sz="2400" dirty="0" smtClean="0"/>
              <a:t>Machine Learning study group</a:t>
            </a:r>
            <a:endParaRPr lang="en-US" sz="24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1B61D1E0-4E48-4A0C-9A8E-48EA0B261B3B}"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a:t>
            </a:r>
            <a:r>
              <a:rPr lang="en-US" sz="2000" dirty="0" smtClean="0"/>
              <a:t>1900.5.1 and 1900.5.2</a:t>
            </a:r>
            <a:endParaRPr lang="en-US" sz="2000" dirty="0" smtClean="0"/>
          </a:p>
          <a:p>
            <a:pPr lvl="2"/>
            <a:r>
              <a:rPr lang="en-US" sz="2000" dirty="0" smtClean="0"/>
              <a:t>1900.5.2 paper accepted</a:t>
            </a:r>
            <a:endParaRPr lang="en-US" sz="2000" dirty="0"/>
          </a:p>
          <a:p>
            <a:pPr lvl="1"/>
            <a:r>
              <a:rPr lang="en-US" sz="2400" dirty="0"/>
              <a:t>Paper on 1900.5.2 over VITA 49 Accepted</a:t>
            </a:r>
          </a:p>
          <a:p>
            <a:r>
              <a:rPr lang="en-US" sz="2800" dirty="0" smtClean="0"/>
              <a:t>Need </a:t>
            </a:r>
            <a:r>
              <a:rPr lang="en-US" sz="2800" dirty="0"/>
              <a:t>to update website</a:t>
            </a:r>
          </a:p>
          <a:p>
            <a:pPr lvl="1"/>
            <a:r>
              <a:rPr lang="en-US" sz="2400" dirty="0"/>
              <a:t>Mat Sherman action but on back </a:t>
            </a:r>
            <a:r>
              <a:rPr lang="en-US" sz="2400" dirty="0" smtClean="0"/>
              <a:t>burner</a:t>
            </a:r>
          </a:p>
          <a:p>
            <a:r>
              <a:rPr lang="en-US" dirty="0" smtClean="0"/>
              <a:t>Update to SCMBAT tool V1.1</a:t>
            </a:r>
          </a:p>
          <a:p>
            <a:pPr lvl="1"/>
            <a:r>
              <a:rPr lang="en-US" dirty="0" smtClean="0"/>
              <a:t>Available?</a:t>
            </a:r>
            <a:endParaRPr lang="en-US" sz="2400" dirty="0"/>
          </a:p>
          <a:p>
            <a:r>
              <a:rPr lang="en-US" dirty="0" smtClean="0"/>
              <a:t>General set of </a:t>
            </a:r>
            <a:r>
              <a:rPr lang="en-US" dirty="0" err="1" smtClean="0"/>
              <a:t>DySPAN</a:t>
            </a:r>
            <a:r>
              <a:rPr lang="en-US" dirty="0" smtClean="0"/>
              <a:t> </a:t>
            </a:r>
            <a:r>
              <a:rPr lang="en-US" dirty="0" smtClean="0"/>
              <a:t>papers for Pub</a:t>
            </a:r>
            <a:endParaRPr lang="en-US" dirty="0" smtClean="0"/>
          </a:p>
          <a:p>
            <a:pPr lvl="1"/>
            <a:endParaRPr lang="en-US" dirty="0"/>
          </a:p>
        </p:txBody>
      </p:sp>
      <p:sp>
        <p:nvSpPr>
          <p:cNvPr id="4" name="Date Placeholder 3"/>
          <p:cNvSpPr>
            <a:spLocks noGrp="1"/>
          </p:cNvSpPr>
          <p:nvPr>
            <p:ph type="dt" sz="quarter" idx="10"/>
          </p:nvPr>
        </p:nvSpPr>
        <p:spPr/>
        <p:txBody>
          <a:bodyPr/>
          <a:lstStyle/>
          <a:p>
            <a:pPr>
              <a:defRPr/>
            </a:pPr>
            <a:fld id="{1015C624-A75C-4528-9238-C62AE2B092F5}"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D5F64B5C-D634-4D73-A5CC-F8E1ADD7C8D9}"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01 May 2018 will be next electronic Meeting</a:t>
            </a:r>
            <a:endParaRPr lang="en-US" sz="2000" dirty="0" smtClean="0"/>
          </a:p>
        </p:txBody>
      </p:sp>
      <p:sp>
        <p:nvSpPr>
          <p:cNvPr id="4" name="Date Placeholder 3"/>
          <p:cNvSpPr>
            <a:spLocks noGrp="1"/>
          </p:cNvSpPr>
          <p:nvPr>
            <p:ph type="dt" sz="quarter" idx="10"/>
          </p:nvPr>
        </p:nvSpPr>
        <p:spPr/>
        <p:txBody>
          <a:bodyPr/>
          <a:lstStyle/>
          <a:p>
            <a:pPr>
              <a:defRPr/>
            </a:pPr>
            <a:fld id="{E19DE75B-2DD0-4528-8982-78A5CFB83706}"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1900.5.1 Ad Hoc (11 AM 04 APR 2018)</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a:t>Review of </a:t>
            </a:r>
            <a:r>
              <a:rPr lang="en-US" dirty="0" smtClean="0"/>
              <a:t>1900.5.1</a:t>
            </a:r>
            <a:endParaRPr lang="en-US" dirty="0"/>
          </a:p>
          <a:p>
            <a:endParaRPr lang="en-US" dirty="0"/>
          </a:p>
        </p:txBody>
      </p:sp>
      <p:sp>
        <p:nvSpPr>
          <p:cNvPr id="4" name="Date Placeholder 3"/>
          <p:cNvSpPr>
            <a:spLocks noGrp="1"/>
          </p:cNvSpPr>
          <p:nvPr>
            <p:ph type="dt" sz="quarter" idx="10"/>
          </p:nvPr>
        </p:nvSpPr>
        <p:spPr/>
        <p:txBody>
          <a:bodyPr/>
          <a:lstStyle/>
          <a:p>
            <a:pPr>
              <a:defRPr/>
            </a:pPr>
            <a:fld id="{76FC36D4-B64B-4286-84E3-579CCE8B71A6}"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33998952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DSO Presentation (04 PM 04 APR 2018)</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smtClean="0"/>
              <a:t>Presentation for US Defense Spectrum Organization (DSO) on spectrum sharing</a:t>
            </a:r>
            <a:endParaRPr lang="en-US" dirty="0"/>
          </a:p>
          <a:p>
            <a:endParaRPr lang="en-US" dirty="0"/>
          </a:p>
        </p:txBody>
      </p:sp>
      <p:sp>
        <p:nvSpPr>
          <p:cNvPr id="4" name="Date Placeholder 3"/>
          <p:cNvSpPr>
            <a:spLocks noGrp="1"/>
          </p:cNvSpPr>
          <p:nvPr>
            <p:ph type="dt" sz="quarter" idx="10"/>
          </p:nvPr>
        </p:nvSpPr>
        <p:spPr/>
        <p:txBody>
          <a:bodyPr/>
          <a:lstStyle/>
          <a:p>
            <a:pPr>
              <a:defRPr/>
            </a:pPr>
            <a:fld id="{E6A9518C-18AF-471A-BB6C-76E042CDBB0D}"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2394736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1900.5.2 Ad Hoc (09 AM 05 APR 2018)</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smtClean="0"/>
              <a:t>Discussion of 1900.5.2a </a:t>
            </a:r>
            <a:endParaRPr lang="en-US" dirty="0"/>
          </a:p>
          <a:p>
            <a:endParaRPr lang="en-US" dirty="0"/>
          </a:p>
        </p:txBody>
      </p:sp>
      <p:sp>
        <p:nvSpPr>
          <p:cNvPr id="4" name="Date Placeholder 3"/>
          <p:cNvSpPr>
            <a:spLocks noGrp="1"/>
          </p:cNvSpPr>
          <p:nvPr>
            <p:ph type="dt" sz="quarter" idx="10"/>
          </p:nvPr>
        </p:nvSpPr>
        <p:spPr/>
        <p:txBody>
          <a:bodyPr/>
          <a:lstStyle/>
          <a:p>
            <a:pPr>
              <a:defRPr/>
            </a:pPr>
            <a:fld id="{8648E428-F861-480A-AF71-6E6774C45502}"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206486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Architecture Ad Hoc (11 AM 05 APR 2018)</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smtClean="0"/>
              <a:t>TBD discussions</a:t>
            </a:r>
            <a:endParaRPr lang="en-US" dirty="0"/>
          </a:p>
          <a:p>
            <a:endParaRPr lang="en-US" dirty="0"/>
          </a:p>
        </p:txBody>
      </p:sp>
      <p:sp>
        <p:nvSpPr>
          <p:cNvPr id="4" name="Date Placeholder 3"/>
          <p:cNvSpPr>
            <a:spLocks noGrp="1"/>
          </p:cNvSpPr>
          <p:nvPr>
            <p:ph type="dt" sz="quarter" idx="10"/>
          </p:nvPr>
        </p:nvSpPr>
        <p:spPr/>
        <p:txBody>
          <a:bodyPr/>
          <a:lstStyle/>
          <a:p>
            <a:pPr>
              <a:defRPr/>
            </a:pPr>
            <a:fld id="{CE2077AF-4BFB-4F95-9B9A-5FFA131CD034}"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6801244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IEEE </a:t>
            </a:r>
            <a:r>
              <a:rPr dirty="0" smtClean="0"/>
              <a:t>1900.5 WG (02 PM 05 APR 2018)</a:t>
            </a:r>
            <a:endParaRPr dirty="0"/>
          </a:p>
        </p:txBody>
      </p:sp>
      <p:sp>
        <p:nvSpPr>
          <p:cNvPr id="17411" name="Content Placeholder 2"/>
          <p:cNvSpPr>
            <a:spLocks noGrp="1"/>
          </p:cNvSpPr>
          <p:nvPr>
            <p:ph idx="1"/>
          </p:nvPr>
        </p:nvSpPr>
        <p:spPr>
          <a:xfrm>
            <a:off x="430823" y="990600"/>
            <a:ext cx="8229600" cy="4525963"/>
          </a:xfrm>
        </p:spPr>
        <p:txBody>
          <a:bodyPr/>
          <a:lstStyle/>
          <a:p>
            <a:pPr>
              <a:buFont typeface="Calibri" pitchFamily="34" charset="0"/>
              <a:buAutoNum type="arabicPeriod"/>
            </a:pPr>
            <a:r>
              <a:rPr lang="en-US" sz="1600" dirty="0" err="1">
                <a:latin typeface="Times New Roman" pitchFamily="18" charset="0"/>
              </a:rPr>
              <a:t>Administrivia</a:t>
            </a:r>
            <a:endParaRPr lang="en-US" sz="1600" dirty="0">
              <a:latin typeface="Times New Roman" pitchFamily="18" charset="0"/>
            </a:endParaRPr>
          </a:p>
          <a:p>
            <a:pPr lvl="1">
              <a:buFont typeface="Calibri" pitchFamily="34" charset="0"/>
              <a:buAutoNum type="alphaLcPeriod"/>
            </a:pPr>
            <a:r>
              <a:rPr lang="en-US" sz="1400" dirty="0">
                <a:latin typeface="Times New Roman" pitchFamily="18" charset="0"/>
              </a:rPr>
              <a:t>Roll Call / Quorum Check</a:t>
            </a:r>
          </a:p>
          <a:p>
            <a:pPr lvl="1">
              <a:buFont typeface="Calibri" pitchFamily="34" charset="0"/>
              <a:buAutoNum type="alphaLcPeriod"/>
            </a:pPr>
            <a:r>
              <a:rPr lang="en-US" sz="1400" dirty="0" smtClean="0">
                <a:latin typeface="Times New Roman" pitchFamily="18" charset="0"/>
              </a:rPr>
              <a:t>Patent </a:t>
            </a:r>
            <a:r>
              <a:rPr lang="en-US" sz="1400" dirty="0">
                <a:latin typeface="Times New Roman" pitchFamily="18" charset="0"/>
              </a:rPr>
              <a:t>slides / Notes on status</a:t>
            </a:r>
          </a:p>
          <a:p>
            <a:pPr>
              <a:buFont typeface="Calibri" pitchFamily="34" charset="0"/>
              <a:buAutoNum type="arabicPeriod"/>
            </a:pPr>
            <a:r>
              <a:rPr lang="en-US" sz="1600" dirty="0" smtClean="0">
                <a:latin typeface="Times New Roman" pitchFamily="18" charset="0"/>
              </a:rPr>
              <a:t>Status </a:t>
            </a:r>
            <a:r>
              <a:rPr lang="en-US" sz="1600" dirty="0">
                <a:latin typeface="Times New Roman" pitchFamily="18" charset="0"/>
              </a:rPr>
              <a:t>on 1900.5.1</a:t>
            </a:r>
          </a:p>
          <a:p>
            <a:pPr>
              <a:buFont typeface="Calibri" pitchFamily="34" charset="0"/>
              <a:buAutoNum type="arabicPeriod"/>
            </a:pPr>
            <a:r>
              <a:rPr lang="en-US" sz="1600" dirty="0">
                <a:latin typeface="Times New Roman" pitchFamily="18" charset="0"/>
              </a:rPr>
              <a:t>Status on 1900.5.2</a:t>
            </a:r>
          </a:p>
          <a:p>
            <a:pPr>
              <a:buFont typeface="Calibri" pitchFamily="34" charset="0"/>
              <a:buAutoNum type="arabicPeriod"/>
            </a:pPr>
            <a:r>
              <a:rPr lang="en-US" sz="1600" dirty="0">
                <a:latin typeface="Times New Roman" pitchFamily="18" charset="0"/>
              </a:rPr>
              <a:t>Status on Architecture</a:t>
            </a:r>
          </a:p>
          <a:p>
            <a:pPr>
              <a:buFont typeface="Calibri" pitchFamily="34" charset="0"/>
              <a:buAutoNum type="arabicPeriod"/>
            </a:pPr>
            <a:r>
              <a:rPr lang="en-US" sz="1600" dirty="0" smtClean="0">
                <a:latin typeface="Times New Roman" pitchFamily="18" charset="0"/>
              </a:rPr>
              <a:t>WG Motions?</a:t>
            </a:r>
            <a:endParaRPr lang="en-US" sz="1600" dirty="0">
              <a:latin typeface="Times New Roman" pitchFamily="18" charset="0"/>
            </a:endParaRPr>
          </a:p>
          <a:p>
            <a:pPr>
              <a:buFont typeface="Calibri" pitchFamily="34" charset="0"/>
              <a:buAutoNum type="arabicPeriod"/>
            </a:pPr>
            <a:r>
              <a:rPr lang="en-US" sz="1600" dirty="0" err="1">
                <a:latin typeface="Times New Roman" pitchFamily="18" charset="0"/>
              </a:rPr>
              <a:t>AoB</a:t>
            </a:r>
            <a:endParaRPr lang="en-US" sz="1600" dirty="0">
              <a:latin typeface="Times New Roman" pitchFamily="18" charset="0"/>
            </a:endParaRPr>
          </a:p>
          <a:p>
            <a:pPr>
              <a:buFont typeface="Calibri" pitchFamily="34" charset="0"/>
              <a:buAutoNum type="arabicPeriod"/>
            </a:pPr>
            <a:r>
              <a:rPr lang="en-US" sz="1600" dirty="0" smtClean="0">
                <a:latin typeface="Times New Roman" pitchFamily="18" charset="0"/>
              </a:rPr>
              <a:t>Adjourn</a:t>
            </a:r>
            <a:endParaRPr lang="en-US" sz="1600" dirty="0">
              <a:latin typeface="Times New Roman" pitchFamily="18" charset="0"/>
            </a:endParaRPr>
          </a:p>
        </p:txBody>
      </p:sp>
      <p:sp>
        <p:nvSpPr>
          <p:cNvPr id="4" name="Date Placeholder 3"/>
          <p:cNvSpPr>
            <a:spLocks noGrp="1"/>
          </p:cNvSpPr>
          <p:nvPr>
            <p:ph type="dt" sz="quarter" idx="10"/>
          </p:nvPr>
        </p:nvSpPr>
        <p:spPr/>
        <p:txBody>
          <a:bodyPr/>
          <a:lstStyle/>
          <a:p>
            <a:pPr>
              <a:defRPr/>
            </a:pPr>
            <a:fld id="{7CA89D51-DE53-4F54-A376-BEA7ED427DD6}"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357785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4</a:t>
            </a:r>
            <a:r>
              <a:rPr lang="en-US" dirty="0" smtClean="0"/>
              <a:t>/4/18 @9 AM US </a:t>
            </a:r>
            <a:r>
              <a:rPr lang="en-US" dirty="0"/>
              <a:t>ET (UTC-5)</a:t>
            </a:r>
          </a:p>
        </p:txBody>
      </p:sp>
      <p:sp>
        <p:nvSpPr>
          <p:cNvPr id="4" name="Date Placeholder 3"/>
          <p:cNvSpPr>
            <a:spLocks noGrp="1"/>
          </p:cNvSpPr>
          <p:nvPr>
            <p:ph type="dt" sz="half" idx="10"/>
          </p:nvPr>
        </p:nvSpPr>
        <p:spPr/>
        <p:txBody>
          <a:bodyPr/>
          <a:lstStyle/>
          <a:p>
            <a:pPr>
              <a:defRPr/>
            </a:pPr>
            <a:fld id="{302F8D4F-3313-40FF-B13B-8244B349C740}"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F1E5899A-2D29-4B0E-8F1D-A373BA721302}"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D46532F-9B0A-4189-8CE9-ED8A35CFA70C}" type="datetime1">
              <a:rPr lang="en-US" smtClean="0"/>
              <a:t>4/1/2018</a:t>
            </a:fld>
            <a:endParaRPr lang="en-US"/>
          </a:p>
        </p:txBody>
      </p:sp>
      <p:sp>
        <p:nvSpPr>
          <p:cNvPr id="4" name="Footer Placeholder 3"/>
          <p:cNvSpPr>
            <a:spLocks noGrp="1"/>
          </p:cNvSpPr>
          <p:nvPr>
            <p:ph type="ftr" sz="quarter" idx="11"/>
          </p:nvPr>
        </p:nvSpPr>
        <p:spPr/>
        <p:txBody>
          <a:bodyPr/>
          <a:lstStyle/>
          <a:p>
            <a:pPr>
              <a:defRPr/>
            </a:pPr>
            <a:r>
              <a:rPr lang="en-US" smtClean="0"/>
              <a:t>Doc #: 5-18-0010-00-agen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980852702"/>
              </p:ext>
            </p:extLst>
          </p:nvPr>
        </p:nvGraphicFramePr>
        <p:xfrm>
          <a:off x="1295400" y="844062"/>
          <a:ext cx="5410202" cy="4515123"/>
        </p:xfrm>
        <a:graphic>
          <a:graphicData uri="http://schemas.openxmlformats.org/drawingml/2006/table">
            <a:tbl>
              <a:tblPr>
                <a:tableStyleId>{5C22544A-7EE6-4342-B048-85BDC9FD1C3A}</a:tableStyleId>
              </a:tblPr>
              <a:tblGrid>
                <a:gridCol w="594528">
                  <a:extLst>
                    <a:ext uri="{9D8B030D-6E8A-4147-A177-3AD203B41FA5}">
                      <a16:colId xmlns:a16="http://schemas.microsoft.com/office/drawing/2014/main" xmlns="" val="20005"/>
                    </a:ext>
                  </a:extLst>
                </a:gridCol>
                <a:gridCol w="594528">
                  <a:extLst>
                    <a:ext uri="{9D8B030D-6E8A-4147-A177-3AD203B41FA5}">
                      <a16:colId xmlns:a16="http://schemas.microsoft.com/office/drawing/2014/main" xmlns="" val="20000"/>
                    </a:ext>
                  </a:extLst>
                </a:gridCol>
                <a:gridCol w="594528">
                  <a:extLst>
                    <a:ext uri="{9D8B030D-6E8A-4147-A177-3AD203B41FA5}">
                      <a16:colId xmlns:a16="http://schemas.microsoft.com/office/drawing/2014/main" xmlns="" val="20001"/>
                    </a:ext>
                  </a:extLst>
                </a:gridCol>
                <a:gridCol w="594528">
                  <a:extLst>
                    <a:ext uri="{9D8B030D-6E8A-4147-A177-3AD203B41FA5}">
                      <a16:colId xmlns:a16="http://schemas.microsoft.com/office/drawing/2014/main" xmlns="" val="20002"/>
                    </a:ext>
                  </a:extLst>
                </a:gridCol>
                <a:gridCol w="713433">
                  <a:extLst>
                    <a:ext uri="{9D8B030D-6E8A-4147-A177-3AD203B41FA5}">
                      <a16:colId xmlns:a16="http://schemas.microsoft.com/office/drawing/2014/main" xmlns="" val="20003"/>
                    </a:ext>
                  </a:extLst>
                </a:gridCol>
                <a:gridCol w="2318657">
                  <a:extLst>
                    <a:ext uri="{9D8B030D-6E8A-4147-A177-3AD203B41FA5}">
                      <a16:colId xmlns:a16="http://schemas.microsoft.com/office/drawing/2014/main" xmlns="" val="20004"/>
                    </a:ext>
                  </a:extLst>
                </a:gridCol>
              </a:tblGrid>
              <a:tr h="23362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Calibri" panose="020F0502020204030204" pitchFamily="34" charset="0"/>
                        </a:rPr>
                        <a:t>4/4/18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4/5/18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Last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5974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2"/>
                  </a:ext>
                </a:extLst>
              </a:tr>
              <a:tr h="319486">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3"/>
                  </a:ext>
                </a:extLst>
              </a:tr>
              <a:tr h="167922">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smtClean="0">
                          <a:solidFill>
                            <a:srgbClr val="000000"/>
                          </a:solidFill>
                          <a:effectLst/>
                          <a:latin typeface="Calibri" panose="020F0502020204030204" pitchFamily="34" charset="0"/>
                        </a:rPr>
                        <a:t>Lynn</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smtClean="0">
                          <a:solidFill>
                            <a:srgbClr val="000000"/>
                          </a:solidFill>
                          <a:effectLst/>
                          <a:latin typeface="Calibri" panose="020F0502020204030204" pitchFamily="34" charset="0"/>
                        </a:rPr>
                        <a:t>Grande</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smtClean="0">
                          <a:solidFill>
                            <a:srgbClr val="000000"/>
                          </a:solidFill>
                          <a:effectLst/>
                          <a:latin typeface="Calibri" panose="020F0502020204030204" pitchFamily="34" charset="0"/>
                        </a:rPr>
                        <a:t>Self</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04"/>
                  </a:ext>
                </a:extLst>
              </a:tr>
              <a:tr h="167922">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5"/>
                  </a:ext>
                </a:extLst>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6"/>
                  </a:ext>
                </a:extLst>
              </a:tr>
              <a:tr h="319486">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7"/>
                  </a:ext>
                </a:extLst>
              </a:tr>
              <a:tr h="18304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8"/>
                  </a:ext>
                </a:extLst>
              </a:tr>
              <a:tr h="32854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09"/>
                  </a:ext>
                </a:extLst>
              </a:tr>
              <a:tr h="328543">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0"/>
                  </a:ext>
                </a:extLst>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1"/>
                  </a:ext>
                </a:extLst>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2"/>
                  </a:ext>
                </a:extLst>
              </a:tr>
              <a:tr h="328543">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tr>
              <a:tr h="167922">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5"/>
                  </a:ext>
                </a:extLst>
              </a:tr>
              <a:tr h="167923">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0016"/>
                  </a:ext>
                </a:extLst>
              </a:tr>
              <a:tr h="167923">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Participant</a:t>
                      </a: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67923">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000" u="none" strike="noStrike" kern="1200" dirty="0" smtClean="0">
                          <a:solidFill>
                            <a:schemeClr val="dk1"/>
                          </a:solidFill>
                          <a:effectLst/>
                          <a:latin typeface="+mn-lt"/>
                          <a:ea typeface="+mn-ea"/>
                          <a:cs typeface="+mn-cs"/>
                        </a:rPr>
                        <a:t>Participant</a:t>
                      </a:r>
                      <a:endParaRPr lang="en-US" sz="1000" u="none" strike="noStrike" kern="1200" dirty="0">
                        <a:solidFill>
                          <a:schemeClr val="dk1"/>
                        </a:solidFill>
                        <a:effectLst/>
                        <a:latin typeface="+mn-lt"/>
                        <a:ea typeface="+mn-ea"/>
                        <a:cs typeface="+mn-cs"/>
                      </a:endParaRPr>
                    </a:p>
                  </a:txBody>
                  <a:tcPr marL="7621" marR="7621" marT="7621" marB="0" anchor="b"/>
                </a:tc>
                <a:tc>
                  <a:txBody>
                    <a:bodyPr/>
                    <a:lstStyle/>
                    <a:p>
                      <a:pPr algn="l" fontAlgn="b"/>
                      <a:r>
                        <a:rPr lang="en-US" sz="1100" b="0" i="0" u="none" strike="noStrike" dirty="0" smtClean="0">
                          <a:solidFill>
                            <a:srgbClr val="000000"/>
                          </a:solidFill>
                          <a:effectLst/>
                          <a:latin typeface="Calibri" panose="020F0502020204030204" pitchFamily="34" charset="0"/>
                        </a:rPr>
                        <a:t>Thor</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err="1" smtClean="0">
                          <a:solidFill>
                            <a:srgbClr val="000000"/>
                          </a:solidFill>
                          <a:effectLst/>
                          <a:latin typeface="Calibri" panose="020F0502020204030204" pitchFamily="34" charset="0"/>
                        </a:rPr>
                        <a:t>Berglie</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u="none" strike="noStrike" dirty="0" smtClean="0">
                          <a:effectLst/>
                        </a:rPr>
                        <a:t>Shared Spectrum Company</a:t>
                      </a:r>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xmlns="" val="10018"/>
                  </a:ext>
                </a:extLst>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6858000" y="3166940"/>
            <a:ext cx="1722119" cy="369332"/>
          </a:xfrm>
          <a:prstGeom prst="rect">
            <a:avLst/>
          </a:prstGeom>
          <a:noFill/>
        </p:spPr>
        <p:txBody>
          <a:bodyPr wrap="square" rtlCol="0">
            <a:spAutoFit/>
          </a:bodyPr>
          <a:lstStyle/>
          <a:p>
            <a:r>
              <a:rPr lang="en-US" b="1" i="1" dirty="0" smtClean="0">
                <a:solidFill>
                  <a:srgbClr val="FF0000"/>
                </a:solidFill>
              </a:rPr>
              <a:t>Quorum</a:t>
            </a:r>
            <a:r>
              <a:rPr lang="en-US" b="1" i="1" dirty="0">
                <a:solidFill>
                  <a:srgbClr val="FF0000"/>
                </a:solidFill>
              </a:rPr>
              <a:t>?</a:t>
            </a:r>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t>
            </a:r>
            <a:r>
              <a:rPr dirty="0" smtClean="0"/>
              <a:t>Agenda (WG 04 April Meeting)</a:t>
            </a:r>
            <a:endParaRPr dirty="0"/>
          </a:p>
        </p:txBody>
      </p:sp>
      <p:sp>
        <p:nvSpPr>
          <p:cNvPr id="6147" name="Text Box 5040"/>
          <p:cNvSpPr txBox="1">
            <a:spLocks noChangeArrowheads="1"/>
          </p:cNvSpPr>
          <p:nvPr/>
        </p:nvSpPr>
        <p:spPr bwMode="auto">
          <a:xfrm>
            <a:off x="3810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a:t>
            </a:r>
            <a:r>
              <a:rPr lang="en-US" dirty="0" smtClean="0">
                <a:latin typeface="Times New Roman" pitchFamily="18" charset="0"/>
              </a:rPr>
              <a:t>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a:t>
            </a:r>
            <a:r>
              <a:rPr lang="en-US" dirty="0" smtClean="0">
                <a:latin typeface="Times New Roman" pitchFamily="18" charset="0"/>
              </a:rPr>
              <a:t>status</a:t>
            </a:r>
          </a:p>
          <a:p>
            <a:pPr lvl="1">
              <a:buFont typeface="Calibri" pitchFamily="34" charset="0"/>
              <a:buAutoNum type="alphaLcPeriod"/>
            </a:pPr>
            <a:r>
              <a:rPr lang="en-US" dirty="0" smtClean="0">
                <a:latin typeface="Times New Roman" pitchFamily="18" charset="0"/>
              </a:rPr>
              <a:t>Notice of Recent electronic ballots</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Recess to Ad </a:t>
            </a:r>
            <a:r>
              <a:rPr lang="en-US" dirty="0" err="1" smtClean="0">
                <a:latin typeface="Times New Roman" pitchFamily="18" charset="0"/>
              </a:rPr>
              <a:t>Hocs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Wrap up (on 05 April)</a:t>
            </a:r>
          </a:p>
          <a:p>
            <a:pPr lvl="1">
              <a:buFont typeface="+mj-lt"/>
              <a:buAutoNum type="alphaLcPeriod"/>
            </a:pPr>
            <a:r>
              <a:rPr lang="en-US" dirty="0" smtClean="0">
                <a:latin typeface="Times New Roman" pitchFamily="18" charset="0"/>
              </a:rPr>
              <a:t>WG ballot of 1900.5.1?</a:t>
            </a:r>
            <a:endParaRPr lang="en-US" dirty="0">
              <a:latin typeface="Times New Roman" pitchFamily="18" charset="0"/>
            </a:endParaRP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84B5EA7D-9737-46DC-9F96-0F6BB6A0ABA0}"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Meeting Schedule</a:t>
            </a:r>
            <a:endParaRPr lang="en-US" dirty="0"/>
          </a:p>
        </p:txBody>
      </p:sp>
      <p:sp>
        <p:nvSpPr>
          <p:cNvPr id="2" name="Date Placeholder 1"/>
          <p:cNvSpPr>
            <a:spLocks noGrp="1"/>
          </p:cNvSpPr>
          <p:nvPr>
            <p:ph type="dt" sz="half" idx="10"/>
          </p:nvPr>
        </p:nvSpPr>
        <p:spPr/>
        <p:txBody>
          <a:bodyPr/>
          <a:lstStyle/>
          <a:p>
            <a:pPr>
              <a:defRPr/>
            </a:pPr>
            <a:fld id="{EFEE74CC-85F5-4AFC-B90A-56CCC2FD2BD7}"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6</a:t>
            </a:fld>
            <a:endParaRPr lang="en-US"/>
          </a:p>
        </p:txBody>
      </p:sp>
      <p:pic>
        <p:nvPicPr>
          <p:cNvPr id="6" name="Picture 5"/>
          <p:cNvPicPr>
            <a:picLocks noChangeAspect="1"/>
          </p:cNvPicPr>
          <p:nvPr/>
        </p:nvPicPr>
        <p:blipFill rotWithShape="1">
          <a:blip r:embed="rId2"/>
          <a:srcRect l="18824" r="22114"/>
          <a:stretch/>
        </p:blipFill>
        <p:spPr>
          <a:xfrm>
            <a:off x="4840165" y="1752600"/>
            <a:ext cx="3426070" cy="2128698"/>
          </a:xfrm>
          <a:prstGeom prst="rect">
            <a:avLst/>
          </a:prstGeom>
        </p:spPr>
      </p:pic>
      <p:pic>
        <p:nvPicPr>
          <p:cNvPr id="7" name="Picture 6"/>
          <p:cNvPicPr>
            <a:picLocks noChangeAspect="1"/>
          </p:cNvPicPr>
          <p:nvPr/>
        </p:nvPicPr>
        <p:blipFill rotWithShape="1">
          <a:blip r:embed="rId3"/>
          <a:srcRect r="22564"/>
          <a:stretch/>
        </p:blipFill>
        <p:spPr>
          <a:xfrm>
            <a:off x="304800" y="1752600"/>
            <a:ext cx="4395636" cy="2697129"/>
          </a:xfrm>
          <a:prstGeom prst="rect">
            <a:avLst/>
          </a:prstGeom>
        </p:spPr>
      </p:pic>
    </p:spTree>
    <p:extLst>
      <p:ext uri="{BB962C8B-B14F-4D97-AF65-F5344CB8AC3E}">
        <p14:creationId xmlns:p14="http://schemas.microsoft.com/office/powerpoint/2010/main" val="289928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5-18-000x-0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0EBC6EF8-B52D-4C12-BC94-9527DF0F39A2}" type="datetime1">
              <a:rPr lang="en-US" smtClean="0"/>
              <a:t>4/1/2018</a:t>
            </a:fld>
            <a:endParaRPr lang="en-US"/>
          </a:p>
        </p:txBody>
      </p:sp>
      <p:sp>
        <p:nvSpPr>
          <p:cNvPr id="5" name="Footer Placeholder 4"/>
          <p:cNvSpPr>
            <a:spLocks noGrp="1"/>
          </p:cNvSpPr>
          <p:nvPr>
            <p:ph type="ftr" sz="quarter" idx="11"/>
          </p:nvPr>
        </p:nvSpPr>
        <p:spPr/>
        <p:txBody>
          <a:bodyPr/>
          <a:lstStyle/>
          <a:p>
            <a:pPr>
              <a:defRPr/>
            </a:pPr>
            <a:r>
              <a:rPr lang="en-US" smtClean="0"/>
              <a:t>Doc #: 5-18-0010-00-agen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0871AB0-9783-447D-878F-6D209674D985}"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310528E-B3B6-449C-986B-F52416D9FF3B}" type="datetime1">
              <a:rPr lang="en-US" smtClean="0"/>
              <a:t>4/1/2018</a:t>
            </a:fld>
            <a:endParaRPr lang="en-US"/>
          </a:p>
        </p:txBody>
      </p:sp>
      <p:sp>
        <p:nvSpPr>
          <p:cNvPr id="3" name="Footer Placeholder 2"/>
          <p:cNvSpPr>
            <a:spLocks noGrp="1"/>
          </p:cNvSpPr>
          <p:nvPr>
            <p:ph type="ftr" sz="quarter" idx="11"/>
          </p:nvPr>
        </p:nvSpPr>
        <p:spPr/>
        <p:txBody>
          <a:bodyPr/>
          <a:lstStyle/>
          <a:p>
            <a:pPr>
              <a:defRPr/>
            </a:pPr>
            <a:r>
              <a:rPr lang="en-US" smtClean="0"/>
              <a:t>Doc #: 5-18-0010-00-agen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12796</TotalTime>
  <Words>1635</Words>
  <Application>Microsoft Office PowerPoint</Application>
  <PresentationFormat>On-screen Show (4:3)</PresentationFormat>
  <Paragraphs>357</Paragraphs>
  <Slides>26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 (WG 04 April Meeting)</vt:lpstr>
      <vt:lpstr>Meeting Schedule</vt:lpstr>
      <vt:lpstr>Approval of Agenda</vt:lpstr>
      <vt:lpstr>Participants, Patents, and Duty to Inform</vt:lpstr>
      <vt:lpstr>Patent Related Links</vt:lpstr>
      <vt:lpstr>Call for Potentially Essential Patents</vt:lpstr>
      <vt:lpstr>Other Guidelines for IEEE WG Meetings</vt:lpstr>
      <vt:lpstr>Notice of Electronic Ballots</vt:lpstr>
      <vt:lpstr>Minutes for approval</vt:lpstr>
      <vt:lpstr>Status on 1900.5.1</vt:lpstr>
      <vt:lpstr>Working Schedule for 1900.5.1</vt:lpstr>
      <vt:lpstr>Current Status for 1900.5.2</vt:lpstr>
      <vt:lpstr>Current Architecture Status</vt:lpstr>
      <vt:lpstr>Other DySPAN-SC Activities</vt:lpstr>
      <vt:lpstr>Marketing Inputs</vt:lpstr>
      <vt:lpstr>Meeting Planning</vt:lpstr>
      <vt:lpstr>1900.5.1 Ad Hoc (11 AM 04 APR 2018)</vt:lpstr>
      <vt:lpstr>DSO Presentation (04 PM 04 APR 2018)</vt:lpstr>
      <vt:lpstr>1900.5.2 Ad Hoc (09 AM 05 APR 2018)</vt:lpstr>
      <vt:lpstr>Architecture Ad Hoc (11 AM 05 APR 2018)</vt:lpstr>
      <vt:lpstr>IEEE 1900.5 WG (02 PM 05 APR 2018)</vt:lpstr>
      <vt:lpstr>IEEE 1900.5 Meeting 4/4/18 @9 AM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349</cp:revision>
  <dcterms:created xsi:type="dcterms:W3CDTF">2013-08-13T02:52:21Z</dcterms:created>
  <dcterms:modified xsi:type="dcterms:W3CDTF">2018-04-02T03:46:37Z</dcterms:modified>
</cp:coreProperties>
</file>