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84" r:id="rId14"/>
    <p:sldId id="335" r:id="rId15"/>
    <p:sldId id="385" r:id="rId16"/>
    <p:sldId id="344" r:id="rId17"/>
    <p:sldId id="346" r:id="rId18"/>
    <p:sldId id="347" r:id="rId19"/>
    <p:sldId id="381"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7" d="100"/>
          <a:sy n="87" d="100"/>
        </p:scale>
        <p:origin x="153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09A1FC8-EC34-4733-A058-792251A775EF}" type="datetime1">
              <a:rPr lang="en-US" smtClean="0"/>
              <a:t>2/25/2018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5-18-0007-00-agen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D84B4E5-5AA7-4EC2-AFE0-34828B8601A9}" type="datetime1">
              <a:rPr lang="en-US" smtClean="0"/>
              <a:t>2/25/2018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5-18-0007-00-agen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CACB389-4E1B-4AC9-B890-E21B37138C0E}" type="datetime1">
              <a:rPr lang="en-US" smtClean="0"/>
              <a:t>2/25/2018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5-18-0007-00-agen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81DBCE7-FB8E-448A-A574-9E2C573A32EA}" type="datetime1">
              <a:rPr lang="en-US" smtClean="0"/>
              <a:t>2/25/2018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5-18-0007-00-agen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4887AD2-06C2-488F-BD39-217B5EA0EBE5}" type="datetime1">
              <a:rPr lang="en-US" smtClean="0"/>
              <a:t>2/25/2018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5-18-0007-00-agen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559DB1F2-474E-4019-9D74-5BEDDA8F8647}" type="datetime1">
              <a:rPr lang="en-US" smtClean="0"/>
              <a:t>2/25/2018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5-18-0007-00-agen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FC38080-7EC5-466C-9F94-3C890A60AE80}" type="datetime1">
              <a:rPr lang="en-US" smtClean="0"/>
              <a:t>2/25/2018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5-18-0007-00-agen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EF4F7400-D166-4778-A812-49E74EE19E95}" type="datetime1">
              <a:rPr lang="en-US" smtClean="0"/>
              <a:t>2/25/2018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5-18-0007-00-agen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BC0FF01-0999-4AF7-B7F6-F9144736C3D0}" type="datetime1">
              <a:rPr lang="en-US" smtClean="0"/>
              <a:t>2/25/2018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5-18-0007-00-agen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836980C-B682-469E-9386-3D4C25620FDB}" type="datetime1">
              <a:rPr lang="en-US" smtClean="0"/>
              <a:t>2/25/2018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5-18-0007-00-agen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60DE323-8568-4DDF-9C14-36690B258F26}" type="datetime1">
              <a:rPr lang="en-US" smtClean="0"/>
              <a:t>2/25/2018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5-18-0007-00-agen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ACFAC171-5C19-4D17-AE77-BFE9ED63F7C5}" type="datetime1">
              <a:rPr lang="en-US" smtClean="0"/>
              <a:t>2/25/2018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5-18-0007-00-agen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1900.5/dcn/18/5-18-0003-00-par0-draft-1900-5-2a-amendment-adding-spectrum-consumption-model-schema.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62E08AE2-21B4-4150-AE02-1DBFBE35D876}" type="datetime1">
              <a:rPr lang="en-US" smtClean="0">
                <a:solidFill>
                  <a:srgbClr val="000099"/>
                </a:solidFill>
              </a:rPr>
              <a:t>2/25/2018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2301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06 </a:t>
            </a:r>
            <a:r>
              <a:rPr lang="en-US" sz="1200" b="1" dirty="0" smtClean="0">
                <a:latin typeface="Arial" pitchFamily="34" charset="0"/>
                <a:cs typeface="Times New Roman" pitchFamily="18" charset="0"/>
              </a:rPr>
              <a:t>March </a:t>
            </a:r>
            <a:r>
              <a:rPr lang="en-US" sz="1200" b="1" dirty="0">
                <a:latin typeface="Arial" pitchFamily="34" charset="0"/>
                <a:cs typeface="Times New Roman" pitchFamily="18" charset="0"/>
              </a:rPr>
              <a:t>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25</a:t>
            </a:r>
            <a:r>
              <a:rPr lang="en-US" sz="1200" b="1" dirty="0" smtClean="0">
                <a:latin typeface="Arial" pitchFamily="34" charset="0"/>
                <a:cs typeface="Times New Roman" pitchFamily="18" charset="0"/>
              </a:rPr>
              <a:t> </a:t>
            </a:r>
            <a:r>
              <a:rPr lang="en-US" sz="1200" b="1" dirty="0">
                <a:latin typeface="Arial" pitchFamily="34" charset="0"/>
                <a:cs typeface="Times New Roman" pitchFamily="18" charset="0"/>
              </a:rPr>
              <a:t>February 2018</a:t>
            </a: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5-18-0007-00-agen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5-18-0007-00-agen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CD241305-80C8-46A4-81AA-4735F27A496B}" type="datetime1">
              <a:rPr lang="en-US" smtClean="0"/>
              <a:t>2/25/2018</a:t>
            </a:fld>
            <a:endParaRPr lang="en-US"/>
          </a:p>
        </p:txBody>
      </p:sp>
      <p:sp>
        <p:nvSpPr>
          <p:cNvPr id="3" name="Footer Placeholder 2"/>
          <p:cNvSpPr>
            <a:spLocks noGrp="1"/>
          </p:cNvSpPr>
          <p:nvPr>
            <p:ph type="ftr" sz="quarter" idx="11"/>
          </p:nvPr>
        </p:nvSpPr>
        <p:spPr/>
        <p:txBody>
          <a:bodyPr/>
          <a:lstStyle/>
          <a:p>
            <a:pPr>
              <a:defRPr/>
            </a:pPr>
            <a:r>
              <a:rPr lang="en-US" smtClean="0"/>
              <a:t>Doc #: 5-18-0007-00-agen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a:t>5-18-0005-00.</a:t>
            </a:r>
          </a:p>
          <a:p>
            <a:pPr>
              <a:lnSpc>
                <a:spcPct val="115000"/>
              </a:lnSpc>
              <a:defRPr/>
            </a:pPr>
            <a:r>
              <a:rPr lang="en-US" dirty="0"/>
              <a:t>Mover:  </a:t>
            </a:r>
          </a:p>
          <a:p>
            <a:r>
              <a:rPr dirty="0"/>
              <a:t>Second:</a:t>
            </a:r>
          </a:p>
          <a:p>
            <a:r>
              <a:rPr lang="en-US" dirty="0"/>
              <a:t>Vote:  </a:t>
            </a:r>
          </a:p>
          <a:p>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78A4A1A6-D972-4638-B179-52DDF4E7C3B6}" type="datetime1">
              <a:rPr lang="en-US" smtClean="0"/>
              <a:t>2/25/2018</a:t>
            </a:fld>
            <a:endParaRPr lang="en-US"/>
          </a:p>
        </p:txBody>
      </p:sp>
      <p:sp>
        <p:nvSpPr>
          <p:cNvPr id="5" name="Footer Placeholder 4"/>
          <p:cNvSpPr>
            <a:spLocks noGrp="1"/>
          </p:cNvSpPr>
          <p:nvPr>
            <p:ph type="ftr" sz="quarter" idx="11"/>
          </p:nvPr>
        </p:nvSpPr>
        <p:spPr/>
        <p:txBody>
          <a:bodyPr/>
          <a:lstStyle/>
          <a:p>
            <a:pPr>
              <a:defRPr/>
            </a:pPr>
            <a:r>
              <a:rPr lang="en-US" smtClean="0"/>
              <a:t>Doc #: 5-18-0007-00-agen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p:txBody>
      </p:sp>
      <p:sp>
        <p:nvSpPr>
          <p:cNvPr id="4" name="Date Placeholder 3"/>
          <p:cNvSpPr>
            <a:spLocks noGrp="1"/>
          </p:cNvSpPr>
          <p:nvPr>
            <p:ph type="dt" sz="half" idx="10"/>
          </p:nvPr>
        </p:nvSpPr>
        <p:spPr/>
        <p:txBody>
          <a:bodyPr/>
          <a:lstStyle/>
          <a:p>
            <a:pPr>
              <a:defRPr/>
            </a:pPr>
            <a:fld id="{43F7A8EE-4E71-4853-B610-FE9F43FF67EE}" type="datetime1">
              <a:rPr lang="en-US" smtClean="0"/>
              <a:t>2/25/2018</a:t>
            </a:fld>
            <a:endParaRPr lang="en-US"/>
          </a:p>
        </p:txBody>
      </p:sp>
      <p:sp>
        <p:nvSpPr>
          <p:cNvPr id="5" name="Footer Placeholder 4"/>
          <p:cNvSpPr>
            <a:spLocks noGrp="1"/>
          </p:cNvSpPr>
          <p:nvPr>
            <p:ph type="ftr" sz="quarter" idx="11"/>
          </p:nvPr>
        </p:nvSpPr>
        <p:spPr/>
        <p:txBody>
          <a:bodyPr/>
          <a:lstStyle/>
          <a:p>
            <a:pPr>
              <a:defRPr/>
            </a:pPr>
            <a:r>
              <a:rPr lang="en-US" smtClean="0"/>
              <a:t>Doc #: 5-18-0007-00-agen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ABD4C12D-DF07-41C8-86ED-49470E073FFC}" type="datetime1">
              <a:rPr lang="en-US" smtClean="0"/>
              <a:t>2/25/2018</a:t>
            </a:fld>
            <a:endParaRPr lang="en-US"/>
          </a:p>
        </p:txBody>
      </p:sp>
      <p:sp>
        <p:nvSpPr>
          <p:cNvPr id="5" name="Footer Placeholder 4"/>
          <p:cNvSpPr>
            <a:spLocks noGrp="1"/>
          </p:cNvSpPr>
          <p:nvPr>
            <p:ph type="ftr" sz="quarter" idx="11"/>
          </p:nvPr>
        </p:nvSpPr>
        <p:spPr/>
        <p:txBody>
          <a:bodyPr/>
          <a:lstStyle/>
          <a:p>
            <a:pPr>
              <a:defRPr/>
            </a:pPr>
            <a:r>
              <a:rPr lang="en-US" smtClean="0"/>
              <a:t>Doc #: 5-18-0007-00-agen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6607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Base Standard complete and with IEEE staff for editing</a:t>
            </a:r>
          </a:p>
          <a:p>
            <a:pPr lvl="1"/>
            <a:r>
              <a:rPr lang="en-US" dirty="0"/>
              <a:t>Issue date – 3/18?</a:t>
            </a:r>
          </a:p>
          <a:p>
            <a:r>
              <a:rPr lang="en-US" dirty="0"/>
              <a:t>DRAFT 1900.5.2a PAR posted</a:t>
            </a:r>
          </a:p>
          <a:p>
            <a:pPr lvl="1"/>
            <a:r>
              <a:rPr lang="en-US" dirty="0">
                <a:hlinkClick r:id="rId2"/>
              </a:rPr>
              <a:t>https://mentor.ieee.org/1900.5/dcn/18/5-18-0003-00-par0-draft-1900-5-2a-amendment-adding-spectrum-consumption-model-schema.pdf</a:t>
            </a:r>
            <a:endParaRPr lang="en-US" dirty="0"/>
          </a:p>
          <a:p>
            <a:r>
              <a:rPr lang="en-US" dirty="0"/>
              <a:t>Submitted to </a:t>
            </a:r>
            <a:r>
              <a:rPr lang="en-US" dirty="0" err="1"/>
              <a:t>DySPAN</a:t>
            </a:r>
            <a:r>
              <a:rPr lang="en-US" dirty="0"/>
              <a:t>-SC for consideration</a:t>
            </a:r>
          </a:p>
          <a:p>
            <a:pPr lvl="1"/>
            <a:endParaRPr lang="en-US" dirty="0"/>
          </a:p>
        </p:txBody>
      </p:sp>
      <p:sp>
        <p:nvSpPr>
          <p:cNvPr id="4" name="Date Placeholder 3"/>
          <p:cNvSpPr>
            <a:spLocks noGrp="1"/>
          </p:cNvSpPr>
          <p:nvPr>
            <p:ph type="dt" sz="quarter" idx="10"/>
          </p:nvPr>
        </p:nvSpPr>
        <p:spPr/>
        <p:txBody>
          <a:bodyPr/>
          <a:lstStyle/>
          <a:p>
            <a:pPr>
              <a:defRPr/>
            </a:pPr>
            <a:fld id="{07FFE98F-703C-4534-B1A2-017EF082E6D2}" type="datetime1">
              <a:rPr lang="en-US" smtClean="0"/>
              <a:t>2/25/2018</a:t>
            </a:fld>
            <a:endParaRPr lang="en-US"/>
          </a:p>
        </p:txBody>
      </p:sp>
      <p:sp>
        <p:nvSpPr>
          <p:cNvPr id="5" name="Footer Placeholder 4"/>
          <p:cNvSpPr>
            <a:spLocks noGrp="1"/>
          </p:cNvSpPr>
          <p:nvPr>
            <p:ph type="ftr" sz="quarter" idx="11"/>
          </p:nvPr>
        </p:nvSpPr>
        <p:spPr/>
        <p:txBody>
          <a:bodyPr/>
          <a:lstStyle/>
          <a:p>
            <a:pPr>
              <a:defRPr/>
            </a:pPr>
            <a:r>
              <a:rPr lang="en-US" smtClean="0"/>
              <a:t>Doc #: 5-18-0007-00-agen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229600" cy="4525963"/>
          </a:xfrm>
        </p:spPr>
        <p:txBody>
          <a:bodyPr/>
          <a:lstStyle/>
          <a:p>
            <a:r>
              <a:rPr lang="en-US" dirty="0" smtClean="0"/>
              <a:t>Focus </a:t>
            </a:r>
            <a:r>
              <a:rPr lang="en-US" dirty="0"/>
              <a:t>on 1900.5.1 and 1900.5.2a PAR</a:t>
            </a:r>
          </a:p>
          <a:p>
            <a:r>
              <a:rPr lang="en-US" dirty="0"/>
              <a:t>Conducting additional architecture activities while not interfering with 1900.5.1/2 </a:t>
            </a:r>
          </a:p>
          <a:p>
            <a:pPr lvl="1"/>
            <a:r>
              <a:rPr lang="en-US" dirty="0"/>
              <a:t>Goal is PAR to update based </a:t>
            </a:r>
            <a:r>
              <a:rPr lang="en-US" dirty="0" err="1" smtClean="0"/>
              <a:t>stadard</a:t>
            </a:r>
            <a:r>
              <a:rPr lang="en-US" dirty="0" smtClean="0"/>
              <a:t> </a:t>
            </a:r>
            <a:r>
              <a:rPr lang="en-US" dirty="0"/>
              <a:t>in next couple of months </a:t>
            </a:r>
          </a:p>
        </p:txBody>
      </p:sp>
      <p:sp>
        <p:nvSpPr>
          <p:cNvPr id="4" name="Date Placeholder 3"/>
          <p:cNvSpPr>
            <a:spLocks noGrp="1"/>
          </p:cNvSpPr>
          <p:nvPr>
            <p:ph type="dt" sz="quarter" idx="10"/>
          </p:nvPr>
        </p:nvSpPr>
        <p:spPr/>
        <p:txBody>
          <a:bodyPr/>
          <a:lstStyle/>
          <a:p>
            <a:pPr>
              <a:defRPr/>
            </a:pPr>
            <a:fld id="{41F74AAC-F0C9-4C00-9A99-9EFA6F8EB2A8}" type="datetime1">
              <a:rPr lang="en-US" smtClean="0"/>
              <a:t>2/25/2018</a:t>
            </a:fld>
            <a:endParaRPr lang="en-US"/>
          </a:p>
        </p:txBody>
      </p:sp>
      <p:sp>
        <p:nvSpPr>
          <p:cNvPr id="5" name="Footer Placeholder 4"/>
          <p:cNvSpPr>
            <a:spLocks noGrp="1"/>
          </p:cNvSpPr>
          <p:nvPr>
            <p:ph type="ftr" sz="quarter" idx="11"/>
          </p:nvPr>
        </p:nvSpPr>
        <p:spPr/>
        <p:txBody>
          <a:bodyPr/>
          <a:lstStyle/>
          <a:p>
            <a:pPr>
              <a:defRPr/>
            </a:pPr>
            <a:r>
              <a:rPr lang="en-US" smtClean="0"/>
              <a:t>Doc #: 5-18-0007-00-agen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1836893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smtClean="0"/>
              <a:t>Report on 2/28/18 meeting</a:t>
            </a:r>
            <a:endParaRPr lang="en-US" sz="1800" dirty="0"/>
          </a:p>
          <a:p>
            <a:r>
              <a:rPr lang="en-US" sz="2400" dirty="0" smtClean="0"/>
              <a:t>“</a:t>
            </a:r>
            <a:r>
              <a:rPr lang="en-US" sz="2400" dirty="0"/>
              <a:t>Virtual” F2F planned 3/26-29/18</a:t>
            </a:r>
          </a:p>
          <a:p>
            <a:pPr lvl="1"/>
            <a:r>
              <a:rPr lang="en-US" sz="2000" dirty="0"/>
              <a:t>Hosted by Mat Sherman</a:t>
            </a:r>
          </a:p>
          <a:p>
            <a:pPr lvl="1"/>
            <a:r>
              <a:rPr lang="en-US" sz="2000" dirty="0"/>
              <a:t>Need to plan meetings</a:t>
            </a:r>
          </a:p>
          <a:p>
            <a:r>
              <a:rPr lang="en-US" sz="2400" dirty="0"/>
              <a:t>Delay in appointing chair has impacted progress of 1900.5.2a PAR</a:t>
            </a:r>
          </a:p>
          <a:p>
            <a:pPr lvl="1"/>
            <a:r>
              <a:rPr lang="en-US" sz="2000" dirty="0"/>
              <a:t>Can now proceed ahead</a:t>
            </a:r>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3A26CD60-E5C0-439F-BDCD-294D9FC1B413}" type="datetime1">
              <a:rPr lang="en-US" smtClean="0"/>
              <a:t>2/25/2018</a:t>
            </a:fld>
            <a:endParaRPr lang="en-US"/>
          </a:p>
        </p:txBody>
      </p:sp>
      <p:sp>
        <p:nvSpPr>
          <p:cNvPr id="5" name="Footer Placeholder 4"/>
          <p:cNvSpPr>
            <a:spLocks noGrp="1"/>
          </p:cNvSpPr>
          <p:nvPr>
            <p:ph type="ftr" sz="quarter" idx="11"/>
          </p:nvPr>
        </p:nvSpPr>
        <p:spPr/>
        <p:txBody>
          <a:bodyPr/>
          <a:lstStyle/>
          <a:p>
            <a:pPr>
              <a:defRPr/>
            </a:pPr>
            <a:r>
              <a:rPr lang="en-US" smtClean="0"/>
              <a:t>Doc #: 5-18-0007-00-agen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a:t>Standards paper in process</a:t>
            </a:r>
          </a:p>
          <a:p>
            <a:pPr lvl="1"/>
            <a:r>
              <a:rPr lang="en-US" sz="2400" dirty="0"/>
              <a:t>Communications Magazine</a:t>
            </a:r>
          </a:p>
          <a:p>
            <a:pPr lvl="2"/>
            <a:r>
              <a:rPr lang="en-US" sz="2000" dirty="0"/>
              <a:t>2 papers – 1900.5.1 and </a:t>
            </a:r>
            <a:r>
              <a:rPr lang="en-US" sz="2000" dirty="0" smtClean="0"/>
              <a:t>1900.5.2</a:t>
            </a:r>
          </a:p>
          <a:p>
            <a:pPr lvl="2"/>
            <a:r>
              <a:rPr lang="en-US" sz="2000" dirty="0" smtClean="0"/>
              <a:t>1900.5.2 paper accepted</a:t>
            </a:r>
            <a:endParaRPr lang="en-US" sz="2000" dirty="0"/>
          </a:p>
          <a:p>
            <a:pPr lvl="1"/>
            <a:r>
              <a:rPr lang="en-US" sz="2400" dirty="0"/>
              <a:t>Paper on 1900.5.2 over VITA 49 Accepted</a:t>
            </a:r>
          </a:p>
          <a:p>
            <a:r>
              <a:rPr lang="en-US" sz="2800" dirty="0" smtClean="0"/>
              <a:t>Need </a:t>
            </a:r>
            <a:r>
              <a:rPr lang="en-US" sz="2800" dirty="0"/>
              <a:t>to update website</a:t>
            </a:r>
          </a:p>
          <a:p>
            <a:pPr lvl="1"/>
            <a:r>
              <a:rPr lang="en-US" sz="2400" dirty="0"/>
              <a:t>Mat Sherman action but on back burner</a:t>
            </a:r>
          </a:p>
        </p:txBody>
      </p:sp>
      <p:sp>
        <p:nvSpPr>
          <p:cNvPr id="4" name="Date Placeholder 3"/>
          <p:cNvSpPr>
            <a:spLocks noGrp="1"/>
          </p:cNvSpPr>
          <p:nvPr>
            <p:ph type="dt" sz="quarter" idx="10"/>
          </p:nvPr>
        </p:nvSpPr>
        <p:spPr/>
        <p:txBody>
          <a:bodyPr/>
          <a:lstStyle/>
          <a:p>
            <a:pPr>
              <a:defRPr/>
            </a:pPr>
            <a:fld id="{C6483B19-422F-4CFA-893B-37E2C745E9F4}" type="datetime1">
              <a:rPr lang="en-US" smtClean="0"/>
              <a:t>2/25/2018</a:t>
            </a:fld>
            <a:endParaRPr lang="en-US"/>
          </a:p>
        </p:txBody>
      </p:sp>
      <p:sp>
        <p:nvSpPr>
          <p:cNvPr id="5" name="Footer Placeholder 4"/>
          <p:cNvSpPr>
            <a:spLocks noGrp="1"/>
          </p:cNvSpPr>
          <p:nvPr>
            <p:ph type="ftr" sz="quarter" idx="11"/>
          </p:nvPr>
        </p:nvSpPr>
        <p:spPr/>
        <p:txBody>
          <a:bodyPr/>
          <a:lstStyle/>
          <a:p>
            <a:pPr>
              <a:defRPr/>
            </a:pPr>
            <a:r>
              <a:rPr lang="en-US" smtClean="0"/>
              <a:t>Doc #: 5-18-0007-00-agen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228600" y="990600"/>
            <a:ext cx="8229600" cy="4525963"/>
          </a:xfrm>
        </p:spPr>
        <p:txBody>
          <a:bodyPr/>
          <a:lstStyle/>
          <a:p>
            <a:r>
              <a:rPr lang="en-US" sz="2400" dirty="0" smtClean="0"/>
              <a:t>03 April </a:t>
            </a:r>
            <a:r>
              <a:rPr lang="en-US" sz="2400" dirty="0"/>
              <a:t>2018 is next scheduled monthly electronic </a:t>
            </a:r>
            <a:r>
              <a:rPr lang="en-US" sz="2400" dirty="0" smtClean="0"/>
              <a:t>meeting</a:t>
            </a:r>
          </a:p>
          <a:p>
            <a:pPr lvl="1"/>
            <a:r>
              <a:rPr lang="en-US" sz="2000" dirty="0" smtClean="0"/>
              <a:t>Recommend deferring to meetings on 4-5 April</a:t>
            </a:r>
            <a:endParaRPr lang="en-US" sz="2000" dirty="0"/>
          </a:p>
        </p:txBody>
      </p:sp>
      <p:sp>
        <p:nvSpPr>
          <p:cNvPr id="4" name="Date Placeholder 3"/>
          <p:cNvSpPr>
            <a:spLocks noGrp="1"/>
          </p:cNvSpPr>
          <p:nvPr>
            <p:ph type="dt" sz="quarter" idx="10"/>
          </p:nvPr>
        </p:nvSpPr>
        <p:spPr/>
        <p:txBody>
          <a:bodyPr/>
          <a:lstStyle/>
          <a:p>
            <a:pPr>
              <a:defRPr/>
            </a:pPr>
            <a:fld id="{A0468C9C-A37E-4B00-ADCE-5D417B8D6A3A}" type="datetime1">
              <a:rPr lang="en-US" smtClean="0"/>
              <a:t>2/25/2018</a:t>
            </a:fld>
            <a:endParaRPr lang="en-US"/>
          </a:p>
        </p:txBody>
      </p:sp>
      <p:sp>
        <p:nvSpPr>
          <p:cNvPr id="5" name="Footer Placeholder 4"/>
          <p:cNvSpPr>
            <a:spLocks noGrp="1"/>
          </p:cNvSpPr>
          <p:nvPr>
            <p:ph type="ftr" sz="quarter" idx="11"/>
          </p:nvPr>
        </p:nvSpPr>
        <p:spPr/>
        <p:txBody>
          <a:bodyPr/>
          <a:lstStyle/>
          <a:p>
            <a:pPr>
              <a:defRPr/>
            </a:pPr>
            <a:r>
              <a:rPr lang="en-US" smtClean="0"/>
              <a:t>Doc #: 5-18-0007-00-agen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pic>
        <p:nvPicPr>
          <p:cNvPr id="2" name="Picture 1"/>
          <p:cNvPicPr>
            <a:picLocks noChangeAspect="1"/>
          </p:cNvPicPr>
          <p:nvPr/>
        </p:nvPicPr>
        <p:blipFill rotWithShape="1">
          <a:blip r:embed="rId2"/>
          <a:srcRect r="21777"/>
          <a:stretch/>
        </p:blipFill>
        <p:spPr>
          <a:xfrm>
            <a:off x="228600" y="2590800"/>
            <a:ext cx="4622555" cy="2725944"/>
          </a:xfrm>
          <a:prstGeom prst="rect">
            <a:avLst/>
          </a:prstGeom>
        </p:spPr>
      </p:pic>
      <p:pic>
        <p:nvPicPr>
          <p:cNvPr id="3" name="Picture 2"/>
          <p:cNvPicPr>
            <a:picLocks noChangeAspect="1"/>
          </p:cNvPicPr>
          <p:nvPr/>
        </p:nvPicPr>
        <p:blipFill rotWithShape="1">
          <a:blip r:embed="rId3"/>
          <a:srcRect l="18824" r="22114"/>
          <a:stretch/>
        </p:blipFill>
        <p:spPr>
          <a:xfrm>
            <a:off x="4958861" y="2667000"/>
            <a:ext cx="3188677" cy="19812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1900.5.1 or 1900.5 architecture</a:t>
            </a:r>
          </a:p>
          <a:p>
            <a:endParaRPr lang="en-US" dirty="0"/>
          </a:p>
        </p:txBody>
      </p:sp>
      <p:sp>
        <p:nvSpPr>
          <p:cNvPr id="4" name="Date Placeholder 3"/>
          <p:cNvSpPr>
            <a:spLocks noGrp="1"/>
          </p:cNvSpPr>
          <p:nvPr>
            <p:ph type="dt" sz="quarter" idx="10"/>
          </p:nvPr>
        </p:nvSpPr>
        <p:spPr/>
        <p:txBody>
          <a:bodyPr/>
          <a:lstStyle/>
          <a:p>
            <a:pPr>
              <a:defRPr/>
            </a:pPr>
            <a:fld id="{8D9558F4-818E-4E25-A47D-2E2575000E33}" type="datetime1">
              <a:rPr lang="en-US" smtClean="0"/>
              <a:t>2/25/2018</a:t>
            </a:fld>
            <a:endParaRPr lang="en-US"/>
          </a:p>
        </p:txBody>
      </p:sp>
      <p:sp>
        <p:nvSpPr>
          <p:cNvPr id="5" name="Footer Placeholder 4"/>
          <p:cNvSpPr>
            <a:spLocks noGrp="1"/>
          </p:cNvSpPr>
          <p:nvPr>
            <p:ph type="ftr" sz="quarter" idx="11"/>
          </p:nvPr>
        </p:nvSpPr>
        <p:spPr/>
        <p:txBody>
          <a:bodyPr/>
          <a:lstStyle/>
          <a:p>
            <a:pPr>
              <a:defRPr/>
            </a:pPr>
            <a:r>
              <a:rPr lang="en-US" smtClean="0"/>
              <a:t>Doc #: 5-18-0007-00-agen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39473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B17A14CC-6715-4F59-B703-33DE1CD7DDC7}" type="datetime1">
              <a:rPr lang="en-US" smtClean="0"/>
              <a:t>2/25/2018</a:t>
            </a:fld>
            <a:endParaRPr lang="en-US"/>
          </a:p>
        </p:txBody>
      </p:sp>
      <p:sp>
        <p:nvSpPr>
          <p:cNvPr id="3" name="Footer Placeholder 2"/>
          <p:cNvSpPr>
            <a:spLocks noGrp="1"/>
          </p:cNvSpPr>
          <p:nvPr>
            <p:ph type="ftr" sz="quarter" idx="11"/>
          </p:nvPr>
        </p:nvSpPr>
        <p:spPr/>
        <p:txBody>
          <a:bodyPr/>
          <a:lstStyle/>
          <a:p>
            <a:pPr>
              <a:defRPr/>
            </a:pPr>
            <a:r>
              <a:rPr lang="en-US" smtClean="0"/>
              <a:t>Doc #: 5-18-0007-00-agen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dirty="0">
                <a:ea typeface="Times New Roman" panose="02020603050405020304" pitchFamily="18" charset="0"/>
                <a:cs typeface="Times New Roman" panose="02020603050405020304" pitchFamily="18" charset="0"/>
                <a:hlinkClick r:id="rId3"/>
              </a:rPr>
              <a:t>https://baesystems.webex.com/baesystems/j.php?MTID=mc0092d6c3c64e9b40002c3997313c0a7</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3/6/18 </a:t>
            </a:r>
            <a:r>
              <a:rPr lang="en-US" dirty="0"/>
              <a:t>@2:30 PM US ET (UTC-5)</a:t>
            </a:r>
          </a:p>
        </p:txBody>
      </p:sp>
      <p:sp>
        <p:nvSpPr>
          <p:cNvPr id="4" name="Date Placeholder 3"/>
          <p:cNvSpPr>
            <a:spLocks noGrp="1"/>
          </p:cNvSpPr>
          <p:nvPr>
            <p:ph type="dt" sz="half" idx="10"/>
          </p:nvPr>
        </p:nvSpPr>
        <p:spPr/>
        <p:txBody>
          <a:bodyPr/>
          <a:lstStyle/>
          <a:p>
            <a:pPr>
              <a:defRPr/>
            </a:pPr>
            <a:fld id="{B5C906D4-C73F-49AE-96BE-09AF3CFB4F2F}" type="datetime1">
              <a:rPr lang="en-US" smtClean="0"/>
              <a:t>2/25/2018</a:t>
            </a:fld>
            <a:endParaRPr lang="en-US"/>
          </a:p>
        </p:txBody>
      </p:sp>
      <p:sp>
        <p:nvSpPr>
          <p:cNvPr id="5" name="Footer Placeholder 4"/>
          <p:cNvSpPr>
            <a:spLocks noGrp="1"/>
          </p:cNvSpPr>
          <p:nvPr>
            <p:ph type="ftr" sz="quarter" idx="11"/>
          </p:nvPr>
        </p:nvSpPr>
        <p:spPr/>
        <p:txBody>
          <a:bodyPr/>
          <a:lstStyle/>
          <a:p>
            <a:pPr>
              <a:defRPr/>
            </a:pPr>
            <a:r>
              <a:rPr lang="en-US" smtClean="0"/>
              <a:t>Doc #: 5-18-0007-00-agen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1" y="1434844"/>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71ACF740-E1AE-4D16-8592-F0D2B8AAB1E7}" type="datetime1">
              <a:rPr lang="en-US" smtClean="0"/>
              <a:t>2/25/2018</a:t>
            </a:fld>
            <a:endParaRPr lang="en-US"/>
          </a:p>
        </p:txBody>
      </p:sp>
      <p:sp>
        <p:nvSpPr>
          <p:cNvPr id="3" name="Footer Placeholder 2"/>
          <p:cNvSpPr>
            <a:spLocks noGrp="1"/>
          </p:cNvSpPr>
          <p:nvPr>
            <p:ph type="ftr" sz="quarter" idx="11"/>
          </p:nvPr>
        </p:nvSpPr>
        <p:spPr/>
        <p:txBody>
          <a:bodyPr/>
          <a:lstStyle/>
          <a:p>
            <a:pPr>
              <a:defRPr/>
            </a:pPr>
            <a:r>
              <a:rPr lang="en-US" smtClean="0"/>
              <a:t>Doc #: 5-18-0007-00-agen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11E5C061-9A36-47C6-925B-E1948E91C04E}" type="datetime1">
              <a:rPr lang="en-US" smtClean="0"/>
              <a:t>2/25/2018</a:t>
            </a:fld>
            <a:endParaRPr lang="en-US"/>
          </a:p>
        </p:txBody>
      </p:sp>
      <p:sp>
        <p:nvSpPr>
          <p:cNvPr id="4" name="Footer Placeholder 3"/>
          <p:cNvSpPr>
            <a:spLocks noGrp="1"/>
          </p:cNvSpPr>
          <p:nvPr>
            <p:ph type="ftr" sz="quarter" idx="11"/>
          </p:nvPr>
        </p:nvSpPr>
        <p:spPr/>
        <p:txBody>
          <a:bodyPr/>
          <a:lstStyle/>
          <a:p>
            <a:pPr>
              <a:defRPr/>
            </a:pPr>
            <a:r>
              <a:rPr lang="en-US" smtClean="0"/>
              <a:t>Doc #: 5-18-0007-00-agen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3117914516"/>
              </p:ext>
            </p:extLst>
          </p:nvPr>
        </p:nvGraphicFramePr>
        <p:xfrm>
          <a:off x="685800" y="993429"/>
          <a:ext cx="5410202" cy="4465615"/>
        </p:xfrm>
        <a:graphic>
          <a:graphicData uri="http://schemas.openxmlformats.org/drawingml/2006/table">
            <a:tbl>
              <a:tblPr>
                <a:tableStyleId>{5C22544A-7EE6-4342-B048-85BDC9FD1C3A}</a:tableStyleId>
              </a:tblPr>
              <a:tblGrid>
                <a:gridCol w="594528">
                  <a:extLst>
                    <a:ext uri="{9D8B030D-6E8A-4147-A177-3AD203B41FA5}">
                      <a16:colId xmlns:a16="http://schemas.microsoft.com/office/drawing/2014/main" xmlns="" val="20005"/>
                    </a:ext>
                  </a:extLst>
                </a:gridCol>
                <a:gridCol w="594528">
                  <a:extLst>
                    <a:ext uri="{9D8B030D-6E8A-4147-A177-3AD203B41FA5}">
                      <a16:colId xmlns:a16="http://schemas.microsoft.com/office/drawing/2014/main" xmlns="" val="20000"/>
                    </a:ext>
                  </a:extLst>
                </a:gridCol>
                <a:gridCol w="594528">
                  <a:extLst>
                    <a:ext uri="{9D8B030D-6E8A-4147-A177-3AD203B41FA5}">
                      <a16:colId xmlns:a16="http://schemas.microsoft.com/office/drawing/2014/main" xmlns="" val="20001"/>
                    </a:ext>
                  </a:extLst>
                </a:gridCol>
                <a:gridCol w="594528">
                  <a:extLst>
                    <a:ext uri="{9D8B030D-6E8A-4147-A177-3AD203B41FA5}">
                      <a16:colId xmlns:a16="http://schemas.microsoft.com/office/drawing/2014/main" xmlns="" val="20002"/>
                    </a:ext>
                  </a:extLst>
                </a:gridCol>
                <a:gridCol w="713433">
                  <a:extLst>
                    <a:ext uri="{9D8B030D-6E8A-4147-A177-3AD203B41FA5}">
                      <a16:colId xmlns:a16="http://schemas.microsoft.com/office/drawing/2014/main" xmlns="" val="20003"/>
                    </a:ext>
                  </a:extLst>
                </a:gridCol>
                <a:gridCol w="2318657">
                  <a:extLst>
                    <a:ext uri="{9D8B030D-6E8A-4147-A177-3AD203B41FA5}">
                      <a16:colId xmlns:a16="http://schemas.microsoft.com/office/drawing/2014/main" xmlns="" val="20004"/>
                    </a:ext>
                  </a:extLst>
                </a:gridCol>
              </a:tblGrid>
              <a:tr h="500173">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a:solidFill>
                            <a:srgbClr val="000000"/>
                          </a:solidFill>
                          <a:effectLst/>
                          <a:latin typeface="Calibri" panose="020F0502020204030204" pitchFamily="34" charset="0"/>
                        </a:rPr>
                        <a:t>3</a:t>
                      </a:r>
                      <a:r>
                        <a:rPr lang="en-US" sz="1000" b="0" i="0" u="none" strike="noStrike" dirty="0" smtClean="0">
                          <a:solidFill>
                            <a:srgbClr val="000000"/>
                          </a:solidFill>
                          <a:effectLst/>
                          <a:latin typeface="Calibri" panose="020F0502020204030204" pitchFamily="34" charset="0"/>
                        </a:rPr>
                        <a:t>/6/18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14</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xmlns="" val="10002"/>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xmlns="" val="10003"/>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xmlns="" val="1000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xmlns=""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extLst>
                  <a:ext uri="{0D108BD9-81ED-4DB2-BD59-A6C34878D82A}">
                    <a16:rowId xmlns:a16="http://schemas.microsoft.com/office/drawing/2014/main" xmlns="" val="10006"/>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xmlns=""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xmlns="" val="10008"/>
                  </a:ext>
                </a:extLst>
              </a:tr>
              <a:tr h="230631">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xmlns=""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xmlns=""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xmlns=""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extLst>
                  <a:ext uri="{0D108BD9-81ED-4DB2-BD59-A6C34878D82A}">
                    <a16:rowId xmlns:a16="http://schemas.microsoft.com/office/drawing/2014/main" xmlns=""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xmlns=""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extLst>
                  <a:ext uri="{0D108BD9-81ED-4DB2-BD59-A6C34878D82A}">
                    <a16:rowId xmlns:a16="http://schemas.microsoft.com/office/drawing/2014/main" xmlns="" val="1001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xmlns="" val="10015"/>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Shared Spectrum Company</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xmlns=""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Participant</a:t>
                      </a:r>
                    </a:p>
                  </a:txBody>
                  <a:tcPr marL="7621" marR="7621" marT="7621"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Yuriy</a:t>
                      </a:r>
                    </a:p>
                  </a:txBody>
                  <a:tcPr marL="7620" marR="7620" marT="7620" marB="0" anchor="b"/>
                </a:tc>
                <a:tc>
                  <a:txBody>
                    <a:bodyPr/>
                    <a:lstStyle/>
                    <a:p>
                      <a:pPr marL="0" algn="l" defTabSz="914400" rtl="0" eaLnBrk="1" fontAlgn="b" latinLnBrk="0" hangingPunct="1"/>
                      <a:r>
                        <a:rPr lang="en-US" sz="1000" u="none" strike="noStrike" kern="1200">
                          <a:solidFill>
                            <a:schemeClr val="dk1"/>
                          </a:solidFill>
                          <a:effectLst/>
                          <a:latin typeface="+mn-lt"/>
                          <a:ea typeface="+mn-ea"/>
                          <a:cs typeface="+mn-cs"/>
                        </a:rPr>
                        <a:t>Posherstnik</a:t>
                      </a:r>
                    </a:p>
                  </a:txBody>
                  <a:tcPr marL="7620" marR="7620" marT="7620" marB="0" anchor="b"/>
                </a:tc>
                <a:tc>
                  <a:txBody>
                    <a:bodyPr/>
                    <a:lstStyle/>
                    <a:p>
                      <a:pPr marL="0" algn="l" defTabSz="914400" rtl="0" eaLnBrk="1" fontAlgn="b" latinLnBrk="0" hangingPunct="1"/>
                      <a:r>
                        <a:rPr lang="en-US" sz="1000" u="none" strike="noStrike" kern="1200" dirty="0">
                          <a:solidFill>
                            <a:schemeClr val="dk1"/>
                          </a:solidFill>
                          <a:effectLst/>
                          <a:latin typeface="+mn-lt"/>
                          <a:ea typeface="+mn-ea"/>
                          <a:cs typeface="+mn-cs"/>
                        </a:rPr>
                        <a:t>US Army RDECOM CERDEC</a:t>
                      </a:r>
                    </a:p>
                  </a:txBody>
                  <a:tcPr marL="7620" marR="7620" marT="7620" marB="0" anchor="b"/>
                </a:tc>
                <a:extLst>
                  <a:ext uri="{0D108BD9-81ED-4DB2-BD59-A6C34878D82A}">
                    <a16:rowId xmlns:a16="http://schemas.microsoft.com/office/drawing/2014/main" xmlns=""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extLst>
                  <a:ext uri="{0D108BD9-81ED-4DB2-BD59-A6C34878D82A}">
                    <a16:rowId xmlns:a16="http://schemas.microsoft.com/office/drawing/2014/main" xmlns="" val="10018"/>
                  </a:ext>
                </a:extLst>
              </a:tr>
            </a:tbl>
          </a:graphicData>
        </a:graphic>
      </p:graphicFrame>
      <p:sp>
        <p:nvSpPr>
          <p:cNvPr id="2" name="TextBox 1">
            <a:extLst>
              <a:ext uri="{FF2B5EF4-FFF2-40B4-BE49-F238E27FC236}">
                <a16:creationId xmlns:a16="http://schemas.microsoft.com/office/drawing/2014/main" xmlns="" id="{FDDD04C9-9911-4851-8BFD-5E105A025686}"/>
              </a:ext>
            </a:extLst>
          </p:cNvPr>
          <p:cNvSpPr txBox="1"/>
          <p:nvPr/>
        </p:nvSpPr>
        <p:spPr>
          <a:xfrm>
            <a:off x="6324600" y="3422742"/>
            <a:ext cx="1722119" cy="369332"/>
          </a:xfrm>
          <a:prstGeom prst="rect">
            <a:avLst/>
          </a:prstGeom>
          <a:noFill/>
        </p:spPr>
        <p:txBody>
          <a:bodyPr wrap="square" rtlCol="0">
            <a:spAutoFit/>
          </a:bodyPr>
          <a:lstStyle/>
          <a:p>
            <a:r>
              <a:rPr lang="en-US" b="1" i="1" dirty="0" smtClean="0">
                <a:solidFill>
                  <a:srgbClr val="FF0000"/>
                </a:solidFill>
              </a:rPr>
              <a:t>Quorum</a:t>
            </a:r>
            <a:r>
              <a:rPr lang="en-US" b="1" i="1" dirty="0">
                <a:solidFill>
                  <a:srgbClr val="FF0000"/>
                </a:solidFill>
              </a:rPr>
              <a:t>?</a:t>
            </a:r>
            <a:endParaRPr lang="en-US" b="1" i="1" dirty="0">
              <a:solidFill>
                <a:srgbClr val="FF0000"/>
              </a:solidFill>
            </a:endParaRP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Status on Architecture</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or 1900.5 Architecture</a:t>
            </a:r>
          </a:p>
        </p:txBody>
      </p:sp>
      <p:sp>
        <p:nvSpPr>
          <p:cNvPr id="6148" name="TextBox 1"/>
          <p:cNvSpPr txBox="1">
            <a:spLocks noChangeArrowheads="1"/>
          </p:cNvSpPr>
          <p:nvPr/>
        </p:nvSpPr>
        <p:spPr bwMode="auto">
          <a:xfrm>
            <a:off x="5419436" y="48768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2CFB0484-D05F-412B-83A1-B74EB1D9EDA1}" type="datetime1">
              <a:rPr lang="en-US" smtClean="0"/>
              <a:t>2/25/2018</a:t>
            </a:fld>
            <a:endParaRPr lang="en-US"/>
          </a:p>
        </p:txBody>
      </p:sp>
      <p:sp>
        <p:nvSpPr>
          <p:cNvPr id="3" name="Footer Placeholder 2"/>
          <p:cNvSpPr>
            <a:spLocks noGrp="1"/>
          </p:cNvSpPr>
          <p:nvPr>
            <p:ph type="ftr" sz="quarter" idx="11"/>
          </p:nvPr>
        </p:nvSpPr>
        <p:spPr/>
        <p:txBody>
          <a:bodyPr/>
          <a:lstStyle/>
          <a:p>
            <a:pPr>
              <a:defRPr/>
            </a:pPr>
            <a:r>
              <a:rPr lang="en-US" smtClean="0"/>
              <a:t>Doc #: 5-18-0007-00-agen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5-18-0007-0</a:t>
            </a:r>
            <a:r>
              <a:rPr lang="en-US" dirty="0"/>
              <a:t>0</a:t>
            </a:r>
            <a:endParaRPr dirty="0"/>
          </a:p>
          <a:p>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628795D0-BB9B-4459-89DD-C8ACDDA772AF}" type="datetime1">
              <a:rPr lang="en-US" smtClean="0"/>
              <a:t>2/25/2018</a:t>
            </a:fld>
            <a:endParaRPr lang="en-US"/>
          </a:p>
        </p:txBody>
      </p:sp>
      <p:sp>
        <p:nvSpPr>
          <p:cNvPr id="5" name="Footer Placeholder 4"/>
          <p:cNvSpPr>
            <a:spLocks noGrp="1"/>
          </p:cNvSpPr>
          <p:nvPr>
            <p:ph type="ftr" sz="quarter" idx="11"/>
          </p:nvPr>
        </p:nvSpPr>
        <p:spPr/>
        <p:txBody>
          <a:bodyPr/>
          <a:lstStyle/>
          <a:p>
            <a:pPr>
              <a:defRPr/>
            </a:pPr>
            <a:r>
              <a:rPr lang="en-US" smtClean="0"/>
              <a:t>Doc #: 5-18-0007-00-agen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510BE761-24E5-45B5-88E4-C5040E2272F5}" type="datetime1">
              <a:rPr lang="en-US" smtClean="0"/>
              <a:t>2/25/2018</a:t>
            </a:fld>
            <a:endParaRPr lang="en-US"/>
          </a:p>
        </p:txBody>
      </p:sp>
      <p:sp>
        <p:nvSpPr>
          <p:cNvPr id="3" name="Footer Placeholder 2"/>
          <p:cNvSpPr>
            <a:spLocks noGrp="1"/>
          </p:cNvSpPr>
          <p:nvPr>
            <p:ph type="ftr" sz="quarter" idx="11"/>
          </p:nvPr>
        </p:nvSpPr>
        <p:spPr/>
        <p:txBody>
          <a:bodyPr/>
          <a:lstStyle/>
          <a:p>
            <a:pPr>
              <a:defRPr/>
            </a:pPr>
            <a:r>
              <a:rPr lang="en-US" smtClean="0"/>
              <a:t>Doc #: 5-18-0007-00-agen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40A29812-25F4-405D-BCD4-FC89E305C541}" type="datetime1">
              <a:rPr lang="en-US" smtClean="0"/>
              <a:t>2/25/2018</a:t>
            </a:fld>
            <a:endParaRPr lang="en-US"/>
          </a:p>
        </p:txBody>
      </p:sp>
      <p:sp>
        <p:nvSpPr>
          <p:cNvPr id="3" name="Footer Placeholder 2"/>
          <p:cNvSpPr>
            <a:spLocks noGrp="1"/>
          </p:cNvSpPr>
          <p:nvPr>
            <p:ph type="ftr" sz="quarter" idx="11"/>
          </p:nvPr>
        </p:nvSpPr>
        <p:spPr/>
        <p:txBody>
          <a:bodyPr/>
          <a:lstStyle/>
          <a:p>
            <a:pPr>
              <a:defRPr/>
            </a:pPr>
            <a:r>
              <a:rPr lang="en-US" smtClean="0"/>
              <a:t>Doc #: 5-18-0007-00-agen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637D5C2D-F336-47BA-BB4A-4AABC1E737DF}" type="datetime1">
              <a:rPr lang="en-US" smtClean="0"/>
              <a:t>2/25/2018</a:t>
            </a:fld>
            <a:endParaRPr lang="en-US"/>
          </a:p>
        </p:txBody>
      </p:sp>
      <p:sp>
        <p:nvSpPr>
          <p:cNvPr id="3" name="Footer Placeholder 2"/>
          <p:cNvSpPr>
            <a:spLocks noGrp="1"/>
          </p:cNvSpPr>
          <p:nvPr>
            <p:ph type="ftr" sz="quarter" idx="11"/>
          </p:nvPr>
        </p:nvSpPr>
        <p:spPr/>
        <p:txBody>
          <a:bodyPr/>
          <a:lstStyle/>
          <a:p>
            <a:pPr>
              <a:defRPr/>
            </a:pPr>
            <a:r>
              <a:rPr lang="en-US" smtClean="0"/>
              <a:t>Doc #: 5-18-0007-00-agen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12650</TotalTime>
  <Words>1435</Words>
  <Application>Microsoft Office PowerPoint</Application>
  <PresentationFormat>On-screen Show (4:3)</PresentationFormat>
  <Paragraphs>303</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Current Architecture Status</vt:lpstr>
      <vt:lpstr>Other DySPAN-SC Activities</vt:lpstr>
      <vt:lpstr>Marketing Inputs</vt:lpstr>
      <vt:lpstr>Meeting Planning</vt:lpstr>
      <vt:lpstr>Ad Hoc?</vt:lpstr>
      <vt:lpstr>IEEE 1900.5 Meeting 3/6/18 @2:30 PM US ET (UTC-5)</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336</cp:revision>
  <dcterms:created xsi:type="dcterms:W3CDTF">2013-08-13T02:52:21Z</dcterms:created>
  <dcterms:modified xsi:type="dcterms:W3CDTF">2018-02-25T16:12:46Z</dcterms:modified>
</cp:coreProperties>
</file>