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2" d="100"/>
          <a:sy n="62" d="100"/>
        </p:scale>
        <p:origin x="156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A3B998A-3F97-4144-9819-EAA5721C4B3D}" type="datetime1">
              <a:rPr lang="en-US" smtClean="0"/>
              <a:t>2/6/2018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5-18-0004-01-agen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39128A3-CFF1-47A2-A8D1-05BF51ECCB7C}" type="datetime1">
              <a:rPr lang="en-US" smtClean="0"/>
              <a:t>2/6/2018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5-18-0004-01-agen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99B0FFA-C6F3-4920-A90F-0E30AA68F4F1}" type="datetime1">
              <a:rPr lang="en-US" smtClean="0"/>
              <a:t>2/6/2018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5-18-0004-01-agen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6A360BB-8BFD-4EB8-AAA1-87F3D3C39ABD}" type="datetime1">
              <a:rPr lang="en-US" smtClean="0"/>
              <a:t>2/6/2018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5-18-0004-01-agen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1D50651-B8A9-449A-A827-57DD9B300F7C}" type="datetime1">
              <a:rPr lang="en-US" smtClean="0"/>
              <a:t>2/6/2018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5-18-0004-01-agen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F44C8FA-6B1E-4565-8C55-7E915C1A5F28}" type="datetime1">
              <a:rPr lang="en-US" smtClean="0"/>
              <a:t>2/6/2018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5-18-0004-01-agen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AC34166-BA32-4DC1-B8DD-B2446932EB98}" type="datetime1">
              <a:rPr lang="en-US" smtClean="0"/>
              <a:t>2/6/2018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5-18-0004-01-agen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000AF6E-4649-4140-B705-A4489F7193BB}" type="datetime1">
              <a:rPr lang="en-US" smtClean="0"/>
              <a:t>2/6/2018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5-18-0004-01-agen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56A2B1-E263-4816-9713-7A32207963DD}" type="datetime1">
              <a:rPr lang="en-US" smtClean="0"/>
              <a:t>2/6/2018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5-18-0004-01-agen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112764-8112-4F32-86A1-0491E9A772C2}" type="datetime1">
              <a:rPr lang="en-US" smtClean="0"/>
              <a:t>2/6/2018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5-18-0004-01-agen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B7E65D-5797-4540-A814-8EB6AB58919A}" type="datetime1">
              <a:rPr lang="en-US" smtClean="0"/>
              <a:t>2/6/2018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5-18-0004-01-agen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3651D71-7B23-4642-9130-A539E6B80205}" type="datetime1">
              <a:rPr lang="en-US" smtClean="0"/>
              <a:t>2/6/2018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5-18-0004-01-agen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1900.5/dcn/18/5-18-0003-00-par0-draft-1900-5-2a-amendment-adding-spectrum-consumption-model-schema.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B760F77-633C-4D07-B392-D9DFE26E8D47}" type="datetime1">
              <a:rPr lang="en-US" smtClean="0">
                <a:solidFill>
                  <a:srgbClr val="000099"/>
                </a:solidFill>
              </a:rPr>
              <a:t>2/6/2018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353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06 February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03 February 2018</a:t>
            </a:r>
          </a:p>
          <a:p>
            <a:pPr eaLnBrk="0" hangingPunct="0"/>
            <a:r>
              <a:rPr lang="en-US" sz="1200" b="1" dirty="0">
                <a:latin typeface="Arial" pitchFamily="34" charset="0"/>
                <a:cs typeface="Times New Roman" pitchFamily="18" charset="0"/>
              </a:rPr>
              <a:t>Document No: 5-18-0004-01-agen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5-18-0004-01-agen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BBCCC6C-519C-448D-9FA0-046CCC03A73B}"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5-18-0005-00.</a:t>
            </a:r>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F0B269A4-8ED0-4548-BE8A-5E5FBFBC543B}"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8" name="TextBox 7">
            <a:extLst>
              <a:ext uri="{FF2B5EF4-FFF2-40B4-BE49-F238E27FC236}">
                <a16:creationId xmlns:a16="http://schemas.microsoft.com/office/drawing/2014/main" id="{19519EF3-221D-4BC4-AB4B-1770766BAD65}"/>
              </a:ext>
            </a:extLst>
          </p:cNvPr>
          <p:cNvSpPr txBox="1"/>
          <p:nvPr/>
        </p:nvSpPr>
        <p:spPr>
          <a:xfrm>
            <a:off x="2133600" y="3050620"/>
            <a:ext cx="1722119" cy="369332"/>
          </a:xfrm>
          <a:prstGeom prst="rect">
            <a:avLst/>
          </a:prstGeom>
          <a:noFill/>
        </p:spPr>
        <p:txBody>
          <a:bodyPr wrap="square" rtlCol="0">
            <a:spAutoFit/>
          </a:bodyPr>
          <a:lstStyle/>
          <a:p>
            <a:r>
              <a:rPr lang="en-US" b="1" i="1" dirty="0">
                <a:solidFill>
                  <a:srgbClr val="FF0000"/>
                </a:solidFill>
              </a:rPr>
              <a:t>No Quorum!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B8577076-505F-4EA8-B9ED-79CAD53D3D3E}"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73429DF6-F6CA-4C60-93AC-97D33353579E}"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and with IEEE staff for editing</a:t>
            </a:r>
          </a:p>
          <a:p>
            <a:pPr lvl="1"/>
            <a:r>
              <a:rPr lang="en-US" dirty="0"/>
              <a:t>Issue date – 3/18?</a:t>
            </a:r>
          </a:p>
          <a:p>
            <a:r>
              <a:rPr lang="en-US" dirty="0"/>
              <a:t>DRAFT 1900.5.2a PAR posted</a:t>
            </a:r>
          </a:p>
          <a:p>
            <a:pPr lvl="1"/>
            <a:r>
              <a:rPr lang="en-US" dirty="0">
                <a:hlinkClick r:id="rId2"/>
              </a:rPr>
              <a:t>https://mentor.ieee.org/1900.5/dcn/18/5-18-0003-00-par0-draft-1900-5-2a-amendment-adding-spectrum-consumption-model-schema.pdf</a:t>
            </a:r>
            <a:endParaRPr lang="en-US" dirty="0"/>
          </a:p>
          <a:p>
            <a:r>
              <a:rPr lang="en-US" dirty="0"/>
              <a:t>Submitted to </a:t>
            </a:r>
            <a:r>
              <a:rPr lang="en-US" dirty="0" err="1"/>
              <a:t>DySPAN</a:t>
            </a:r>
            <a:r>
              <a:rPr lang="en-US" dirty="0"/>
              <a:t>-SC for consideration</a:t>
            </a:r>
          </a:p>
          <a:p>
            <a:pPr lvl="1"/>
            <a:endParaRPr lang="en-US" dirty="0"/>
          </a:p>
        </p:txBody>
      </p:sp>
      <p:sp>
        <p:nvSpPr>
          <p:cNvPr id="4" name="Date Placeholder 3"/>
          <p:cNvSpPr>
            <a:spLocks noGrp="1"/>
          </p:cNvSpPr>
          <p:nvPr>
            <p:ph type="dt" sz="quarter" idx="10"/>
          </p:nvPr>
        </p:nvSpPr>
        <p:spPr/>
        <p:txBody>
          <a:bodyPr/>
          <a:lstStyle/>
          <a:p>
            <a:pPr>
              <a:defRPr/>
            </a:pPr>
            <a:fld id="{3BF0C13D-24EB-4A16-A024-9C73E0CE5316}"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Conducted Ad Hoc in January</a:t>
            </a:r>
          </a:p>
          <a:p>
            <a:pPr lvl="1"/>
            <a:r>
              <a:rPr lang="en-US" dirty="0"/>
              <a:t>Collected feedback</a:t>
            </a:r>
          </a:p>
          <a:p>
            <a:r>
              <a:rPr lang="en-US" dirty="0"/>
              <a:t>Focus on 1900.5.1 and 1900.5.2a PAR</a:t>
            </a:r>
          </a:p>
          <a:p>
            <a:r>
              <a:rPr lang="en-US" dirty="0"/>
              <a:t>Conducting additional architecture activities while not interfering with 1900.5.1/2 </a:t>
            </a:r>
          </a:p>
          <a:p>
            <a:pPr lvl="1"/>
            <a:r>
              <a:rPr lang="en-US" dirty="0"/>
              <a:t>Goal is PAR to update based station in next couple of months </a:t>
            </a:r>
          </a:p>
        </p:txBody>
      </p:sp>
      <p:sp>
        <p:nvSpPr>
          <p:cNvPr id="4" name="Date Placeholder 3"/>
          <p:cNvSpPr>
            <a:spLocks noGrp="1"/>
          </p:cNvSpPr>
          <p:nvPr>
            <p:ph type="dt" sz="quarter" idx="10"/>
          </p:nvPr>
        </p:nvSpPr>
        <p:spPr/>
        <p:txBody>
          <a:bodyPr/>
          <a:lstStyle/>
          <a:p>
            <a:pPr>
              <a:defRPr/>
            </a:pPr>
            <a:fld id="{5DC9EC7A-4698-4A66-8FD1-E80273FA2A14}"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Elections for Chair held and new Chair appointed</a:t>
            </a:r>
          </a:p>
          <a:p>
            <a:pPr lvl="2"/>
            <a:r>
              <a:rPr lang="en-US" sz="1800" dirty="0"/>
              <a:t>Dr. Oliver Holland is now Chair of </a:t>
            </a:r>
            <a:r>
              <a:rPr lang="en-US" sz="1800" dirty="0" err="1"/>
              <a:t>DySPAN</a:t>
            </a:r>
            <a:r>
              <a:rPr lang="en-US" sz="1800" dirty="0"/>
              <a:t>-SC </a:t>
            </a:r>
          </a:p>
          <a:p>
            <a:pPr lvl="1"/>
            <a:r>
              <a:rPr lang="en-US" sz="2000" dirty="0"/>
              <a:t>Officers appointed</a:t>
            </a:r>
          </a:p>
          <a:p>
            <a:pPr lvl="2"/>
            <a:r>
              <a:rPr lang="en-US" sz="1800" dirty="0"/>
              <a:t>Mat Sherman as Vice-Chair</a:t>
            </a:r>
          </a:p>
          <a:p>
            <a:pPr lvl="2"/>
            <a:r>
              <a:rPr lang="en-US" sz="1800" dirty="0"/>
              <a:t>Alex Lackpour as Secretary</a:t>
            </a:r>
          </a:p>
          <a:p>
            <a:pPr lvl="2"/>
            <a:r>
              <a:rPr lang="en-US" sz="1800" dirty="0"/>
              <a:t>Lynn Grande as Treasurer</a:t>
            </a:r>
          </a:p>
          <a:p>
            <a:r>
              <a:rPr lang="en-US" sz="2400" dirty="0"/>
              <a:t>“Virtual” F2F planned 3/26-29/18</a:t>
            </a:r>
          </a:p>
          <a:p>
            <a:pPr lvl="1"/>
            <a:r>
              <a:rPr lang="en-US" sz="2000" dirty="0"/>
              <a:t>Hosted by Mat Sherman</a:t>
            </a:r>
          </a:p>
          <a:p>
            <a:pPr lvl="1"/>
            <a:r>
              <a:rPr lang="en-US" sz="2000" dirty="0"/>
              <a:t>Need to plan meetings</a:t>
            </a:r>
          </a:p>
          <a:p>
            <a:r>
              <a:rPr lang="en-US" sz="2400" dirty="0"/>
              <a:t>Delay in appointing chair has impacted progress of 1900.5.2a PAR</a:t>
            </a:r>
          </a:p>
          <a:p>
            <a:pPr lvl="1"/>
            <a:r>
              <a:rPr lang="en-US" sz="2000" dirty="0"/>
              <a:t>Can now proceed ahead</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1205093C-D780-40A5-B281-E0CF78D2741F}"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pPr lvl="1"/>
            <a:r>
              <a:rPr lang="en-US" sz="2400" dirty="0"/>
              <a:t>Paper on 1900.5.2 over VITA 49 Accepted</a:t>
            </a:r>
          </a:p>
          <a:p>
            <a:pPr lvl="2"/>
            <a:r>
              <a:rPr lang="en-US" sz="2000" dirty="0"/>
              <a:t>More details to be provided (Sherman / </a:t>
            </a:r>
            <a:r>
              <a:rPr lang="en-US" sz="2000" dirty="0" err="1"/>
              <a:t>Cooklev</a:t>
            </a:r>
            <a:r>
              <a:rPr lang="en-US" sz="2000" dirty="0"/>
              <a:t>)</a:t>
            </a:r>
          </a:p>
          <a:p>
            <a:r>
              <a:rPr lang="en-US" sz="2800" dirty="0"/>
              <a:t>Need to update website</a:t>
            </a:r>
          </a:p>
          <a:p>
            <a:pPr lvl="1"/>
            <a:r>
              <a:rPr lang="en-US" sz="2400" dirty="0"/>
              <a:t>Mat Sherman action but on back burner</a:t>
            </a:r>
          </a:p>
        </p:txBody>
      </p:sp>
      <p:sp>
        <p:nvSpPr>
          <p:cNvPr id="4" name="Date Placeholder 3"/>
          <p:cNvSpPr>
            <a:spLocks noGrp="1"/>
          </p:cNvSpPr>
          <p:nvPr>
            <p:ph type="dt" sz="quarter" idx="10"/>
          </p:nvPr>
        </p:nvSpPr>
        <p:spPr/>
        <p:txBody>
          <a:bodyPr/>
          <a:lstStyle/>
          <a:p>
            <a:pPr>
              <a:defRPr/>
            </a:pPr>
            <a:fld id="{C559ACAF-DF96-4400-82F3-87A4E349C562}"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a:t>06 March 2018 is next scheduled monthly electronic meeting</a:t>
            </a:r>
          </a:p>
          <a:p>
            <a:r>
              <a:rPr lang="en-US" sz="2400" dirty="0"/>
              <a:t>Will likely skip April meeting and have end of March meetings</a:t>
            </a:r>
          </a:p>
          <a:p>
            <a:pPr lvl="1"/>
            <a:r>
              <a:rPr lang="en-US" sz="2000" dirty="0"/>
              <a:t>Aligns with </a:t>
            </a:r>
            <a:r>
              <a:rPr lang="en-US" sz="2000" dirty="0" err="1"/>
              <a:t>DySPAN</a:t>
            </a:r>
            <a:r>
              <a:rPr lang="en-US" sz="2000" dirty="0"/>
              <a:t>-SC meetings</a:t>
            </a:r>
          </a:p>
          <a:p>
            <a:pPr lvl="1"/>
            <a:r>
              <a:rPr lang="en-US" sz="2000" dirty="0"/>
              <a:t>Poll on who will attend</a:t>
            </a:r>
          </a:p>
          <a:p>
            <a:pPr lvl="2"/>
            <a:r>
              <a:rPr lang="en-US" sz="1600" dirty="0"/>
              <a:t>Alternate is DC April 4-5</a:t>
            </a:r>
          </a:p>
          <a:p>
            <a:r>
              <a:rPr lang="en-US" sz="2400" dirty="0"/>
              <a:t>Ad </a:t>
            </a:r>
            <a:r>
              <a:rPr lang="en-US" sz="2400" dirty="0" err="1"/>
              <a:t>Hocs</a:t>
            </a:r>
            <a:r>
              <a:rPr lang="en-US" sz="2400" dirty="0"/>
              <a:t>?</a:t>
            </a:r>
          </a:p>
          <a:p>
            <a:r>
              <a:rPr lang="en-US" sz="2400" dirty="0"/>
              <a:t>Another F2F?  Take Poll</a:t>
            </a:r>
            <a:endParaRPr lang="en-US" sz="2000" dirty="0"/>
          </a:p>
          <a:p>
            <a:r>
              <a:rPr lang="en-US" sz="2400" dirty="0"/>
              <a:t>Meeting Platform</a:t>
            </a:r>
          </a:p>
          <a:p>
            <a:pPr lvl="1"/>
            <a:r>
              <a:rPr lang="en-US" sz="2000" dirty="0"/>
              <a:t>Will be </a:t>
            </a:r>
            <a:r>
              <a:rPr lang="en-US" sz="2000" dirty="0" err="1"/>
              <a:t>GoTo</a:t>
            </a:r>
            <a:r>
              <a:rPr lang="en-US" sz="2000" dirty="0"/>
              <a:t> meeting just for end of March meetings</a:t>
            </a:r>
          </a:p>
        </p:txBody>
      </p:sp>
      <p:sp>
        <p:nvSpPr>
          <p:cNvPr id="4" name="Date Placeholder 3"/>
          <p:cNvSpPr>
            <a:spLocks noGrp="1"/>
          </p:cNvSpPr>
          <p:nvPr>
            <p:ph type="dt" sz="quarter" idx="10"/>
          </p:nvPr>
        </p:nvSpPr>
        <p:spPr/>
        <p:txBody>
          <a:bodyPr/>
          <a:lstStyle/>
          <a:p>
            <a:pPr>
              <a:defRPr/>
            </a:pPr>
            <a:fld id="{171C1046-8196-478F-9F64-C1D05430BEB6}"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a:p>
            <a:endParaRPr lang="en-US" dirty="0"/>
          </a:p>
          <a:p>
            <a:pPr lvl="1"/>
            <a:r>
              <a:rPr lang="en-US" dirty="0"/>
              <a:t>Went to 1900.5.1 in Ad Hoc</a:t>
            </a:r>
          </a:p>
          <a:p>
            <a:pPr lvl="1"/>
            <a:r>
              <a:rPr lang="en-US" dirty="0"/>
              <a:t>Reviewed Reinhard’s response to Tony</a:t>
            </a:r>
          </a:p>
        </p:txBody>
      </p:sp>
      <p:sp>
        <p:nvSpPr>
          <p:cNvPr id="4" name="Date Placeholder 3"/>
          <p:cNvSpPr>
            <a:spLocks noGrp="1"/>
          </p:cNvSpPr>
          <p:nvPr>
            <p:ph type="dt" sz="quarter" idx="10"/>
          </p:nvPr>
        </p:nvSpPr>
        <p:spPr/>
        <p:txBody>
          <a:bodyPr/>
          <a:lstStyle/>
          <a:p>
            <a:pPr>
              <a:defRPr/>
            </a:pPr>
            <a:fld id="{3AEFC46C-0FBE-4DA7-A489-AA9B0A115363}"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E6908C88-4A4B-4A2E-9084-83B7B3E044A8}"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2/6/18 @2:30 PM US ET (UTC-5)</a:t>
            </a:r>
          </a:p>
        </p:txBody>
      </p:sp>
      <p:sp>
        <p:nvSpPr>
          <p:cNvPr id="4" name="Date Placeholder 3"/>
          <p:cNvSpPr>
            <a:spLocks noGrp="1"/>
          </p:cNvSpPr>
          <p:nvPr>
            <p:ph type="dt" sz="half" idx="10"/>
          </p:nvPr>
        </p:nvSpPr>
        <p:spPr/>
        <p:txBody>
          <a:bodyPr/>
          <a:lstStyle/>
          <a:p>
            <a:pPr>
              <a:defRPr/>
            </a:pPr>
            <a:fld id="{16507021-E75E-428C-9B41-EA0E1E6A184B}"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BC0FE05F-35C3-4D5C-BE5C-A6FDEDB16C34}"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78881EE9-D339-4A35-8B74-B3A17E73C775}" type="datetime1">
              <a:rPr lang="en-US" smtClean="0"/>
              <a:t>2/6/2018</a:t>
            </a:fld>
            <a:endParaRPr lang="en-US"/>
          </a:p>
        </p:txBody>
      </p:sp>
      <p:sp>
        <p:nvSpPr>
          <p:cNvPr id="4" name="Footer Placeholder 3"/>
          <p:cNvSpPr>
            <a:spLocks noGrp="1"/>
          </p:cNvSpPr>
          <p:nvPr>
            <p:ph type="ftr" sz="quarter" idx="11"/>
          </p:nvPr>
        </p:nvSpPr>
        <p:spPr/>
        <p:txBody>
          <a:bodyPr/>
          <a:lstStyle/>
          <a:p>
            <a:pPr>
              <a:defRPr/>
            </a:pPr>
            <a:r>
              <a:rPr lang="en-US"/>
              <a:t>Doc #: 5-18-0004-01-agen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3500127723"/>
              </p:ext>
            </p:extLst>
          </p:nvPr>
        </p:nvGraphicFramePr>
        <p:xfrm>
          <a:off x="685800" y="993429"/>
          <a:ext cx="5410202" cy="4465615"/>
        </p:xfrm>
        <a:graphic>
          <a:graphicData uri="http://schemas.openxmlformats.org/drawingml/2006/table">
            <a:tbl>
              <a:tblPr>
                <a:tableStyleId>{5C22544A-7EE6-4342-B048-85BDC9FD1C3A}</a:tableStyleId>
              </a:tblPr>
              <a:tblGrid>
                <a:gridCol w="594528">
                  <a:extLst>
                    <a:ext uri="{9D8B030D-6E8A-4147-A177-3AD203B41FA5}">
                      <a16:colId xmlns:a16="http://schemas.microsoft.com/office/drawing/2014/main" val="20005"/>
                    </a:ext>
                  </a:extLst>
                </a:gridCol>
                <a:gridCol w="594528">
                  <a:extLst>
                    <a:ext uri="{9D8B030D-6E8A-4147-A177-3AD203B41FA5}">
                      <a16:colId xmlns:a16="http://schemas.microsoft.com/office/drawing/2014/main" val="20000"/>
                    </a:ext>
                  </a:extLst>
                </a:gridCol>
                <a:gridCol w="594528">
                  <a:extLst>
                    <a:ext uri="{9D8B030D-6E8A-4147-A177-3AD203B41FA5}">
                      <a16:colId xmlns:a16="http://schemas.microsoft.com/office/drawing/2014/main" val="20001"/>
                    </a:ext>
                  </a:extLst>
                </a:gridCol>
                <a:gridCol w="594528">
                  <a:extLst>
                    <a:ext uri="{9D8B030D-6E8A-4147-A177-3AD203B41FA5}">
                      <a16:colId xmlns:a16="http://schemas.microsoft.com/office/drawing/2014/main" val="20002"/>
                    </a:ext>
                  </a:extLst>
                </a:gridCol>
                <a:gridCol w="713433">
                  <a:extLst>
                    <a:ext uri="{9D8B030D-6E8A-4147-A177-3AD203B41FA5}">
                      <a16:colId xmlns:a16="http://schemas.microsoft.com/office/drawing/2014/main" val="20003"/>
                    </a:ext>
                  </a:extLst>
                </a:gridCol>
                <a:gridCol w="2318657">
                  <a:extLst>
                    <a:ext uri="{9D8B030D-6E8A-4147-A177-3AD203B41FA5}">
                      <a16:colId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2/6/18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5"/>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Participant</a:t>
                      </a: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Yuriy</a:t>
                      </a:r>
                    </a:p>
                  </a:txBody>
                  <a:tcPr marL="7620" marR="7620" marT="7620" marB="0" anchor="b"/>
                </a:tc>
                <a:tc>
                  <a:txBody>
                    <a:bodyPr/>
                    <a:lstStyle/>
                    <a:p>
                      <a:pPr marL="0" algn="l" defTabSz="914400" rtl="0" eaLnBrk="1" fontAlgn="b" latinLnBrk="0" hangingPunct="1"/>
                      <a:r>
                        <a:rPr lang="en-US" sz="1000" u="none" strike="noStrike" kern="1200">
                          <a:solidFill>
                            <a:schemeClr val="dk1"/>
                          </a:solidFill>
                          <a:effectLst/>
                          <a:latin typeface="+mn-lt"/>
                          <a:ea typeface="+mn-ea"/>
                          <a:cs typeface="+mn-cs"/>
                        </a:rPr>
                        <a:t>Posherstnik</a:t>
                      </a:r>
                    </a:p>
                  </a:txBody>
                  <a:tcPr marL="7620" marR="7620" marT="7620"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8"/>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6324600" y="3422742"/>
            <a:ext cx="1722119" cy="369332"/>
          </a:xfrm>
          <a:prstGeom prst="rect">
            <a:avLst/>
          </a:prstGeom>
          <a:noFill/>
        </p:spPr>
        <p:txBody>
          <a:bodyPr wrap="square" rtlCol="0">
            <a:spAutoFit/>
          </a:bodyPr>
          <a:lstStyle/>
          <a:p>
            <a:r>
              <a:rPr lang="en-US" b="1" i="1" dirty="0">
                <a:solidFill>
                  <a:srgbClr val="FF0000"/>
                </a:solidFill>
              </a:rPr>
              <a:t>No 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lvl="1">
              <a:buFont typeface="Calibri" pitchFamily="34" charset="0"/>
              <a:buAutoNum type="alphaLcPeriod"/>
            </a:pPr>
            <a:r>
              <a:rPr lang="en-US" dirty="0">
                <a:latin typeface="Times New Roman" pitchFamily="18" charset="0"/>
              </a:rPr>
              <a:t>1900.5 elections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29E77042-5079-4E6F-9C9B-1C03F199BB9B}"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5-18-0004-0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53CE1519-F636-4160-BAF2-96FACD9B92B2}" type="datetime1">
              <a:rPr lang="en-US" smtClean="0"/>
              <a:t>2/6/2018</a:t>
            </a:fld>
            <a:endParaRPr lang="en-US"/>
          </a:p>
        </p:txBody>
      </p:sp>
      <p:sp>
        <p:nvSpPr>
          <p:cNvPr id="5" name="Footer Placeholder 4"/>
          <p:cNvSpPr>
            <a:spLocks noGrp="1"/>
          </p:cNvSpPr>
          <p:nvPr>
            <p:ph type="ftr" sz="quarter" idx="11"/>
          </p:nvPr>
        </p:nvSpPr>
        <p:spPr/>
        <p:txBody>
          <a:bodyPr/>
          <a:lstStyle/>
          <a:p>
            <a:pPr>
              <a:defRPr/>
            </a:pPr>
            <a:r>
              <a:rPr lang="en-US"/>
              <a:t>Doc #: 5-18-0004-01-agen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8" name="TextBox 7">
            <a:extLst>
              <a:ext uri="{FF2B5EF4-FFF2-40B4-BE49-F238E27FC236}">
                <a16:creationId xmlns:a16="http://schemas.microsoft.com/office/drawing/2014/main" id="{0A96E456-94E1-4AE2-832A-ADEE700922A7}"/>
              </a:ext>
            </a:extLst>
          </p:cNvPr>
          <p:cNvSpPr txBox="1"/>
          <p:nvPr/>
        </p:nvSpPr>
        <p:spPr>
          <a:xfrm>
            <a:off x="2362200" y="3521962"/>
            <a:ext cx="1722119" cy="369332"/>
          </a:xfrm>
          <a:prstGeom prst="rect">
            <a:avLst/>
          </a:prstGeom>
          <a:noFill/>
        </p:spPr>
        <p:txBody>
          <a:bodyPr wrap="square" rtlCol="0">
            <a:spAutoFit/>
          </a:bodyPr>
          <a:lstStyle/>
          <a:p>
            <a:r>
              <a:rPr lang="en-US" b="1" i="1" dirty="0">
                <a:solidFill>
                  <a:srgbClr val="FF0000"/>
                </a:solidFill>
              </a:rPr>
              <a:t>No Quorum!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53F3BCA0-9F37-41ED-874A-602758600DBD}"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89251377-C2D7-49E9-996E-FD09D3C7E986}"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333F6F8-319A-48F0-807D-DC4FBAB0AF7A}" type="datetime1">
              <a:rPr lang="en-US" smtClean="0"/>
              <a:t>2/6/2018</a:t>
            </a:fld>
            <a:endParaRPr lang="en-US"/>
          </a:p>
        </p:txBody>
      </p:sp>
      <p:sp>
        <p:nvSpPr>
          <p:cNvPr id="3" name="Footer Placeholder 2"/>
          <p:cNvSpPr>
            <a:spLocks noGrp="1"/>
          </p:cNvSpPr>
          <p:nvPr>
            <p:ph type="ftr" sz="quarter" idx="11"/>
          </p:nvPr>
        </p:nvSpPr>
        <p:spPr/>
        <p:txBody>
          <a:bodyPr/>
          <a:lstStyle/>
          <a:p>
            <a:pPr>
              <a:defRPr/>
            </a:pPr>
            <a:r>
              <a:rPr lang="en-US"/>
              <a:t>Doc #: 5-18-0004-01-agen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12622</TotalTime>
  <Words>1655</Words>
  <Application>Microsoft Office PowerPoint</Application>
  <PresentationFormat>On-screen Show (4:3)</PresentationFormat>
  <Paragraphs>330</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Meeting Planning</vt:lpstr>
      <vt:lpstr>Ad Hoc?</vt:lpstr>
      <vt:lpstr>IEEE 1900.5 Meeting 2/6/18 @2:30 PM US ET (UTC-5)</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332</cp:revision>
  <dcterms:created xsi:type="dcterms:W3CDTF">2013-08-13T02:52:21Z</dcterms:created>
  <dcterms:modified xsi:type="dcterms:W3CDTF">2018-02-06T20:54:53Z</dcterms:modified>
</cp:coreProperties>
</file>