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2484725-F3B3-4A23-83E1-3E4DC97E61E1}" type="datetime1">
              <a:rPr lang="en-US" smtClean="0"/>
              <a:t>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FF3DD1D-0F96-40CA-AAEC-C6D775CF6049}" type="datetime1">
              <a:rPr lang="en-US" smtClean="0"/>
              <a:t>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B1904D8-37D9-46A2-B462-90ED614FFB95}" type="datetime1">
              <a:rPr lang="en-US" smtClean="0"/>
              <a:t>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D1A3F21-626D-47D5-9F86-80C781522F86}" type="datetime1">
              <a:rPr lang="en-US" smtClean="0"/>
              <a:t>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8A20E76-0BB2-42B8-B45B-E8D62C9C1B53}" type="datetime1">
              <a:rPr lang="en-US" smtClean="0"/>
              <a:t>2/3/2018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32F2311-4173-4749-A4F5-7036E378A176}" type="datetime1">
              <a:rPr lang="en-US" smtClean="0"/>
              <a:t>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61EF7EA-C517-40AD-A763-9DE7A3E6854A}" type="datetime1">
              <a:rPr lang="en-US" smtClean="0"/>
              <a:t>2/3/2018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49E16E8-FEFD-4DE6-B365-5D126C769A45}" type="datetime1">
              <a:rPr lang="en-US" smtClean="0"/>
              <a:t>2/3/2018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B41E25A-5688-4420-8654-3FFC739F3150}" type="datetime1">
              <a:rPr lang="en-US" smtClean="0"/>
              <a:t>2/3/2018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A86FE56-976C-4FDC-B486-6DEE6086A7A0}" type="datetime1">
              <a:rPr lang="en-US" smtClean="0"/>
              <a:t>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3A2FD0A-3DE7-450B-A845-A34CFC655B70}" type="datetime1">
              <a:rPr lang="en-US" smtClean="0"/>
              <a:t>2/3/2018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E0FB475-9C40-4589-9A06-E305E6B15F8F}" type="datetime1">
              <a:rPr lang="en-US" smtClean="0"/>
              <a:t>2/3/2018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5-18-0004-00-agen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1900.5/dcn/18/5-18-0003-00-par0-draft-1900-5-2a-amendment-adding-spectrum-consumption-model-schema.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83DBF02-B8A2-4F59-8721-9C6CC22A77B6}" type="datetime1">
              <a:rPr lang="en-US" smtClean="0">
                <a:solidFill>
                  <a:srgbClr val="000099"/>
                </a:solidFill>
              </a:rPr>
              <a:t>2/3/2018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353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06 February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February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5-18-0004-00-agen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5-18-0004-00-agen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1E604D2-C448-4973-9A8B-0E8FBBA7EBED}"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TBD.</a:t>
            </a:r>
            <a:endParaRPr lang="en-US" dirty="0"/>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333924C1-9F6E-493F-A4C9-0FE8455C3AD4}"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B019607F-A14D-4139-B66D-CBE424A6D8D0}"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CB5ED1B-CB57-4CF5-A60C-00CA1C2A6A25}"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Base Standard complete and with IEEE staff for editing</a:t>
            </a:r>
          </a:p>
          <a:p>
            <a:pPr lvl="1"/>
            <a:r>
              <a:rPr lang="en-US" dirty="0" smtClean="0"/>
              <a:t>Issue date – 3/18?</a:t>
            </a:r>
            <a:endParaRPr lang="en-US" dirty="0"/>
          </a:p>
          <a:p>
            <a:r>
              <a:rPr lang="en-US" dirty="0" smtClean="0"/>
              <a:t>DRAFT 1900.5.2a PAR posted</a:t>
            </a:r>
          </a:p>
          <a:p>
            <a:pPr lvl="1"/>
            <a:r>
              <a:rPr lang="en-US" dirty="0">
                <a:hlinkClick r:id="rId2"/>
              </a:rPr>
              <a:t>https://</a:t>
            </a:r>
            <a:r>
              <a:rPr lang="en-US" dirty="0" smtClean="0">
                <a:hlinkClick r:id="rId2"/>
              </a:rPr>
              <a:t>mentor.ieee.org/1900.5/dcn/18/5-18-0003-00-par0-draft-1900-5-2a-amendment-adding-spectrum-consumption-model-schema.pdf</a:t>
            </a:r>
            <a:endParaRPr lang="en-US" dirty="0" smtClean="0"/>
          </a:p>
          <a:p>
            <a:r>
              <a:rPr lang="en-US" dirty="0" smtClean="0"/>
              <a:t>Submitted to </a:t>
            </a:r>
            <a:r>
              <a:rPr lang="en-US" dirty="0" err="1" smtClean="0"/>
              <a:t>DySPAN</a:t>
            </a:r>
            <a:r>
              <a:rPr lang="en-US" dirty="0" smtClean="0"/>
              <a:t>-SC for consideration</a:t>
            </a:r>
          </a:p>
          <a:p>
            <a:pPr lvl="1"/>
            <a:endParaRPr lang="en-US" dirty="0"/>
          </a:p>
        </p:txBody>
      </p:sp>
      <p:sp>
        <p:nvSpPr>
          <p:cNvPr id="4" name="Date Placeholder 3"/>
          <p:cNvSpPr>
            <a:spLocks noGrp="1"/>
          </p:cNvSpPr>
          <p:nvPr>
            <p:ph type="dt" sz="quarter" idx="10"/>
          </p:nvPr>
        </p:nvSpPr>
        <p:spPr/>
        <p:txBody>
          <a:bodyPr/>
          <a:lstStyle/>
          <a:p>
            <a:pPr>
              <a:defRPr/>
            </a:pPr>
            <a:fld id="{3731CDB2-74EC-4E26-BFB4-9A463D547FB6}"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t>
            </a:r>
            <a:r>
              <a:rPr dirty="0" smtClean="0"/>
              <a:t>Architecture Status</a:t>
            </a:r>
            <a:endParaRPr dirty="0"/>
          </a:p>
        </p:txBody>
      </p:sp>
      <p:sp>
        <p:nvSpPr>
          <p:cNvPr id="14339" name="Content Placeholder 2"/>
          <p:cNvSpPr>
            <a:spLocks noGrp="1"/>
          </p:cNvSpPr>
          <p:nvPr>
            <p:ph idx="1"/>
          </p:nvPr>
        </p:nvSpPr>
        <p:spPr>
          <a:xfrm>
            <a:off x="422564" y="1298720"/>
            <a:ext cx="8229600" cy="4525963"/>
          </a:xfrm>
        </p:spPr>
        <p:txBody>
          <a:bodyPr/>
          <a:lstStyle/>
          <a:p>
            <a:r>
              <a:rPr lang="en-US" dirty="0" smtClean="0"/>
              <a:t>Conducted Ad Hoc in January</a:t>
            </a:r>
          </a:p>
          <a:p>
            <a:pPr lvl="1"/>
            <a:r>
              <a:rPr lang="en-US" dirty="0" smtClean="0"/>
              <a:t>Collected feedback</a:t>
            </a:r>
            <a:endParaRPr lang="en-US" dirty="0"/>
          </a:p>
          <a:p>
            <a:r>
              <a:rPr lang="en-US" dirty="0" smtClean="0"/>
              <a:t>Focus on 1900.5.1 and 1900.5.2a PAR</a:t>
            </a:r>
          </a:p>
          <a:p>
            <a:r>
              <a:rPr lang="en-US" dirty="0" smtClean="0"/>
              <a:t>Conducting additional architecture activities while not interfering with 1900.5.1/2 </a:t>
            </a:r>
          </a:p>
          <a:p>
            <a:pPr lvl="1"/>
            <a:r>
              <a:rPr lang="en-US" dirty="0" smtClean="0"/>
              <a:t>Goal is PAR to update based station in next couple of months </a:t>
            </a:r>
            <a:endParaRPr lang="en-US" dirty="0" smtClean="0"/>
          </a:p>
        </p:txBody>
      </p:sp>
      <p:sp>
        <p:nvSpPr>
          <p:cNvPr id="4" name="Date Placeholder 3"/>
          <p:cNvSpPr>
            <a:spLocks noGrp="1"/>
          </p:cNvSpPr>
          <p:nvPr>
            <p:ph type="dt" sz="quarter" idx="10"/>
          </p:nvPr>
        </p:nvSpPr>
        <p:spPr/>
        <p:txBody>
          <a:bodyPr/>
          <a:lstStyle/>
          <a:p>
            <a:pPr>
              <a:defRPr/>
            </a:pPr>
            <a:fld id="{5BF69FB4-3F01-452D-AFA3-0853682533A1}"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Elections for Chair held but not official</a:t>
            </a:r>
          </a:p>
          <a:p>
            <a:pPr lvl="2"/>
            <a:r>
              <a:rPr lang="en-US" sz="1800" dirty="0" smtClean="0"/>
              <a:t>Dr. Oliver Holland was </a:t>
            </a:r>
            <a:r>
              <a:rPr lang="en-US" sz="1800" dirty="0"/>
              <a:t>elected but </a:t>
            </a:r>
            <a:r>
              <a:rPr lang="en-US" sz="1800" dirty="0" smtClean="0"/>
              <a:t>needs formal appointment </a:t>
            </a:r>
            <a:r>
              <a:rPr lang="en-US" sz="1800" dirty="0"/>
              <a:t>COM/SDB </a:t>
            </a:r>
            <a:endParaRPr lang="en-US" sz="1800" dirty="0" smtClean="0"/>
          </a:p>
          <a:p>
            <a:pPr lvl="1"/>
            <a:r>
              <a:rPr lang="en-US" sz="2000" dirty="0"/>
              <a:t>Tentative slate of officers (pending Holland appointment)</a:t>
            </a:r>
          </a:p>
          <a:p>
            <a:pPr lvl="2"/>
            <a:r>
              <a:rPr lang="en-US" sz="1800" dirty="0" smtClean="0"/>
              <a:t>Mat </a:t>
            </a:r>
            <a:r>
              <a:rPr lang="en-US" sz="1800" dirty="0"/>
              <a:t>Sherman as Vice-Chair</a:t>
            </a:r>
          </a:p>
          <a:p>
            <a:pPr lvl="2"/>
            <a:r>
              <a:rPr lang="en-US" sz="1800" dirty="0" smtClean="0"/>
              <a:t>Alex </a:t>
            </a:r>
            <a:r>
              <a:rPr lang="en-US" sz="1800" dirty="0"/>
              <a:t>Lackpour as Secretary</a:t>
            </a:r>
          </a:p>
          <a:p>
            <a:pPr lvl="2"/>
            <a:r>
              <a:rPr lang="en-US" sz="1800" dirty="0" smtClean="0"/>
              <a:t>Lynn </a:t>
            </a:r>
            <a:r>
              <a:rPr lang="en-US" sz="1800" dirty="0"/>
              <a:t>Grande as </a:t>
            </a:r>
            <a:r>
              <a:rPr lang="en-US" sz="1800" dirty="0" smtClean="0"/>
              <a:t>Treasurer</a:t>
            </a:r>
          </a:p>
          <a:p>
            <a:r>
              <a:rPr lang="en-US" sz="2400" dirty="0"/>
              <a:t>“Virtual” F2F planned 3/26-29/18</a:t>
            </a:r>
          </a:p>
          <a:p>
            <a:pPr lvl="1"/>
            <a:r>
              <a:rPr lang="en-US" sz="2000" dirty="0"/>
              <a:t>Hosted by Mat Sherman</a:t>
            </a:r>
          </a:p>
          <a:p>
            <a:pPr lvl="1"/>
            <a:r>
              <a:rPr lang="en-US" sz="2000" dirty="0"/>
              <a:t>Need to plan </a:t>
            </a:r>
            <a:r>
              <a:rPr lang="en-US" sz="2000" dirty="0" smtClean="0"/>
              <a:t>meetings</a:t>
            </a:r>
          </a:p>
          <a:p>
            <a:r>
              <a:rPr lang="en-US" sz="2400" dirty="0" smtClean="0"/>
              <a:t>Not pushing many activities till formal appointment of Oliver and other </a:t>
            </a:r>
            <a:r>
              <a:rPr lang="en-US" sz="2400" dirty="0" err="1" smtClean="0"/>
              <a:t>DySPAN</a:t>
            </a:r>
            <a:r>
              <a:rPr lang="en-US" sz="2400" dirty="0" smtClean="0"/>
              <a:t>-SC officers</a:t>
            </a:r>
          </a:p>
          <a:p>
            <a:pPr lvl="1"/>
            <a:r>
              <a:rPr lang="en-US" sz="2000" dirty="0" smtClean="0"/>
              <a:t>Impacts 1900.5.2a PAR</a:t>
            </a:r>
            <a:endParaRPr lang="en-US" sz="2000" dirty="0"/>
          </a:p>
          <a:p>
            <a:endParaRPr lang="en-US" sz="2800" dirty="0" smtClean="0"/>
          </a:p>
          <a:p>
            <a:pPr lvl="1"/>
            <a:endParaRPr lang="en-US" sz="2400" dirty="0"/>
          </a:p>
        </p:txBody>
      </p:sp>
      <p:sp>
        <p:nvSpPr>
          <p:cNvPr id="4" name="Date Placeholder 3"/>
          <p:cNvSpPr>
            <a:spLocks noGrp="1"/>
          </p:cNvSpPr>
          <p:nvPr>
            <p:ph type="dt" sz="quarter" idx="10"/>
          </p:nvPr>
        </p:nvSpPr>
        <p:spPr/>
        <p:txBody>
          <a:bodyPr/>
          <a:lstStyle/>
          <a:p>
            <a:pPr>
              <a:defRPr/>
            </a:pPr>
            <a:fld id="{82087674-358D-46EF-A150-63A94821C31B}"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a:t>
            </a:r>
            <a:r>
              <a:rPr lang="en-US" sz="2000" dirty="0" smtClean="0"/>
              <a:t>1900.5.2</a:t>
            </a:r>
            <a:endParaRPr lang="en-US" sz="2000" dirty="0"/>
          </a:p>
        </p:txBody>
      </p:sp>
      <p:sp>
        <p:nvSpPr>
          <p:cNvPr id="4" name="Date Placeholder 3"/>
          <p:cNvSpPr>
            <a:spLocks noGrp="1"/>
          </p:cNvSpPr>
          <p:nvPr>
            <p:ph type="dt" sz="quarter" idx="10"/>
          </p:nvPr>
        </p:nvSpPr>
        <p:spPr/>
        <p:txBody>
          <a:bodyPr/>
          <a:lstStyle/>
          <a:p>
            <a:pPr>
              <a:defRPr/>
            </a:pPr>
            <a:fld id="{E39F5CB2-278E-4DF7-8156-8F3807A0C5FB}"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06 March 2018 </a:t>
            </a:r>
            <a:r>
              <a:rPr lang="en-US" sz="2400" dirty="0"/>
              <a:t>is next scheduled monthly electronic meeting</a:t>
            </a:r>
          </a:p>
          <a:p>
            <a:r>
              <a:rPr lang="en-US" sz="2400" dirty="0" smtClean="0"/>
              <a:t>Will likely skip April meeting and have end of March meetings</a:t>
            </a:r>
          </a:p>
          <a:p>
            <a:pPr lvl="1"/>
            <a:r>
              <a:rPr lang="en-US" sz="2000" dirty="0" smtClean="0"/>
              <a:t>Aligns with </a:t>
            </a:r>
            <a:r>
              <a:rPr lang="en-US" sz="2000" dirty="0" err="1" smtClean="0"/>
              <a:t>DySPAN</a:t>
            </a:r>
            <a:r>
              <a:rPr lang="en-US" sz="2000" dirty="0" smtClean="0"/>
              <a:t>-SC meetings</a:t>
            </a:r>
            <a:endParaRPr lang="en-US" sz="2000" dirty="0" smtClean="0"/>
          </a:p>
          <a:p>
            <a:r>
              <a:rPr lang="en-US" sz="2400" dirty="0" smtClean="0"/>
              <a:t>Ad </a:t>
            </a:r>
            <a:r>
              <a:rPr lang="en-US" sz="2400" dirty="0" err="1" smtClean="0"/>
              <a:t>Hocs</a:t>
            </a:r>
            <a:r>
              <a:rPr lang="en-US" sz="2400" dirty="0" smtClean="0"/>
              <a:t>?</a:t>
            </a:r>
          </a:p>
          <a:p>
            <a:r>
              <a:rPr lang="en-US" sz="2400" dirty="0" smtClean="0"/>
              <a:t>Another F2F?</a:t>
            </a:r>
            <a:endParaRPr lang="en-US" sz="2000" dirty="0"/>
          </a:p>
          <a:p>
            <a:r>
              <a:rPr lang="en-US" sz="2400" dirty="0"/>
              <a:t>Meeting Platform</a:t>
            </a:r>
          </a:p>
          <a:p>
            <a:pPr lvl="1"/>
            <a:r>
              <a:rPr lang="en-US" sz="2000" dirty="0" smtClean="0"/>
              <a:t>Will be </a:t>
            </a:r>
            <a:r>
              <a:rPr lang="en-US" sz="2000" dirty="0" err="1" smtClean="0"/>
              <a:t>GoTo</a:t>
            </a:r>
            <a:r>
              <a:rPr lang="en-US" sz="2000" dirty="0" smtClean="0"/>
              <a:t> meeting just for end of March meetings</a:t>
            </a:r>
            <a:endParaRPr lang="en-US" sz="2000" dirty="0"/>
          </a:p>
        </p:txBody>
      </p:sp>
      <p:sp>
        <p:nvSpPr>
          <p:cNvPr id="4" name="Date Placeholder 3"/>
          <p:cNvSpPr>
            <a:spLocks noGrp="1"/>
          </p:cNvSpPr>
          <p:nvPr>
            <p:ph type="dt" sz="quarter" idx="10"/>
          </p:nvPr>
        </p:nvSpPr>
        <p:spPr/>
        <p:txBody>
          <a:bodyPr/>
          <a:lstStyle/>
          <a:p>
            <a:pPr>
              <a:defRPr/>
            </a:pPr>
            <a:fld id="{F55909E7-54FC-4A24-8295-362F0A05A125}"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p:txBody>
      </p:sp>
      <p:sp>
        <p:nvSpPr>
          <p:cNvPr id="4" name="Date Placeholder 3"/>
          <p:cNvSpPr>
            <a:spLocks noGrp="1"/>
          </p:cNvSpPr>
          <p:nvPr>
            <p:ph type="dt" sz="quarter" idx="10"/>
          </p:nvPr>
        </p:nvSpPr>
        <p:spPr/>
        <p:txBody>
          <a:bodyPr/>
          <a:lstStyle/>
          <a:p>
            <a:pPr>
              <a:defRPr/>
            </a:pPr>
            <a:fld id="{798890C7-E605-44F6-AE90-B4F49298CF75}"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Monthly </a:t>
            </a:r>
            <a:r>
              <a:rPr dirty="0"/>
              <a:t>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47195428-58E5-4EA1-9D5E-C33452FA2E8F}"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r>
              <a:rPr lang="en-US" dirty="0" smtClean="0">
                <a:ea typeface="Times New Roman" panose="02020603050405020304" pitchFamily="18" charset="0"/>
                <a:cs typeface="Times New Roman" panose="02020603050405020304" pitchFamily="18" charset="0"/>
              </a:rPr>
              <a:t>:</a:t>
            </a:r>
          </a:p>
          <a:p>
            <a:pPr marL="0" marR="0">
              <a:spcBef>
                <a:spcPts val="0"/>
              </a:spcBef>
              <a:spcAft>
                <a:spcPts val="0"/>
              </a:spcAft>
            </a:pPr>
            <a:r>
              <a:rPr lang="en-US" dirty="0" smtClean="0">
                <a:ea typeface="Times New Roman" panose="02020603050405020304" pitchFamily="18" charset="0"/>
                <a:cs typeface="Times New Roman" panose="02020603050405020304" pitchFamily="18" charset="0"/>
                <a:hlinkClick r:id="rId3"/>
              </a:rPr>
              <a:t>https</a:t>
            </a:r>
            <a:r>
              <a:rPr lang="en-US" dirty="0">
                <a:ea typeface="Times New Roman" panose="02020603050405020304" pitchFamily="18" charset="0"/>
                <a:cs typeface="Times New Roman" panose="02020603050405020304" pitchFamily="18" charset="0"/>
                <a:hlinkClick r:id="rId3"/>
              </a:rPr>
              <a:t>://</a:t>
            </a:r>
            <a:r>
              <a:rPr lang="en-US" dirty="0" smtClean="0">
                <a:ea typeface="Times New Roman" panose="02020603050405020304" pitchFamily="18" charset="0"/>
                <a:cs typeface="Times New Roman" panose="02020603050405020304" pitchFamily="18" charset="0"/>
                <a:hlinkClick r:id="rId3"/>
              </a:rPr>
              <a:t>baesystems.webex.com/baesystems/j.php?MTID=mc0092d6c3c64e9b40002c3997313c0a7</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a:t>
            </a:r>
            <a:r>
              <a:rPr lang="en-US" dirty="0" smtClean="0">
                <a:ea typeface="Times New Roman" panose="02020603050405020304" pitchFamily="18" charset="0"/>
                <a:cs typeface="Times New Roman" panose="02020603050405020304" pitchFamily="18" charset="0"/>
                <a:hlinkClick r:id="rId4"/>
              </a:rPr>
              <a:t>www.teleconference.att.com/servlet/glbAccess?process=1&amp;accessNumber=888-3316674&amp;accessCode=6336344&amp;accessNumber2=312-7771452</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a:t>
            </a:r>
            <a:r>
              <a:rPr lang="en-US" dirty="0" smtClean="0">
                <a:ea typeface="Times New Roman" panose="02020603050405020304" pitchFamily="18" charset="0"/>
                <a:cs typeface="Times New Roman" panose="02020603050405020304" pitchFamily="18" charset="0"/>
              </a:rPr>
              <a:t>4</a:t>
            </a: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2</a:t>
            </a:r>
            <a:r>
              <a:rPr lang="en-US" dirty="0" smtClean="0"/>
              <a:t>/6/18 </a:t>
            </a:r>
            <a:r>
              <a:rPr lang="en-US" dirty="0"/>
              <a:t>@2:30 PM US ET (UTC-5)</a:t>
            </a:r>
          </a:p>
        </p:txBody>
      </p:sp>
      <p:sp>
        <p:nvSpPr>
          <p:cNvPr id="4" name="Date Placeholder 3"/>
          <p:cNvSpPr>
            <a:spLocks noGrp="1"/>
          </p:cNvSpPr>
          <p:nvPr>
            <p:ph type="dt" sz="half" idx="10"/>
          </p:nvPr>
        </p:nvSpPr>
        <p:spPr/>
        <p:txBody>
          <a:bodyPr/>
          <a:lstStyle/>
          <a:p>
            <a:pPr>
              <a:defRPr/>
            </a:pPr>
            <a:fld id="{4329BBEC-E9FE-488A-BC09-DA408D5C2048}"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6E19815B-910A-42CB-838A-2D51010D295C}"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5337F86F-80CE-41AF-9845-5E236FAA3F5A}" type="datetime1">
              <a:rPr lang="en-US" smtClean="0"/>
              <a:t>2/3/2018</a:t>
            </a:fld>
            <a:endParaRPr lang="en-US"/>
          </a:p>
        </p:txBody>
      </p:sp>
      <p:sp>
        <p:nvSpPr>
          <p:cNvPr id="4" name="Footer Placeholder 3"/>
          <p:cNvSpPr>
            <a:spLocks noGrp="1"/>
          </p:cNvSpPr>
          <p:nvPr>
            <p:ph type="ftr" sz="quarter" idx="11"/>
          </p:nvPr>
        </p:nvSpPr>
        <p:spPr/>
        <p:txBody>
          <a:bodyPr/>
          <a:lstStyle/>
          <a:p>
            <a:pPr>
              <a:defRPr/>
            </a:pPr>
            <a:r>
              <a:rPr lang="en-US" smtClean="0"/>
              <a:t>Doc #: 5-18-0004-00-agen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425030732"/>
              </p:ext>
            </p:extLst>
          </p:nvPr>
        </p:nvGraphicFramePr>
        <p:xfrm>
          <a:off x="1638299" y="993429"/>
          <a:ext cx="5410202" cy="4465615"/>
        </p:xfrm>
        <a:graphic>
          <a:graphicData uri="http://schemas.openxmlformats.org/drawingml/2006/table">
            <a:tbl>
              <a:tblPr>
                <a:tableStyleId>{5C22544A-7EE6-4342-B048-85BDC9FD1C3A}</a:tableStyleId>
              </a:tblPr>
              <a:tblGrid>
                <a:gridCol w="594528">
                  <a:extLst>
                    <a:ext uri="{9D8B030D-6E8A-4147-A177-3AD203B41FA5}">
                      <a16:colId xmlns:a16="http://schemas.microsoft.com/office/drawing/2014/main" xmlns="" val="20005"/>
                    </a:ext>
                  </a:extLst>
                </a:gridCol>
                <a:gridCol w="594528">
                  <a:extLst>
                    <a:ext uri="{9D8B030D-6E8A-4147-A177-3AD203B41FA5}">
                      <a16:colId xmlns:a16="http://schemas.microsoft.com/office/drawing/2014/main" xmlns="" val="20000"/>
                    </a:ext>
                  </a:extLst>
                </a:gridCol>
                <a:gridCol w="594528">
                  <a:extLst>
                    <a:ext uri="{9D8B030D-6E8A-4147-A177-3AD203B41FA5}">
                      <a16:colId xmlns:a16="http://schemas.microsoft.com/office/drawing/2014/main" xmlns="" val="20001"/>
                    </a:ext>
                  </a:extLst>
                </a:gridCol>
                <a:gridCol w="594528">
                  <a:extLst>
                    <a:ext uri="{9D8B030D-6E8A-4147-A177-3AD203B41FA5}">
                      <a16:colId xmlns:a16="http://schemas.microsoft.com/office/drawing/2014/main" xmlns="" val="20002"/>
                    </a:ext>
                  </a:extLst>
                </a:gridCol>
                <a:gridCol w="713433">
                  <a:extLst>
                    <a:ext uri="{9D8B030D-6E8A-4147-A177-3AD203B41FA5}">
                      <a16:colId xmlns:a16="http://schemas.microsoft.com/office/drawing/2014/main" xmlns="" val="20003"/>
                    </a:ext>
                  </a:extLst>
                </a:gridCol>
                <a:gridCol w="2318657">
                  <a:extLst>
                    <a:ext uri="{9D8B030D-6E8A-4147-A177-3AD203B41FA5}">
                      <a16:colId xmlns:a16="http://schemas.microsoft.com/office/drawing/2014/main" xmlns=""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2/6/18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Participant</a:t>
                      </a: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xmlns="" val="10018"/>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1900.5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a:buFont typeface="Calibri" pitchFamily="34" charset="0"/>
              <a:buAutoNum type="arabicPeriod"/>
            </a:pPr>
            <a:r>
              <a:rPr lang="en-US" dirty="0" smtClean="0">
                <a:latin typeface="Times New Roman" pitchFamily="18" charset="0"/>
              </a:rPr>
              <a:t>Status on Architecture</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9739476A-B734-450E-9643-05153A505E6E}"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5-18-0004-0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94570C67-FFC5-440A-A0F2-A9991393AB64}" type="datetime1">
              <a:rPr lang="en-US" smtClean="0"/>
              <a:t>2/3/2018</a:t>
            </a:fld>
            <a:endParaRPr lang="en-US"/>
          </a:p>
        </p:txBody>
      </p:sp>
      <p:sp>
        <p:nvSpPr>
          <p:cNvPr id="5" name="Footer Placeholder 4"/>
          <p:cNvSpPr>
            <a:spLocks noGrp="1"/>
          </p:cNvSpPr>
          <p:nvPr>
            <p:ph type="ftr" sz="quarter" idx="11"/>
          </p:nvPr>
        </p:nvSpPr>
        <p:spPr/>
        <p:txBody>
          <a:bodyPr/>
          <a:lstStyle/>
          <a:p>
            <a:pPr>
              <a:defRPr/>
            </a:pPr>
            <a:r>
              <a:rPr lang="en-US" smtClean="0"/>
              <a:t>Doc #: 5-18-0004-00-agen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0A20154-230F-4549-B0C5-BA99A09E36E1}"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D37B112-7CF1-4B85-82BE-4BE330CFF253}"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56BD289-977D-4EA1-8311-26483A2CB744}" type="datetime1">
              <a:rPr lang="en-US" smtClean="0"/>
              <a:t>2/3/2018</a:t>
            </a:fld>
            <a:endParaRPr lang="en-US"/>
          </a:p>
        </p:txBody>
      </p:sp>
      <p:sp>
        <p:nvSpPr>
          <p:cNvPr id="3" name="Footer Placeholder 2"/>
          <p:cNvSpPr>
            <a:spLocks noGrp="1"/>
          </p:cNvSpPr>
          <p:nvPr>
            <p:ph type="ftr" sz="quarter" idx="11"/>
          </p:nvPr>
        </p:nvSpPr>
        <p:spPr/>
        <p:txBody>
          <a:bodyPr/>
          <a:lstStyle/>
          <a:p>
            <a:pPr>
              <a:defRPr/>
            </a:pPr>
            <a:r>
              <a:rPr lang="en-US" smtClean="0"/>
              <a:t>Doc #: 5-18-0004-00-agen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12516</TotalTime>
  <Words>1484</Words>
  <Application>Microsoft Office PowerPoint</Application>
  <PresentationFormat>On-screen Show (4:3)</PresentationFormat>
  <Paragraphs>311</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Meeting Planning</vt:lpstr>
      <vt:lpstr>Ad Hoc?</vt:lpstr>
      <vt:lpstr>IEEE 1900.5 Meeting 2/6/18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323</cp:revision>
  <dcterms:created xsi:type="dcterms:W3CDTF">2013-08-13T02:52:21Z</dcterms:created>
  <dcterms:modified xsi:type="dcterms:W3CDTF">2018-02-03T22:17:41Z</dcterms:modified>
</cp:coreProperties>
</file>