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15" r:id="rId3"/>
    <p:sldId id="337" r:id="rId4"/>
    <p:sldId id="384" r:id="rId5"/>
    <p:sldId id="388" r:id="rId6"/>
    <p:sldId id="385" r:id="rId7"/>
    <p:sldId id="386" r:id="rId8"/>
    <p:sldId id="387" r:id="rId9"/>
    <p:sldId id="332" r:id="rId10"/>
    <p:sldId id="389" r:id="rId11"/>
    <p:sldId id="397" r:id="rId12"/>
    <p:sldId id="398" r:id="rId13"/>
    <p:sldId id="391" r:id="rId14"/>
    <p:sldId id="390" r:id="rId15"/>
    <p:sldId id="392" r:id="rId16"/>
    <p:sldId id="414" r:id="rId17"/>
    <p:sldId id="415" r:id="rId18"/>
    <p:sldId id="416" r:id="rId19"/>
    <p:sldId id="417" r:id="rId20"/>
    <p:sldId id="418" r:id="rId21"/>
    <p:sldId id="402" r:id="rId22"/>
    <p:sldId id="403" r:id="rId23"/>
    <p:sldId id="404" r:id="rId24"/>
    <p:sldId id="405" r:id="rId25"/>
    <p:sldId id="406" r:id="rId26"/>
    <p:sldId id="420" r:id="rId27"/>
    <p:sldId id="408" r:id="rId28"/>
    <p:sldId id="409" r:id="rId29"/>
    <p:sldId id="411" r:id="rId30"/>
    <p:sldId id="410" r:id="rId31"/>
    <p:sldId id="412" r:id="rId32"/>
    <p:sldId id="413" r:id="rId33"/>
    <p:sldId id="364"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64" d="100"/>
          <a:sy n="64" d="100"/>
        </p:scale>
        <p:origin x="1504"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5</a:t>
            </a:fld>
            <a:endParaRPr lang="en-US"/>
          </a:p>
        </p:txBody>
      </p:sp>
    </p:spTree>
    <p:extLst>
      <p:ext uri="{BB962C8B-B14F-4D97-AF65-F5344CB8AC3E}">
        <p14:creationId xmlns:p14="http://schemas.microsoft.com/office/powerpoint/2010/main" val="1419815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408845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9</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10</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660606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B426BC2-3D8B-4A38-AE0A-1BD02F0E4C89}" type="datetime1">
              <a:rPr lang="en-US" smtClean="0"/>
              <a:t>1/10/2018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5-18-0001-01-agen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92D0E7-E8EE-4A8C-B1C8-ADD3C02E0E34}" type="datetime1">
              <a:rPr lang="en-US" smtClean="0"/>
              <a:t>1/10/2018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5-18-0001-01-agen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0F7595D-276F-42F0-ABEE-19EB7F7450F8}" type="datetime1">
              <a:rPr lang="en-US" smtClean="0"/>
              <a:t>1/10/2018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5-18-0001-01-agen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D6B3647-8FEC-4FD9-93B5-767FB0F9D576}" type="datetime1">
              <a:rPr lang="en-US" smtClean="0"/>
              <a:t>1/10/2018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5-18-0001-01-agen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244F6BA-6BBC-4B1E-A3F4-990910CB85FB}" type="datetime1">
              <a:rPr lang="en-US" smtClean="0"/>
              <a:t>1/10/2018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5-18-0001-01-agen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5A4DCAA-4FF5-4295-8CFF-A8E4526E60F5}" type="datetime1">
              <a:rPr lang="en-US" smtClean="0"/>
              <a:t>1/10/2018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5-18-0001-01-agen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7C2E069-2375-4932-9359-FCB1F19ED885}" type="datetime1">
              <a:rPr lang="en-US" smtClean="0"/>
              <a:t>1/10/2018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5-18-0001-01-agen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03B9A28-D0AA-4505-8845-F9405F17BAE8}" type="datetime1">
              <a:rPr lang="en-US" smtClean="0"/>
              <a:t>1/10/2018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5-18-0001-01-agen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063E678-3D88-4FF7-B5E7-CBA29A7139A9}" type="datetime1">
              <a:rPr lang="en-US" smtClean="0"/>
              <a:t>1/10/2018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5-18-0001-01-agen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363B7C7-18B3-4B76-81C9-74A4A7CC537C}" type="datetime1">
              <a:rPr lang="en-US" smtClean="0"/>
              <a:t>1/10/2018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5-18-0001-01-agen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B2F15B9-23FC-45E2-892B-096AB66E4098}" type="datetime1">
              <a:rPr lang="en-US" smtClean="0"/>
              <a:t>1/10/2018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5-18-0001-01-agen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87AE896C-652B-4D37-B715-48FB20C76050}" type="datetime1">
              <a:rPr lang="en-US" smtClean="0"/>
              <a:t>1/10/2018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5-18-0001-01-agen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A4FBC0C-401A-4CFF-BD5B-70000AA6ECC3}" type="datetime1">
              <a:rPr lang="en-US" smtClean="0">
                <a:solidFill>
                  <a:srgbClr val="000099"/>
                </a:solidFill>
              </a:rPr>
              <a:t>1/10/2018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8685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meetings week of January 9</a:t>
            </a:r>
            <a:r>
              <a:rPr lang="en-US" sz="1200" b="1" baseline="30000" dirty="0">
                <a:latin typeface="Arial" pitchFamily="34" charset="0"/>
                <a:cs typeface="Times New Roman" pitchFamily="18" charset="0"/>
              </a:rPr>
              <a:t>th</a:t>
            </a:r>
            <a:r>
              <a:rPr lang="en-US" sz="1200" b="1" dirty="0">
                <a:latin typeface="Arial" pitchFamily="34" charset="0"/>
                <a:cs typeface="Times New Roman" pitchFamily="18" charset="0"/>
              </a:rPr>
              <a:t>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January 2018</a:t>
            </a:r>
          </a:p>
          <a:p>
            <a:pPr eaLnBrk="0" hangingPunct="0"/>
            <a:r>
              <a:rPr lang="en-US" sz="1200" b="1" dirty="0">
                <a:latin typeface="Arial" pitchFamily="34" charset="0"/>
                <a:cs typeface="Times New Roman" pitchFamily="18" charset="0"/>
              </a:rPr>
              <a:t>Document No: 5-18-0001-01-agen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5-18-0001-01-agen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a:latin typeface="Times New Roman" pitchFamily="18" charset="0"/>
              </a:rPr>
              <a:t>Ad Hoc </a:t>
            </a:r>
            <a:r>
              <a:rPr lang="en-US" dirty="0" err="1">
                <a:latin typeface="Times New Roman" pitchFamily="18" charset="0"/>
              </a:rPr>
              <a:t>Administrivia</a:t>
            </a:r>
            <a:r>
              <a:rPr lang="en-US" dirty="0">
                <a:latin typeface="Times New Roman" pitchFamily="18" charset="0"/>
              </a:rPr>
              <a:t> (9 AM)</a:t>
            </a:r>
          </a:p>
          <a:p>
            <a:pPr lvl="1">
              <a:buFont typeface="Calibri" pitchFamily="34" charset="0"/>
              <a:buAutoNum type="alphaLcPeriod"/>
            </a:pPr>
            <a:r>
              <a:rPr lang="en-US" dirty="0">
                <a:latin typeface="Times New Roman" pitchFamily="18" charset="0"/>
              </a:rPr>
              <a:t>Roll Call </a:t>
            </a:r>
          </a:p>
          <a:p>
            <a:pPr lvl="1">
              <a:buFont typeface="Calibri" pitchFamily="34" charset="0"/>
              <a:buAutoNum type="alphaLcPeriod"/>
            </a:pPr>
            <a:r>
              <a:rPr lang="en-US" dirty="0">
                <a:latin typeface="Times New Roman" pitchFamily="18" charset="0"/>
              </a:rPr>
              <a:t>Patent slides </a:t>
            </a:r>
          </a:p>
          <a:p>
            <a:pPr>
              <a:buFont typeface="Calibri" pitchFamily="34" charset="0"/>
              <a:buAutoNum type="arabicPeriod"/>
            </a:pPr>
            <a:r>
              <a:rPr lang="en-US" dirty="0">
                <a:latin typeface="Times New Roman" pitchFamily="18" charset="0"/>
              </a:rPr>
              <a:t>1900.5.1 Ad Hoc (till 12:00 PM)</a:t>
            </a:r>
          </a:p>
          <a:p>
            <a:pPr lvl="1">
              <a:buFont typeface="Calibri" pitchFamily="34" charset="0"/>
              <a:buAutoNum type="alphaLcPeriod"/>
            </a:pPr>
            <a:r>
              <a:rPr lang="en-US" dirty="0">
                <a:latin typeface="Times New Roman" pitchFamily="18" charset="0"/>
              </a:rPr>
              <a:t>Draft Review</a:t>
            </a:r>
          </a:p>
          <a:p>
            <a:pPr>
              <a:buFont typeface="Calibri" pitchFamily="34" charset="0"/>
              <a:buAutoNum type="arabicPeriod"/>
            </a:pPr>
            <a:r>
              <a:rPr lang="en-US" dirty="0">
                <a:latin typeface="Times New Roman" pitchFamily="18" charset="0"/>
              </a:rPr>
              <a:t>1900.5.1 Ad Hoc (1 PM – 3 PM)</a:t>
            </a:r>
          </a:p>
          <a:p>
            <a:pPr lvl="1">
              <a:buFont typeface="Calibri" pitchFamily="34" charset="0"/>
              <a:buAutoNum type="alphaLcPeriod"/>
            </a:pPr>
            <a:r>
              <a:rPr lang="en-US" dirty="0">
                <a:latin typeface="Times New Roman" pitchFamily="18" charset="0"/>
              </a:rPr>
              <a:t>Draft Review</a:t>
            </a:r>
          </a:p>
        </p:txBody>
      </p:sp>
      <p:sp>
        <p:nvSpPr>
          <p:cNvPr id="6148" name="TextBox 1"/>
          <p:cNvSpPr txBox="1">
            <a:spLocks noChangeArrowheads="1"/>
          </p:cNvSpPr>
          <p:nvPr/>
        </p:nvSpPr>
        <p:spPr bwMode="auto">
          <a:xfrm>
            <a:off x="3124200" y="3483590"/>
            <a:ext cx="4343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a:p>
            <a:pPr eaLnBrk="1" hangingPunct="1"/>
            <a:r>
              <a:rPr lang="en-US" sz="2400" b="1" i="1" dirty="0">
                <a:solidFill>
                  <a:srgbClr val="FF0000"/>
                </a:solidFill>
                <a:latin typeface="Times New Roman" pitchFamily="18" charset="0"/>
              </a:rPr>
              <a:t>No votes during Ad </a:t>
            </a:r>
            <a:r>
              <a:rPr lang="en-US" sz="2400" b="1" i="1" dirty="0" err="1">
                <a:solidFill>
                  <a:srgbClr val="FF0000"/>
                </a:solidFill>
                <a:latin typeface="Times New Roman" pitchFamily="18" charset="0"/>
              </a:rPr>
              <a:t>Hocs</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1F091493-6DD4-4FFD-B27C-535A9F636430}" type="datetime1">
              <a:rPr lang="en-US" smtClean="0"/>
              <a:t>1/10/2018</a:t>
            </a:fld>
            <a:endParaRPr lang="en-US"/>
          </a:p>
        </p:txBody>
      </p:sp>
      <p:sp>
        <p:nvSpPr>
          <p:cNvPr id="3" name="Footer Placeholder 2"/>
          <p:cNvSpPr>
            <a:spLocks noGrp="1"/>
          </p:cNvSpPr>
          <p:nvPr>
            <p:ph type="ftr" sz="quarter" idx="11"/>
          </p:nvPr>
        </p:nvSpPr>
        <p:spPr/>
        <p:txBody>
          <a:bodyPr/>
          <a:lstStyle/>
          <a:p>
            <a:pPr>
              <a:defRPr/>
            </a:pPr>
            <a:r>
              <a:rPr lang="en-US"/>
              <a:t>Doc #: 5-18-0001-01-agen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10</a:t>
            </a:fld>
            <a:endParaRPr lang="en-US"/>
          </a:p>
        </p:txBody>
      </p:sp>
      <p:sp>
        <p:nvSpPr>
          <p:cNvPr id="5" name="TextBox 4"/>
          <p:cNvSpPr txBox="1"/>
          <p:nvPr/>
        </p:nvSpPr>
        <p:spPr>
          <a:xfrm>
            <a:off x="1491673" y="757497"/>
            <a:ext cx="5923416" cy="369332"/>
          </a:xfrm>
          <a:prstGeom prst="rect">
            <a:avLst/>
          </a:prstGeom>
          <a:noFill/>
        </p:spPr>
        <p:txBody>
          <a:bodyPr wrap="none" rtlCol="0">
            <a:spAutoFit/>
          </a:bodyPr>
          <a:lstStyle/>
          <a:p>
            <a:r>
              <a:rPr lang="en-US" dirty="0"/>
              <a:t>Day 2 – 10 January 2017 – Harris HTC, Melbourne FL / </a:t>
            </a:r>
            <a:r>
              <a:rPr lang="en-US" dirty="0" err="1"/>
              <a:t>Webex</a:t>
            </a:r>
            <a:endParaRPr lang="en-US" dirty="0"/>
          </a:p>
        </p:txBody>
      </p:sp>
    </p:spTree>
    <p:extLst>
      <p:ext uri="{BB962C8B-B14F-4D97-AF65-F5344CB8AC3E}">
        <p14:creationId xmlns:p14="http://schemas.microsoft.com/office/powerpoint/2010/main" val="425121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5-18-0001-0</a:t>
            </a:r>
          </a:p>
          <a:p>
            <a:endParaRPr dirty="0"/>
          </a:p>
          <a:p>
            <a:r>
              <a:rPr dirty="0"/>
              <a:t>Mover: </a:t>
            </a:r>
            <a:r>
              <a:rPr lang="en-US" dirty="0"/>
              <a:t> </a:t>
            </a:r>
          </a:p>
          <a:p>
            <a:r>
              <a:rPr dirty="0"/>
              <a:t>Second: </a:t>
            </a:r>
            <a:endParaRPr lang="en-US" dirty="0"/>
          </a:p>
          <a:p>
            <a:r>
              <a:rPr lang="en-US" dirty="0"/>
              <a:t>Vote:  UC</a:t>
            </a:r>
            <a:endParaRPr dirty="0"/>
          </a:p>
        </p:txBody>
      </p:sp>
      <p:sp>
        <p:nvSpPr>
          <p:cNvPr id="4" name="Date Placeholder 3"/>
          <p:cNvSpPr>
            <a:spLocks noGrp="1"/>
          </p:cNvSpPr>
          <p:nvPr>
            <p:ph type="dt" sz="quarter" idx="10"/>
          </p:nvPr>
        </p:nvSpPr>
        <p:spPr/>
        <p:txBody>
          <a:bodyPr/>
          <a:lstStyle/>
          <a:p>
            <a:pPr>
              <a:defRPr/>
            </a:pPr>
            <a:fld id="{F8D56CF9-45C9-4865-A773-FB1AF1AEEE16}"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11</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414900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5-18-0002-00.</a:t>
            </a:r>
          </a:p>
          <a:p>
            <a:pPr>
              <a:lnSpc>
                <a:spcPct val="115000"/>
              </a:lnSpc>
              <a:defRPr/>
            </a:pPr>
            <a:r>
              <a:rPr lang="en-US" dirty="0"/>
              <a:t>Mover:  Carlos</a:t>
            </a:r>
          </a:p>
          <a:p>
            <a:r>
              <a:rPr dirty="0"/>
              <a:t>Second:</a:t>
            </a:r>
            <a:r>
              <a:rPr lang="en-US" dirty="0"/>
              <a:t> John</a:t>
            </a:r>
            <a:endParaRPr dirty="0"/>
          </a:p>
          <a:p>
            <a:r>
              <a:rPr lang="en-US" dirty="0"/>
              <a:t>Vote:  UC</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9E55EEBF-6DFA-4472-93AB-1BC69DDA6463}"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1001668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Working “negation” support</a:t>
            </a:r>
          </a:p>
          <a:p>
            <a:pPr lvl="1"/>
            <a:r>
              <a:rPr lang="en-US" sz="2400" dirty="0"/>
              <a:t>Issues with Microsoft cloud</a:t>
            </a:r>
          </a:p>
        </p:txBody>
      </p:sp>
      <p:sp>
        <p:nvSpPr>
          <p:cNvPr id="4" name="Date Placeholder 3"/>
          <p:cNvSpPr>
            <a:spLocks noGrp="1"/>
          </p:cNvSpPr>
          <p:nvPr>
            <p:ph type="dt" sz="half" idx="10"/>
          </p:nvPr>
        </p:nvSpPr>
        <p:spPr/>
        <p:txBody>
          <a:bodyPr/>
          <a:lstStyle/>
          <a:p>
            <a:pPr>
              <a:defRPr/>
            </a:pPr>
            <a:fld id="{C9B8A01B-982A-47E0-BF97-0667853978FF}"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30312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E5059F08-30E0-4EF7-A92C-85A0E85A0336}"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823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PAR to add Schema </a:t>
            </a:r>
          </a:p>
          <a:p>
            <a:pPr lvl="1"/>
            <a:r>
              <a:rPr lang="en-US" dirty="0"/>
              <a:t>Vote for WG approval</a:t>
            </a:r>
          </a:p>
          <a:p>
            <a:pPr lvl="1"/>
            <a:endParaRPr lang="en-US" dirty="0"/>
          </a:p>
          <a:p>
            <a:pPr lvl="1"/>
            <a:r>
              <a:rPr lang="en-US" dirty="0"/>
              <a:t>Motion to empower 1900.5 Chair to complete all processes required to start a new 1900.5.2a project based on the material on slides 17-20 of this presentation ?</a:t>
            </a:r>
          </a:p>
          <a:p>
            <a:pPr lvl="1"/>
            <a:r>
              <a:rPr lang="en-US" dirty="0"/>
              <a:t>Moved: John</a:t>
            </a:r>
          </a:p>
          <a:p>
            <a:pPr lvl="1"/>
            <a:r>
              <a:rPr lang="en-US" dirty="0"/>
              <a:t>2</a:t>
            </a:r>
            <a:r>
              <a:rPr lang="en-US" baseline="30000" dirty="0"/>
              <a:t>nd</a:t>
            </a:r>
            <a:r>
              <a:rPr lang="en-US" dirty="0"/>
              <a:t>: Tony</a:t>
            </a:r>
          </a:p>
          <a:p>
            <a:pPr lvl="1"/>
            <a:r>
              <a:rPr lang="en-US" dirty="0"/>
              <a:t>For:  10     Against:  0   Abstain 0</a:t>
            </a:r>
          </a:p>
        </p:txBody>
      </p:sp>
      <p:sp>
        <p:nvSpPr>
          <p:cNvPr id="4" name="Date Placeholder 3"/>
          <p:cNvSpPr>
            <a:spLocks noGrp="1"/>
          </p:cNvSpPr>
          <p:nvPr>
            <p:ph type="dt" sz="quarter" idx="10"/>
          </p:nvPr>
        </p:nvSpPr>
        <p:spPr/>
        <p:txBody>
          <a:bodyPr/>
          <a:lstStyle/>
          <a:p>
            <a:pPr>
              <a:defRPr/>
            </a:pPr>
            <a:fld id="{3DE4FE4A-6A44-49F5-AEBA-ED490710CB94}"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2093366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392238"/>
            <a:ext cx="8229600" cy="4525963"/>
          </a:xfrm>
        </p:spPr>
        <p:txBody>
          <a:bodyPr/>
          <a:lstStyle/>
          <a:p>
            <a:r>
              <a:rPr sz="2800" dirty="0"/>
              <a:t>Leadership meetings</a:t>
            </a:r>
          </a:p>
          <a:p>
            <a:pPr lvl="1"/>
            <a:r>
              <a:rPr lang="en-US" sz="2400" dirty="0"/>
              <a:t>Had leadership meetings in December</a:t>
            </a:r>
          </a:p>
          <a:p>
            <a:pPr lvl="1"/>
            <a:r>
              <a:rPr lang="en-US" sz="2400" dirty="0" err="1"/>
              <a:t>GoTo</a:t>
            </a:r>
            <a:r>
              <a:rPr lang="en-US" sz="2400" dirty="0"/>
              <a:t> Meeting issues being worked</a:t>
            </a:r>
            <a:endParaRPr sz="2400" dirty="0"/>
          </a:p>
          <a:p>
            <a:pPr lvl="2"/>
            <a:endParaRPr lang="en-US" sz="2000" dirty="0"/>
          </a:p>
          <a:p>
            <a:r>
              <a:rPr lang="en-US" sz="2800" dirty="0"/>
              <a:t>Is it time to revisit the 1900.5 Architecture?</a:t>
            </a:r>
          </a:p>
          <a:p>
            <a:pPr lvl="1"/>
            <a:r>
              <a:rPr lang="en-US" sz="2400" dirty="0"/>
              <a:t>Ad Hoc discussions?  Discuss Ad Hoc at end of meeting – Mat has action to organize architecture ad hoc</a:t>
            </a:r>
          </a:p>
          <a:p>
            <a:pPr lvl="2"/>
            <a:r>
              <a:rPr lang="en-US" sz="2000" dirty="0"/>
              <a:t>Planning week of Dec 19</a:t>
            </a:r>
          </a:p>
          <a:p>
            <a:pPr lvl="1"/>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4E5A355F-7E47-48C1-890D-A528694B9649}"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extLst>
      <p:ext uri="{BB962C8B-B14F-4D97-AF65-F5344CB8AC3E}">
        <p14:creationId xmlns:p14="http://schemas.microsoft.com/office/powerpoint/2010/main" val="1574988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PAR to add Schema </a:t>
            </a:r>
          </a:p>
          <a:p>
            <a:pPr lvl="1"/>
            <a:r>
              <a:rPr lang="en-US" dirty="0"/>
              <a:t>Vote for WG approval?</a:t>
            </a:r>
          </a:p>
        </p:txBody>
      </p:sp>
      <p:sp>
        <p:nvSpPr>
          <p:cNvPr id="4" name="Date Placeholder 3"/>
          <p:cNvSpPr>
            <a:spLocks noGrp="1"/>
          </p:cNvSpPr>
          <p:nvPr>
            <p:ph type="dt" sz="quarter" idx="10"/>
          </p:nvPr>
        </p:nvSpPr>
        <p:spPr/>
        <p:txBody>
          <a:bodyPr/>
          <a:lstStyle/>
          <a:p>
            <a:pPr>
              <a:defRPr/>
            </a:pPr>
            <a:fld id="{8B9CF5E3-48E9-41D9-B650-5C2716D71407}"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755541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Architecture</a:t>
            </a:r>
          </a:p>
        </p:txBody>
      </p:sp>
      <p:sp>
        <p:nvSpPr>
          <p:cNvPr id="14339" name="Content Placeholder 2"/>
          <p:cNvSpPr>
            <a:spLocks noGrp="1"/>
          </p:cNvSpPr>
          <p:nvPr>
            <p:ph idx="1"/>
          </p:nvPr>
        </p:nvSpPr>
        <p:spPr>
          <a:xfrm>
            <a:off x="422564" y="1298720"/>
            <a:ext cx="8229600" cy="4525963"/>
          </a:xfrm>
        </p:spPr>
        <p:txBody>
          <a:bodyPr/>
          <a:lstStyle/>
          <a:p>
            <a:r>
              <a:rPr lang="en-US" dirty="0"/>
              <a:t>Working on PAR to revise 1900.5</a:t>
            </a:r>
          </a:p>
          <a:p>
            <a:endParaRPr lang="en-US" dirty="0"/>
          </a:p>
          <a:p>
            <a:endParaRPr lang="en-US" dirty="0"/>
          </a:p>
        </p:txBody>
      </p:sp>
      <p:sp>
        <p:nvSpPr>
          <p:cNvPr id="4" name="Date Placeholder 3"/>
          <p:cNvSpPr>
            <a:spLocks noGrp="1"/>
          </p:cNvSpPr>
          <p:nvPr>
            <p:ph type="dt" sz="quarter" idx="10"/>
          </p:nvPr>
        </p:nvSpPr>
        <p:spPr/>
        <p:txBody>
          <a:bodyPr/>
          <a:lstStyle/>
          <a:p>
            <a:pPr>
              <a:defRPr/>
            </a:pPr>
            <a:fld id="{08E23191-2F56-4D5B-903E-195EC4D955D9}"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8687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1900.5 papers in process</a:t>
            </a:r>
          </a:p>
          <a:p>
            <a:pPr lvl="1"/>
            <a:r>
              <a:rPr lang="en-US" sz="1600" dirty="0"/>
              <a:t>Mitch’s paper approved</a:t>
            </a:r>
          </a:p>
          <a:p>
            <a:pPr lvl="1"/>
            <a:r>
              <a:rPr lang="en-US" sz="1600" dirty="0"/>
              <a:t>Carlo 1900.5.2 paper approved</a:t>
            </a:r>
          </a:p>
          <a:p>
            <a:r>
              <a:rPr lang="en-US" sz="2800" dirty="0"/>
              <a:t>FCC activities</a:t>
            </a:r>
          </a:p>
          <a:p>
            <a:pPr lvl="1"/>
            <a:r>
              <a:rPr lang="en-US" sz="2400" dirty="0"/>
              <a:t>More that 250 sets of comments on NOI</a:t>
            </a:r>
          </a:p>
          <a:p>
            <a:pPr lvl="1"/>
            <a:r>
              <a:rPr lang="en-US" sz="2400" dirty="0"/>
              <a:t>Waiting for FCC reply to see if response necessary</a:t>
            </a:r>
          </a:p>
          <a:p>
            <a:r>
              <a:rPr lang="en-US" sz="2800" dirty="0"/>
              <a:t>Other?</a:t>
            </a:r>
          </a:p>
        </p:txBody>
      </p:sp>
      <p:sp>
        <p:nvSpPr>
          <p:cNvPr id="4" name="Date Placeholder 3"/>
          <p:cNvSpPr>
            <a:spLocks noGrp="1"/>
          </p:cNvSpPr>
          <p:nvPr>
            <p:ph type="dt" sz="quarter" idx="10"/>
          </p:nvPr>
        </p:nvSpPr>
        <p:spPr/>
        <p:txBody>
          <a:bodyPr/>
          <a:lstStyle/>
          <a:p>
            <a:pPr>
              <a:defRPr/>
            </a:pPr>
            <a:fld id="{4AC25830-245E-471B-A994-0AD8FB98B488}"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extLst>
      <p:ext uri="{BB962C8B-B14F-4D97-AF65-F5344CB8AC3E}">
        <p14:creationId xmlns:p14="http://schemas.microsoft.com/office/powerpoint/2010/main" val="220322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F883C47E-FAE8-440B-8179-0BE94A208F9B}" type="datetime1">
              <a:rPr lang="en-US" smtClean="0"/>
              <a:t>1/10/2018</a:t>
            </a:fld>
            <a:endParaRPr lang="en-US"/>
          </a:p>
        </p:txBody>
      </p:sp>
      <p:sp>
        <p:nvSpPr>
          <p:cNvPr id="3" name="Footer Placeholder 2"/>
          <p:cNvSpPr>
            <a:spLocks noGrp="1"/>
          </p:cNvSpPr>
          <p:nvPr>
            <p:ph type="ftr" sz="quarter" idx="11"/>
          </p:nvPr>
        </p:nvSpPr>
        <p:spPr/>
        <p:txBody>
          <a:bodyPr/>
          <a:lstStyle/>
          <a:p>
            <a:pPr>
              <a:defRPr/>
            </a:pPr>
            <a:r>
              <a:rPr lang="en-US"/>
              <a:t>Doc #: 5-18-0001-01-agen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228600" y="990600"/>
            <a:ext cx="8229600" cy="4525963"/>
          </a:xfrm>
        </p:spPr>
        <p:txBody>
          <a:bodyPr/>
          <a:lstStyle/>
          <a:p>
            <a:r>
              <a:rPr lang="en-US" sz="2400" dirty="0"/>
              <a:t>Social for 1/9/18</a:t>
            </a:r>
          </a:p>
          <a:p>
            <a:pPr lvl="1"/>
            <a:r>
              <a:rPr lang="en-US" sz="2000" dirty="0"/>
              <a:t>Reservation for 10 at 6 PM at Bonefish Willy’s</a:t>
            </a:r>
          </a:p>
          <a:p>
            <a:pPr lvl="1"/>
            <a:r>
              <a:rPr lang="en-US" sz="2000" dirty="0"/>
              <a:t>2459 Pineapple Ave B, Melbourne, FL 32935</a:t>
            </a:r>
          </a:p>
          <a:p>
            <a:r>
              <a:rPr lang="en-US" sz="2400" dirty="0"/>
              <a:t>06 February 2018 WG Electronic Meeting</a:t>
            </a:r>
          </a:p>
          <a:p>
            <a:pPr lvl="1"/>
            <a:r>
              <a:rPr lang="en-US" sz="2000" dirty="0"/>
              <a:t>1900.5.1 Ad Hoc to immediately following meeting</a:t>
            </a:r>
          </a:p>
          <a:p>
            <a:r>
              <a:rPr lang="en-US" sz="2400" dirty="0"/>
              <a:t>Meeting Platform</a:t>
            </a:r>
          </a:p>
          <a:p>
            <a:pPr lvl="1"/>
            <a:r>
              <a:rPr lang="en-US" sz="2000" dirty="0"/>
              <a:t>WebEx for now </a:t>
            </a:r>
          </a:p>
          <a:p>
            <a:r>
              <a:rPr lang="en-US" sz="2400" dirty="0"/>
              <a:t>Architecture Ad Hoc at end Feb 6 meeting</a:t>
            </a:r>
          </a:p>
          <a:p>
            <a:r>
              <a:rPr lang="en-US" sz="2400" dirty="0" err="1"/>
              <a:t>DySPAN</a:t>
            </a:r>
            <a:r>
              <a:rPr lang="en-US" sz="2400" dirty="0"/>
              <a:t> Plenary last week of March</a:t>
            </a:r>
          </a:p>
          <a:p>
            <a:pPr lvl="1"/>
            <a:r>
              <a:rPr lang="en-US" sz="2000" dirty="0"/>
              <a:t>All virtual</a:t>
            </a:r>
          </a:p>
          <a:p>
            <a:pPr lvl="1"/>
            <a:r>
              <a:rPr lang="en-US" sz="2000" dirty="0"/>
              <a:t>Mat Sherman hosting – GoToMeeting rather than WebEx</a:t>
            </a:r>
          </a:p>
        </p:txBody>
      </p:sp>
      <p:sp>
        <p:nvSpPr>
          <p:cNvPr id="4" name="Date Placeholder 3"/>
          <p:cNvSpPr>
            <a:spLocks noGrp="1"/>
          </p:cNvSpPr>
          <p:nvPr>
            <p:ph type="dt" sz="quarter" idx="10"/>
          </p:nvPr>
        </p:nvSpPr>
        <p:spPr/>
        <p:txBody>
          <a:bodyPr/>
          <a:lstStyle/>
          <a:p>
            <a:pPr>
              <a:defRPr/>
            </a:pPr>
            <a:fld id="{36EF360C-2677-4EAC-9FFE-4844EDA9B420}"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168463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Ad Hoc (9:30 Am </a:t>
            </a:r>
            <a:r>
              <a:rPr lang="en-US" dirty="0" err="1"/>
              <a:t>est</a:t>
            </a:r>
            <a:r>
              <a:rPr lang="en-US" dirty="0"/>
              <a:t> 1/9/18)</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3B1AC969-4718-42C4-9AE2-0BE647EF3BFC}"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1932655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Schema PAR</a:t>
            </a:r>
          </a:p>
        </p:txBody>
      </p:sp>
      <p:sp>
        <p:nvSpPr>
          <p:cNvPr id="3" name="Content Placeholder 2"/>
          <p:cNvSpPr>
            <a:spLocks noGrp="1"/>
          </p:cNvSpPr>
          <p:nvPr>
            <p:ph idx="1"/>
          </p:nvPr>
        </p:nvSpPr>
        <p:spPr>
          <a:xfrm>
            <a:off x="304800" y="1066800"/>
            <a:ext cx="8229600" cy="4525963"/>
          </a:xfrm>
        </p:spPr>
        <p:txBody>
          <a:bodyPr/>
          <a:lstStyle/>
          <a:p>
            <a:r>
              <a:rPr lang="en-US" sz="2400" dirty="0"/>
              <a:t>Group worked on 1900.5.2 Schema PAR with following elements</a:t>
            </a:r>
          </a:p>
          <a:p>
            <a:pPr lvl="1"/>
            <a:r>
              <a:rPr lang="en-US" sz="2000" dirty="0"/>
              <a:t>Will be an amendment</a:t>
            </a:r>
          </a:p>
          <a:p>
            <a:pPr lvl="1"/>
            <a:r>
              <a:rPr lang="en-US" sz="2000" dirty="0"/>
              <a:t>Title</a:t>
            </a:r>
          </a:p>
          <a:p>
            <a:pPr lvl="2"/>
            <a:r>
              <a:rPr lang="en-US" sz="1800" dirty="0"/>
              <a:t>“Standard for Method for Modeling Spectrum Consumption.  Schema Amendment”</a:t>
            </a:r>
          </a:p>
          <a:p>
            <a:pPr lvl="1"/>
            <a:r>
              <a:rPr lang="en-US" sz="2000" dirty="0"/>
              <a:t>Scope of complete standard</a:t>
            </a:r>
          </a:p>
          <a:p>
            <a:pPr lvl="2"/>
            <a:r>
              <a:rPr lang="en-US" sz="1800" dirty="0"/>
              <a:t>This standard defines a vendor-independent generalized method for modeling spectrum consumption of any type of use of RF spectrum and the attendant computations for arbitrating the compatibility among models. The methods of modeling are chosen to support the development of tractable algorithms for determining the compatibility between models and for performing various spectrum management tasks that operate on a plurality of models. The modeling methods are exclusively focused on capturing spectrum use but are defined in a schema that can be joined with other schemata related to spectrum management. </a:t>
            </a:r>
          </a:p>
          <a:p>
            <a:pPr lvl="2"/>
            <a:endParaRPr lang="en-US" sz="1800" dirty="0"/>
          </a:p>
        </p:txBody>
      </p:sp>
      <p:sp>
        <p:nvSpPr>
          <p:cNvPr id="4" name="Date Placeholder 3"/>
          <p:cNvSpPr>
            <a:spLocks noGrp="1"/>
          </p:cNvSpPr>
          <p:nvPr>
            <p:ph type="dt" sz="half" idx="10"/>
          </p:nvPr>
        </p:nvSpPr>
        <p:spPr/>
        <p:txBody>
          <a:bodyPr/>
          <a:lstStyle/>
          <a:p>
            <a:pPr>
              <a:defRPr/>
            </a:pPr>
            <a:fld id="{4D6FC768-002E-4B9E-8870-BC56F3B8A102}"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190645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lstStyle/>
          <a:p>
            <a:r>
              <a:rPr lang="en-US" dirty="0"/>
              <a:t>1900.5.2 Schema PAR</a:t>
            </a:r>
          </a:p>
        </p:txBody>
      </p:sp>
      <p:sp>
        <p:nvSpPr>
          <p:cNvPr id="3" name="Content Placeholder 2"/>
          <p:cNvSpPr>
            <a:spLocks noGrp="1"/>
          </p:cNvSpPr>
          <p:nvPr>
            <p:ph idx="1"/>
          </p:nvPr>
        </p:nvSpPr>
        <p:spPr>
          <a:xfrm>
            <a:off x="228600" y="685800"/>
            <a:ext cx="8229600" cy="4495800"/>
          </a:xfrm>
        </p:spPr>
        <p:txBody>
          <a:bodyPr/>
          <a:lstStyle/>
          <a:p>
            <a:r>
              <a:rPr lang="en-US" sz="2400" dirty="0"/>
              <a:t>PAR</a:t>
            </a:r>
          </a:p>
          <a:p>
            <a:pPr lvl="1"/>
            <a:r>
              <a:rPr lang="en-US" sz="1600" dirty="0"/>
              <a:t>4.2 Expected Date of submission of draft to the IEEE-SA for Initial Sponsor Ballot: 6/2019 </a:t>
            </a:r>
          </a:p>
          <a:p>
            <a:pPr lvl="1"/>
            <a:r>
              <a:rPr lang="en-US" sz="1600" dirty="0"/>
              <a:t>4.3 Projected Completion Date for Submittal to </a:t>
            </a:r>
            <a:r>
              <a:rPr lang="en-US" sz="1600" dirty="0" err="1"/>
              <a:t>RevCom</a:t>
            </a:r>
            <a:r>
              <a:rPr lang="en-US" sz="1600" dirty="0"/>
              <a:t>:  12/2020</a:t>
            </a:r>
          </a:p>
          <a:p>
            <a:pPr lvl="1"/>
            <a:r>
              <a:rPr lang="en-US" sz="1600" dirty="0"/>
              <a:t>5.1 Approximate number of people expected to be actively involved in the development of this project: 10</a:t>
            </a:r>
          </a:p>
          <a:p>
            <a:pPr lvl="1"/>
            <a:r>
              <a:rPr lang="en-US" sz="1600" dirty="0"/>
              <a:t>5.2.b. Scope of the project: </a:t>
            </a:r>
          </a:p>
          <a:p>
            <a:pPr lvl="2"/>
            <a:r>
              <a:rPr lang="en-US" sz="1400" dirty="0"/>
              <a:t>This amendment adds one or more schema definitions to the existing 1900.5.2 standard where each schema definition implements the information model described in the standard but in different formats. </a:t>
            </a:r>
          </a:p>
          <a:p>
            <a:pPr lvl="1"/>
            <a:r>
              <a:rPr lang="en-US" sz="1600" dirty="0"/>
              <a:t>5.3 Is the completion of this standard dependent upon the completion of another standard: No</a:t>
            </a:r>
          </a:p>
          <a:p>
            <a:pPr lvl="1"/>
            <a:r>
              <a:rPr lang="en-US" sz="1600" dirty="0"/>
              <a:t>5.4 Purpose:  Keep existing purpose of 1900.5.2 and add</a:t>
            </a:r>
          </a:p>
          <a:p>
            <a:pPr lvl="2"/>
            <a:r>
              <a:rPr lang="en-US" sz="1400" dirty="0"/>
              <a:t>The purpose of this amendment is to provide data exchange formats so that separate applications that use the standard can exchange spectrum consumption models</a:t>
            </a:r>
          </a:p>
        </p:txBody>
      </p:sp>
      <p:sp>
        <p:nvSpPr>
          <p:cNvPr id="4" name="Date Placeholder 3"/>
          <p:cNvSpPr>
            <a:spLocks noGrp="1"/>
          </p:cNvSpPr>
          <p:nvPr>
            <p:ph type="dt" sz="half" idx="10"/>
          </p:nvPr>
        </p:nvSpPr>
        <p:spPr/>
        <p:txBody>
          <a:bodyPr/>
          <a:lstStyle/>
          <a:p>
            <a:pPr>
              <a:defRPr/>
            </a:pPr>
            <a:fld id="{5667FBD8-CD50-4444-B5BF-3D1F32A63F84}"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1917435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525963"/>
          </a:xfrm>
        </p:spPr>
        <p:txBody>
          <a:bodyPr/>
          <a:lstStyle/>
          <a:p>
            <a:r>
              <a:rPr lang="en-US" sz="2800" dirty="0"/>
              <a:t>PAR</a:t>
            </a:r>
          </a:p>
          <a:p>
            <a:pPr lvl="1"/>
            <a:r>
              <a:rPr lang="en-US" sz="2400" dirty="0"/>
              <a:t>5.5 Need for the Project:</a:t>
            </a:r>
          </a:p>
          <a:p>
            <a:pPr lvl="2"/>
            <a:r>
              <a:rPr lang="en-US" sz="2000" dirty="0"/>
              <a:t>Currently there is no machine readable exchange format for the data elements representing Spectrum Consumption Models as defined in the IEEE 1900.5.2 standard. Without such a format, developers of systems that use the IEEE 1900.5.2 standard cannot ensure interoperability with peer systems. </a:t>
            </a:r>
          </a:p>
          <a:p>
            <a:pPr lvl="1"/>
            <a:r>
              <a:rPr lang="en-US" sz="2400" dirty="0"/>
              <a:t>5.6 Stakeholders for the Standard:</a:t>
            </a:r>
          </a:p>
          <a:p>
            <a:pPr lvl="2"/>
            <a:r>
              <a:rPr lang="en-US" sz="2000" dirty="0"/>
              <a:t> Stakeholders include wireless device end users, regulators, spectrum managers, operators, and network equipment manufacturers.</a:t>
            </a:r>
          </a:p>
          <a:p>
            <a:pPr lvl="1"/>
            <a:endParaRPr lang="en-US" sz="2400" dirty="0"/>
          </a:p>
          <a:p>
            <a:pPr lvl="1"/>
            <a:endParaRPr lang="en-US" sz="2400" dirty="0"/>
          </a:p>
        </p:txBody>
      </p:sp>
      <p:sp>
        <p:nvSpPr>
          <p:cNvPr id="4" name="Date Placeholder 3"/>
          <p:cNvSpPr>
            <a:spLocks noGrp="1"/>
          </p:cNvSpPr>
          <p:nvPr>
            <p:ph type="dt" sz="half" idx="10"/>
          </p:nvPr>
        </p:nvSpPr>
        <p:spPr/>
        <p:txBody>
          <a:bodyPr/>
          <a:lstStyle/>
          <a:p>
            <a:pPr>
              <a:defRPr/>
            </a:pPr>
            <a:fld id="{83F2B40E-5025-4AD2-BC5F-AC5169ABC45C}"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24</a:t>
            </a:fld>
            <a:endParaRPr lang="en-US"/>
          </a:p>
        </p:txBody>
      </p:sp>
      <p:sp>
        <p:nvSpPr>
          <p:cNvPr id="7" name="Title 1"/>
          <p:cNvSpPr>
            <a:spLocks noGrp="1"/>
          </p:cNvSpPr>
          <p:nvPr>
            <p:ph type="title"/>
          </p:nvPr>
        </p:nvSpPr>
        <p:spPr>
          <a:xfrm>
            <a:off x="457200" y="274638"/>
            <a:ext cx="8229600" cy="1143000"/>
          </a:xfrm>
        </p:spPr>
        <p:txBody>
          <a:bodyPr/>
          <a:lstStyle/>
          <a:p>
            <a:r>
              <a:rPr lang="en-US" dirty="0"/>
              <a:t>1900.5.2 Schema PAR</a:t>
            </a:r>
          </a:p>
        </p:txBody>
      </p:sp>
    </p:spTree>
    <p:extLst>
      <p:ext uri="{BB962C8B-B14F-4D97-AF65-F5344CB8AC3E}">
        <p14:creationId xmlns:p14="http://schemas.microsoft.com/office/powerpoint/2010/main" val="2189775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562B2-3DE5-4532-A336-439CFEADB7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82F9090-9B7F-46F8-A9A6-56CA6BFF453A}"/>
              </a:ext>
            </a:extLst>
          </p:cNvPr>
          <p:cNvSpPr>
            <a:spLocks noGrp="1"/>
          </p:cNvSpPr>
          <p:nvPr>
            <p:ph idx="1"/>
          </p:nvPr>
        </p:nvSpPr>
        <p:spPr/>
        <p:txBody>
          <a:bodyPr/>
          <a:lstStyle/>
          <a:p>
            <a:r>
              <a:rPr lang="en-US" dirty="0"/>
              <a:t>6.1.a. Is the Sponsor aware of any copyright permissions needed for this project?: No</a:t>
            </a:r>
          </a:p>
          <a:p>
            <a:r>
              <a:rPr lang="en-US" dirty="0"/>
              <a:t>6.1.b. Is the Sponsor aware of possible registration activity related to this project?:   No</a:t>
            </a:r>
          </a:p>
          <a:p>
            <a:r>
              <a:rPr lang="en-US" dirty="0"/>
              <a:t>8.1 Additional Explanatory Notes: None</a:t>
            </a:r>
          </a:p>
        </p:txBody>
      </p:sp>
      <p:sp>
        <p:nvSpPr>
          <p:cNvPr id="4" name="Date Placeholder 3">
            <a:extLst>
              <a:ext uri="{FF2B5EF4-FFF2-40B4-BE49-F238E27FC236}">
                <a16:creationId xmlns:a16="http://schemas.microsoft.com/office/drawing/2014/main" id="{29BEFD9A-B9D3-43F5-9F76-1C5BCC88A74C}"/>
              </a:ext>
            </a:extLst>
          </p:cNvPr>
          <p:cNvSpPr>
            <a:spLocks noGrp="1"/>
          </p:cNvSpPr>
          <p:nvPr>
            <p:ph type="dt" sz="half" idx="10"/>
          </p:nvPr>
        </p:nvSpPr>
        <p:spPr/>
        <p:txBody>
          <a:bodyPr/>
          <a:lstStyle/>
          <a:p>
            <a:pPr>
              <a:defRPr/>
            </a:pPr>
            <a:fld id="{E10F7D0B-0EE4-4745-85A9-4B8A8A9F51C1}" type="datetime1">
              <a:rPr lang="en-US" smtClean="0"/>
              <a:t>1/10/2018</a:t>
            </a:fld>
            <a:endParaRPr lang="en-US"/>
          </a:p>
        </p:txBody>
      </p:sp>
      <p:sp>
        <p:nvSpPr>
          <p:cNvPr id="5" name="Footer Placeholder 4">
            <a:extLst>
              <a:ext uri="{FF2B5EF4-FFF2-40B4-BE49-F238E27FC236}">
                <a16:creationId xmlns:a16="http://schemas.microsoft.com/office/drawing/2014/main" id="{89C086D7-0AA8-4144-8355-A7D67050DCB9}"/>
              </a:ext>
            </a:extLst>
          </p:cNvPr>
          <p:cNvSpPr>
            <a:spLocks noGrp="1"/>
          </p:cNvSpPr>
          <p:nvPr>
            <p:ph type="ftr" sz="quarter" idx="11"/>
          </p:nvPr>
        </p:nvSpPr>
        <p:spPr/>
        <p:txBody>
          <a:bodyPr/>
          <a:lstStyle/>
          <a:p>
            <a:pPr>
              <a:defRPr/>
            </a:pPr>
            <a:r>
              <a:rPr lang="en-US"/>
              <a:t>Doc #: 5-18-0001-01-agen</a:t>
            </a:r>
          </a:p>
        </p:txBody>
      </p:sp>
      <p:sp>
        <p:nvSpPr>
          <p:cNvPr id="6" name="Slide Number Placeholder 5">
            <a:extLst>
              <a:ext uri="{FF2B5EF4-FFF2-40B4-BE49-F238E27FC236}">
                <a16:creationId xmlns:a16="http://schemas.microsoft.com/office/drawing/2014/main" id="{250D0CD0-5B17-4359-86D3-3949535137E1}"/>
              </a:ext>
            </a:extLst>
          </p:cNvPr>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1553620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4A913-07EE-4BD2-99BC-1ABC7DC20133}"/>
              </a:ext>
            </a:extLst>
          </p:cNvPr>
          <p:cNvSpPr>
            <a:spLocks noGrp="1"/>
          </p:cNvSpPr>
          <p:nvPr>
            <p:ph type="title"/>
          </p:nvPr>
        </p:nvSpPr>
        <p:spPr/>
        <p:txBody>
          <a:bodyPr/>
          <a:lstStyle/>
          <a:p>
            <a:r>
              <a:rPr lang="en-US" dirty="0"/>
              <a:t>Actions</a:t>
            </a:r>
          </a:p>
        </p:txBody>
      </p:sp>
      <p:sp>
        <p:nvSpPr>
          <p:cNvPr id="3" name="Content Placeholder 2">
            <a:extLst>
              <a:ext uri="{FF2B5EF4-FFF2-40B4-BE49-F238E27FC236}">
                <a16:creationId xmlns:a16="http://schemas.microsoft.com/office/drawing/2014/main" id="{54E34283-B986-4C81-8529-C159015C3D5A}"/>
              </a:ext>
            </a:extLst>
          </p:cNvPr>
          <p:cNvSpPr>
            <a:spLocks noGrp="1"/>
          </p:cNvSpPr>
          <p:nvPr>
            <p:ph idx="1"/>
          </p:nvPr>
        </p:nvSpPr>
        <p:spPr/>
        <p:txBody>
          <a:bodyPr/>
          <a:lstStyle/>
          <a:p>
            <a:r>
              <a:rPr lang="en-US" dirty="0"/>
              <a:t>Mat – Contact IEEE copyright folks about copyright assignment for Carlos paper</a:t>
            </a:r>
          </a:p>
          <a:p>
            <a:r>
              <a:rPr lang="en-US" dirty="0"/>
              <a:t>Should we address JSON?  Not yet</a:t>
            </a:r>
          </a:p>
          <a:p>
            <a:r>
              <a:rPr lang="en-US" dirty="0"/>
              <a:t>Should we include a security layer? No strong </a:t>
            </a:r>
            <a:r>
              <a:rPr lang="en-US" dirty="0" err="1"/>
              <a:t>concensus</a:t>
            </a:r>
            <a:r>
              <a:rPr lang="en-US" dirty="0"/>
              <a:t> but leaning towards not here</a:t>
            </a:r>
          </a:p>
          <a:p>
            <a:r>
              <a:rPr lang="en-US" dirty="0"/>
              <a:t>Does IEEE make the schema available on a website for free?</a:t>
            </a:r>
          </a:p>
        </p:txBody>
      </p:sp>
      <p:sp>
        <p:nvSpPr>
          <p:cNvPr id="4" name="Date Placeholder 3">
            <a:extLst>
              <a:ext uri="{FF2B5EF4-FFF2-40B4-BE49-F238E27FC236}">
                <a16:creationId xmlns:a16="http://schemas.microsoft.com/office/drawing/2014/main" id="{CCECEF08-5245-4A78-8402-C62C8FD87BB1}"/>
              </a:ext>
            </a:extLst>
          </p:cNvPr>
          <p:cNvSpPr>
            <a:spLocks noGrp="1"/>
          </p:cNvSpPr>
          <p:nvPr>
            <p:ph type="dt" sz="half" idx="10"/>
          </p:nvPr>
        </p:nvSpPr>
        <p:spPr/>
        <p:txBody>
          <a:bodyPr/>
          <a:lstStyle/>
          <a:p>
            <a:pPr>
              <a:defRPr/>
            </a:pPr>
            <a:fld id="{A13B1F45-B581-48F4-932F-AD57DD5B8F6D}" type="datetime1">
              <a:rPr lang="en-US" smtClean="0"/>
              <a:t>1/10/2018</a:t>
            </a:fld>
            <a:endParaRPr lang="en-US"/>
          </a:p>
        </p:txBody>
      </p:sp>
      <p:sp>
        <p:nvSpPr>
          <p:cNvPr id="5" name="Footer Placeholder 4">
            <a:extLst>
              <a:ext uri="{FF2B5EF4-FFF2-40B4-BE49-F238E27FC236}">
                <a16:creationId xmlns:a16="http://schemas.microsoft.com/office/drawing/2014/main" id="{3BAAE3DE-9E6B-4EA7-B623-305556C25A60}"/>
              </a:ext>
            </a:extLst>
          </p:cNvPr>
          <p:cNvSpPr>
            <a:spLocks noGrp="1"/>
          </p:cNvSpPr>
          <p:nvPr>
            <p:ph type="ftr" sz="quarter" idx="11"/>
          </p:nvPr>
        </p:nvSpPr>
        <p:spPr/>
        <p:txBody>
          <a:bodyPr/>
          <a:lstStyle/>
          <a:p>
            <a:pPr>
              <a:defRPr/>
            </a:pPr>
            <a:r>
              <a:rPr lang="en-US"/>
              <a:t>Doc #: 5-18-0001-01-agen</a:t>
            </a:r>
          </a:p>
        </p:txBody>
      </p:sp>
      <p:sp>
        <p:nvSpPr>
          <p:cNvPr id="6" name="Slide Number Placeholder 5">
            <a:extLst>
              <a:ext uri="{FF2B5EF4-FFF2-40B4-BE49-F238E27FC236}">
                <a16:creationId xmlns:a16="http://schemas.microsoft.com/office/drawing/2014/main" id="{8611E2C0-CDC3-4B0A-9F36-8AE390C1E5FD}"/>
              </a:ext>
            </a:extLst>
          </p:cNvPr>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24129536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Architecture Ad Hoc (1 pm </a:t>
            </a:r>
            <a:r>
              <a:rPr lang="en-US" dirty="0" err="1"/>
              <a:t>est</a:t>
            </a:r>
            <a:r>
              <a:rPr lang="en-US" dirty="0"/>
              <a:t> 1/9/18)</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C85F79DD-FD34-4407-8230-2B7CAEFE6180}"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1420479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62D00-273A-4CC0-85C4-A2F861C46EFF}"/>
              </a:ext>
            </a:extLst>
          </p:cNvPr>
          <p:cNvSpPr>
            <a:spLocks noGrp="1"/>
          </p:cNvSpPr>
          <p:nvPr>
            <p:ph type="title"/>
          </p:nvPr>
        </p:nvSpPr>
        <p:spPr/>
        <p:txBody>
          <a:bodyPr/>
          <a:lstStyle/>
          <a:p>
            <a:r>
              <a:rPr lang="en-US" dirty="0"/>
              <a:t>Architecture Ad Hoc</a:t>
            </a:r>
          </a:p>
        </p:txBody>
      </p:sp>
      <p:sp>
        <p:nvSpPr>
          <p:cNvPr id="3" name="Content Placeholder 2">
            <a:extLst>
              <a:ext uri="{FF2B5EF4-FFF2-40B4-BE49-F238E27FC236}">
                <a16:creationId xmlns:a16="http://schemas.microsoft.com/office/drawing/2014/main" id="{093F5BEF-93BC-4922-A7C7-1B89846B12B2}"/>
              </a:ext>
            </a:extLst>
          </p:cNvPr>
          <p:cNvSpPr>
            <a:spLocks noGrp="1"/>
          </p:cNvSpPr>
          <p:nvPr>
            <p:ph idx="1"/>
          </p:nvPr>
        </p:nvSpPr>
        <p:spPr>
          <a:xfrm>
            <a:off x="457200" y="1166018"/>
            <a:ext cx="8229600" cy="4525963"/>
          </a:xfrm>
        </p:spPr>
        <p:txBody>
          <a:bodyPr/>
          <a:lstStyle/>
          <a:p>
            <a:r>
              <a:rPr lang="en-US" sz="2400" dirty="0"/>
              <a:t>Check definitions in 1900.5 for consistence with 1900.1</a:t>
            </a:r>
          </a:p>
          <a:p>
            <a:r>
              <a:rPr lang="en-US" sz="2400" dirty="0"/>
              <a:t>Should be updated to address cognitive radio “network”?</a:t>
            </a:r>
          </a:p>
          <a:p>
            <a:r>
              <a:rPr lang="en-US" sz="2400" dirty="0"/>
              <a:t>Support for hierarchical policy architecture</a:t>
            </a:r>
          </a:p>
          <a:p>
            <a:r>
              <a:rPr lang="en-US" sz="2400" dirty="0"/>
              <a:t>SCM should be a primitive of the 1900.5 policy language – requirement?</a:t>
            </a:r>
          </a:p>
          <a:p>
            <a:r>
              <a:rPr lang="en-US" sz="2400" dirty="0"/>
              <a:t>Support for adaptive (state machine) systems rather than reasoner</a:t>
            </a:r>
          </a:p>
          <a:p>
            <a:r>
              <a:rPr lang="en-US" sz="2400" dirty="0"/>
              <a:t>Page 18 of 1900.5- </a:t>
            </a:r>
            <a:r>
              <a:rPr lang="en-US" sz="2400" dirty="0" err="1"/>
              <a:t>req</a:t>
            </a:r>
            <a:r>
              <a:rPr lang="en-US" sz="2400" dirty="0"/>
              <a:t> 6.1.1.2.  Clarify this is just for human readable comments, and not the current formal definition of annotations in </a:t>
            </a:r>
            <a:r>
              <a:rPr lang="en-US" sz="2400" dirty="0" err="1"/>
              <a:t>OWl</a:t>
            </a:r>
            <a:endParaRPr lang="en-US" sz="2400" dirty="0"/>
          </a:p>
          <a:p>
            <a:endParaRPr lang="en-US" sz="2400" dirty="0"/>
          </a:p>
          <a:p>
            <a:endParaRPr lang="en-US" sz="2400" dirty="0"/>
          </a:p>
        </p:txBody>
      </p:sp>
      <p:sp>
        <p:nvSpPr>
          <p:cNvPr id="4" name="Date Placeholder 3">
            <a:extLst>
              <a:ext uri="{FF2B5EF4-FFF2-40B4-BE49-F238E27FC236}">
                <a16:creationId xmlns:a16="http://schemas.microsoft.com/office/drawing/2014/main" id="{B8482C39-ABCC-4B18-9423-0C26437B0EF5}"/>
              </a:ext>
            </a:extLst>
          </p:cNvPr>
          <p:cNvSpPr>
            <a:spLocks noGrp="1"/>
          </p:cNvSpPr>
          <p:nvPr>
            <p:ph type="dt" sz="half" idx="10"/>
          </p:nvPr>
        </p:nvSpPr>
        <p:spPr/>
        <p:txBody>
          <a:bodyPr/>
          <a:lstStyle/>
          <a:p>
            <a:pPr>
              <a:defRPr/>
            </a:pPr>
            <a:fld id="{A3ADA094-3014-4985-A445-5A2D3DC3BFF9}" type="datetime1">
              <a:rPr lang="en-US" smtClean="0"/>
              <a:t>1/10/2018</a:t>
            </a:fld>
            <a:endParaRPr lang="en-US"/>
          </a:p>
        </p:txBody>
      </p:sp>
      <p:sp>
        <p:nvSpPr>
          <p:cNvPr id="5" name="Footer Placeholder 4">
            <a:extLst>
              <a:ext uri="{FF2B5EF4-FFF2-40B4-BE49-F238E27FC236}">
                <a16:creationId xmlns:a16="http://schemas.microsoft.com/office/drawing/2014/main" id="{3C0A4127-611F-4BE1-A0F3-D00FF2E487E4}"/>
              </a:ext>
            </a:extLst>
          </p:cNvPr>
          <p:cNvSpPr>
            <a:spLocks noGrp="1"/>
          </p:cNvSpPr>
          <p:nvPr>
            <p:ph type="ftr" sz="quarter" idx="11"/>
          </p:nvPr>
        </p:nvSpPr>
        <p:spPr/>
        <p:txBody>
          <a:bodyPr/>
          <a:lstStyle/>
          <a:p>
            <a:pPr>
              <a:defRPr/>
            </a:pPr>
            <a:r>
              <a:rPr lang="en-US"/>
              <a:t>Doc #: 5-18-0001-01-agen</a:t>
            </a:r>
          </a:p>
        </p:txBody>
      </p:sp>
      <p:sp>
        <p:nvSpPr>
          <p:cNvPr id="6" name="Slide Number Placeholder 5">
            <a:extLst>
              <a:ext uri="{FF2B5EF4-FFF2-40B4-BE49-F238E27FC236}">
                <a16:creationId xmlns:a16="http://schemas.microsoft.com/office/drawing/2014/main" id="{39C27392-6A56-41A0-8750-BB92DE5D876B}"/>
              </a:ext>
            </a:extLst>
          </p:cNvPr>
          <p:cNvSpPr>
            <a:spLocks noGrp="1"/>
          </p:cNvSpPr>
          <p:nvPr>
            <p:ph type="sldNum" sz="quarter" idx="12"/>
          </p:nvPr>
        </p:nvSpPr>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2104812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62D00-273A-4CC0-85C4-A2F861C46EFF}"/>
              </a:ext>
            </a:extLst>
          </p:cNvPr>
          <p:cNvSpPr>
            <a:spLocks noGrp="1"/>
          </p:cNvSpPr>
          <p:nvPr>
            <p:ph type="title"/>
          </p:nvPr>
        </p:nvSpPr>
        <p:spPr/>
        <p:txBody>
          <a:bodyPr/>
          <a:lstStyle/>
          <a:p>
            <a:r>
              <a:rPr lang="en-US" dirty="0"/>
              <a:t>Architecture Ad Hoc</a:t>
            </a:r>
          </a:p>
        </p:txBody>
      </p:sp>
      <p:sp>
        <p:nvSpPr>
          <p:cNvPr id="3" name="Content Placeholder 2">
            <a:extLst>
              <a:ext uri="{FF2B5EF4-FFF2-40B4-BE49-F238E27FC236}">
                <a16:creationId xmlns:a16="http://schemas.microsoft.com/office/drawing/2014/main" id="{093F5BEF-93BC-4922-A7C7-1B89846B12B2}"/>
              </a:ext>
            </a:extLst>
          </p:cNvPr>
          <p:cNvSpPr>
            <a:spLocks noGrp="1"/>
          </p:cNvSpPr>
          <p:nvPr>
            <p:ph idx="1"/>
          </p:nvPr>
        </p:nvSpPr>
        <p:spPr>
          <a:xfrm>
            <a:off x="457200" y="1166018"/>
            <a:ext cx="8229600" cy="4525963"/>
          </a:xfrm>
        </p:spPr>
        <p:txBody>
          <a:bodyPr/>
          <a:lstStyle/>
          <a:p>
            <a:r>
              <a:rPr lang="en-US" sz="2400" dirty="0"/>
              <a:t>1900.5-2011 6.1.1.6  Clarify not doing “temporal semantics” but rather have the ability to describe temporal system behavior</a:t>
            </a:r>
          </a:p>
          <a:p>
            <a:r>
              <a:rPr lang="en-US" sz="2400" dirty="0"/>
              <a:t>6.1.1.8  Clarify that “functions” means binary relations.  Also “temporal” here overlaps with 6.1.1.6</a:t>
            </a:r>
          </a:p>
          <a:p>
            <a:r>
              <a:rPr lang="en-US" sz="2400" dirty="0"/>
              <a:t>6.1.1.14 is this the same as 6.1.1.12?</a:t>
            </a:r>
          </a:p>
          <a:p>
            <a:r>
              <a:rPr lang="en-US" sz="2400" dirty="0"/>
              <a:t>6.1.2.2 table 1 – Change route to trajectory or similar to avoid confusion with ‘network’ route.  </a:t>
            </a:r>
          </a:p>
        </p:txBody>
      </p:sp>
      <p:sp>
        <p:nvSpPr>
          <p:cNvPr id="4" name="Date Placeholder 3">
            <a:extLst>
              <a:ext uri="{FF2B5EF4-FFF2-40B4-BE49-F238E27FC236}">
                <a16:creationId xmlns:a16="http://schemas.microsoft.com/office/drawing/2014/main" id="{B8482C39-ABCC-4B18-9423-0C26437B0EF5}"/>
              </a:ext>
            </a:extLst>
          </p:cNvPr>
          <p:cNvSpPr>
            <a:spLocks noGrp="1"/>
          </p:cNvSpPr>
          <p:nvPr>
            <p:ph type="dt" sz="half" idx="10"/>
          </p:nvPr>
        </p:nvSpPr>
        <p:spPr/>
        <p:txBody>
          <a:bodyPr/>
          <a:lstStyle/>
          <a:p>
            <a:pPr>
              <a:defRPr/>
            </a:pPr>
            <a:fld id="{2C5F66D7-DDE5-450E-B193-3A8F689A03DA}" type="datetime1">
              <a:rPr lang="en-US" smtClean="0"/>
              <a:t>1/10/2018</a:t>
            </a:fld>
            <a:endParaRPr lang="en-US"/>
          </a:p>
        </p:txBody>
      </p:sp>
      <p:sp>
        <p:nvSpPr>
          <p:cNvPr id="5" name="Footer Placeholder 4">
            <a:extLst>
              <a:ext uri="{FF2B5EF4-FFF2-40B4-BE49-F238E27FC236}">
                <a16:creationId xmlns:a16="http://schemas.microsoft.com/office/drawing/2014/main" id="{3C0A4127-611F-4BE1-A0F3-D00FF2E487E4}"/>
              </a:ext>
            </a:extLst>
          </p:cNvPr>
          <p:cNvSpPr>
            <a:spLocks noGrp="1"/>
          </p:cNvSpPr>
          <p:nvPr>
            <p:ph type="ftr" sz="quarter" idx="11"/>
          </p:nvPr>
        </p:nvSpPr>
        <p:spPr/>
        <p:txBody>
          <a:bodyPr/>
          <a:lstStyle/>
          <a:p>
            <a:pPr>
              <a:defRPr/>
            </a:pPr>
            <a:r>
              <a:rPr lang="en-US"/>
              <a:t>Doc #: 5-18-0001-01-agen</a:t>
            </a:r>
          </a:p>
        </p:txBody>
      </p:sp>
      <p:sp>
        <p:nvSpPr>
          <p:cNvPr id="6" name="Slide Number Placeholder 5">
            <a:extLst>
              <a:ext uri="{FF2B5EF4-FFF2-40B4-BE49-F238E27FC236}">
                <a16:creationId xmlns:a16="http://schemas.microsoft.com/office/drawing/2014/main" id="{39C27392-6A56-41A0-8750-BB92DE5D876B}"/>
              </a:ext>
            </a:extLst>
          </p:cNvPr>
          <p:cNvSpPr>
            <a:spLocks noGrp="1"/>
          </p:cNvSpPr>
          <p:nvPr>
            <p:ph type="sldNum" sz="quarter" idx="12"/>
          </p:nvPr>
        </p:nvSpPr>
        <p:spPr/>
        <p:txBody>
          <a:bodyPr/>
          <a:lstStyle/>
          <a:p>
            <a:pPr>
              <a:defRPr/>
            </a:pPr>
            <a:fld id="{986769F2-C589-4C46-B9E8-371DE6369B6E}" type="slidenum">
              <a:rPr lang="en-US" smtClean="0"/>
              <a:pPr>
                <a:defRPr/>
              </a:pPr>
              <a:t>29</a:t>
            </a:fld>
            <a:endParaRPr lang="en-US"/>
          </a:p>
        </p:txBody>
      </p:sp>
    </p:spTree>
    <p:extLst>
      <p:ext uri="{BB962C8B-B14F-4D97-AF65-F5344CB8AC3E}">
        <p14:creationId xmlns:p14="http://schemas.microsoft.com/office/powerpoint/2010/main" val="2045695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63AA663B-B4FC-407C-BAE3-E68B79CC8812}" type="datetime1">
              <a:rPr lang="en-US" smtClean="0"/>
              <a:t>1/10/2018</a:t>
            </a:fld>
            <a:endParaRPr lang="en-US"/>
          </a:p>
        </p:txBody>
      </p:sp>
      <p:sp>
        <p:nvSpPr>
          <p:cNvPr id="3" name="Footer Placeholder 2"/>
          <p:cNvSpPr>
            <a:spLocks noGrp="1"/>
          </p:cNvSpPr>
          <p:nvPr>
            <p:ph type="ftr" sz="quarter" idx="11"/>
          </p:nvPr>
        </p:nvSpPr>
        <p:spPr/>
        <p:txBody>
          <a:bodyPr/>
          <a:lstStyle/>
          <a:p>
            <a:pPr>
              <a:defRPr/>
            </a:pPr>
            <a:r>
              <a:rPr lang="en-US"/>
              <a:t>Doc #: 5-18-0001-01-agen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7D2E887-8DAF-4E05-9C10-DD58E8C620B6}"/>
              </a:ext>
            </a:extLst>
          </p:cNvPr>
          <p:cNvSpPr>
            <a:spLocks noGrp="1"/>
          </p:cNvSpPr>
          <p:nvPr>
            <p:ph type="title"/>
          </p:nvPr>
        </p:nvSpPr>
        <p:spPr/>
        <p:txBody>
          <a:bodyPr/>
          <a:lstStyle/>
          <a:p>
            <a:r>
              <a:rPr lang="en-US" dirty="0"/>
              <a:t>Composite DSA Device</a:t>
            </a:r>
          </a:p>
        </p:txBody>
      </p:sp>
      <p:sp>
        <p:nvSpPr>
          <p:cNvPr id="4" name="Date Placeholder 3">
            <a:extLst>
              <a:ext uri="{FF2B5EF4-FFF2-40B4-BE49-F238E27FC236}">
                <a16:creationId xmlns:a16="http://schemas.microsoft.com/office/drawing/2014/main" id="{713D4000-63A3-449D-9337-12BDE204A5A9}"/>
              </a:ext>
            </a:extLst>
          </p:cNvPr>
          <p:cNvSpPr>
            <a:spLocks noGrp="1"/>
          </p:cNvSpPr>
          <p:nvPr>
            <p:ph type="dt" sz="half" idx="10"/>
          </p:nvPr>
        </p:nvSpPr>
        <p:spPr/>
        <p:txBody>
          <a:bodyPr/>
          <a:lstStyle/>
          <a:p>
            <a:pPr>
              <a:defRPr/>
            </a:pPr>
            <a:fld id="{284C7550-5E25-4F47-BEF4-BAF2BEE6EF10}" type="datetime1">
              <a:rPr lang="en-US" smtClean="0"/>
              <a:t>1/10/2018</a:t>
            </a:fld>
            <a:endParaRPr lang="en-US"/>
          </a:p>
        </p:txBody>
      </p:sp>
      <p:sp>
        <p:nvSpPr>
          <p:cNvPr id="5" name="Footer Placeholder 4">
            <a:extLst>
              <a:ext uri="{FF2B5EF4-FFF2-40B4-BE49-F238E27FC236}">
                <a16:creationId xmlns:a16="http://schemas.microsoft.com/office/drawing/2014/main" id="{E2FCAE43-E7F1-43AE-BD00-43B9167415C6}"/>
              </a:ext>
            </a:extLst>
          </p:cNvPr>
          <p:cNvSpPr>
            <a:spLocks noGrp="1"/>
          </p:cNvSpPr>
          <p:nvPr>
            <p:ph type="ftr" sz="quarter" idx="11"/>
          </p:nvPr>
        </p:nvSpPr>
        <p:spPr/>
        <p:txBody>
          <a:bodyPr/>
          <a:lstStyle/>
          <a:p>
            <a:pPr>
              <a:defRPr/>
            </a:pPr>
            <a:r>
              <a:rPr lang="en-US"/>
              <a:t>Doc #: 5-18-0001-01-agen</a:t>
            </a:r>
          </a:p>
        </p:txBody>
      </p:sp>
      <p:sp>
        <p:nvSpPr>
          <p:cNvPr id="6" name="Slide Number Placeholder 5">
            <a:extLst>
              <a:ext uri="{FF2B5EF4-FFF2-40B4-BE49-F238E27FC236}">
                <a16:creationId xmlns:a16="http://schemas.microsoft.com/office/drawing/2014/main" id="{9E8CDA4C-7F21-467E-9882-62122171C897}"/>
              </a:ext>
            </a:extLst>
          </p:cNvPr>
          <p:cNvSpPr>
            <a:spLocks noGrp="1"/>
          </p:cNvSpPr>
          <p:nvPr>
            <p:ph type="sldNum" sz="quarter" idx="12"/>
          </p:nvPr>
        </p:nvSpPr>
        <p:spPr/>
        <p:txBody>
          <a:bodyPr/>
          <a:lstStyle/>
          <a:p>
            <a:pPr>
              <a:defRPr/>
            </a:pPr>
            <a:fld id="{986769F2-C589-4C46-B9E8-371DE6369B6E}" type="slidenum">
              <a:rPr lang="en-US" smtClean="0"/>
              <a:pPr>
                <a:defRPr/>
              </a:pPr>
              <a:t>30</a:t>
            </a:fld>
            <a:endParaRPr lang="en-US"/>
          </a:p>
        </p:txBody>
      </p:sp>
      <p:sp>
        <p:nvSpPr>
          <p:cNvPr id="8" name="Rectangle 7">
            <a:extLst>
              <a:ext uri="{FF2B5EF4-FFF2-40B4-BE49-F238E27FC236}">
                <a16:creationId xmlns:a16="http://schemas.microsoft.com/office/drawing/2014/main" id="{8F4E5CA0-2C57-4942-931A-3B1A26742AA3}"/>
              </a:ext>
            </a:extLst>
          </p:cNvPr>
          <p:cNvSpPr/>
          <p:nvPr/>
        </p:nvSpPr>
        <p:spPr>
          <a:xfrm>
            <a:off x="1219200" y="1905000"/>
            <a:ext cx="990600"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Router</a:t>
            </a:r>
          </a:p>
        </p:txBody>
      </p:sp>
      <p:sp>
        <p:nvSpPr>
          <p:cNvPr id="9" name="Rectangle 8">
            <a:extLst>
              <a:ext uri="{FF2B5EF4-FFF2-40B4-BE49-F238E27FC236}">
                <a16:creationId xmlns:a16="http://schemas.microsoft.com/office/drawing/2014/main" id="{AF8FD671-060C-4F08-BBAF-2B5070CE06F8}"/>
              </a:ext>
            </a:extLst>
          </p:cNvPr>
          <p:cNvSpPr/>
          <p:nvPr/>
        </p:nvSpPr>
        <p:spPr>
          <a:xfrm>
            <a:off x="3200400" y="1699419"/>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LTE</a:t>
            </a:r>
          </a:p>
        </p:txBody>
      </p:sp>
      <p:sp>
        <p:nvSpPr>
          <p:cNvPr id="10" name="Rectangle 9">
            <a:extLst>
              <a:ext uri="{FF2B5EF4-FFF2-40B4-BE49-F238E27FC236}">
                <a16:creationId xmlns:a16="http://schemas.microsoft.com/office/drawing/2014/main" id="{95621294-4D03-4FD3-8AA9-2D1F2F1263C1}"/>
              </a:ext>
            </a:extLst>
          </p:cNvPr>
          <p:cNvSpPr/>
          <p:nvPr/>
        </p:nvSpPr>
        <p:spPr>
          <a:xfrm>
            <a:off x="3200400" y="2468562"/>
            <a:ext cx="1143000" cy="731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802.11</a:t>
            </a:r>
          </a:p>
        </p:txBody>
      </p:sp>
      <p:sp>
        <p:nvSpPr>
          <p:cNvPr id="11" name="Rectangle 10">
            <a:extLst>
              <a:ext uri="{FF2B5EF4-FFF2-40B4-BE49-F238E27FC236}">
                <a16:creationId xmlns:a16="http://schemas.microsoft.com/office/drawing/2014/main" id="{740C58FF-5A71-4174-86A9-068B35C2B25A}"/>
              </a:ext>
            </a:extLst>
          </p:cNvPr>
          <p:cNvSpPr/>
          <p:nvPr/>
        </p:nvSpPr>
        <p:spPr>
          <a:xfrm>
            <a:off x="3200400" y="3429000"/>
            <a:ext cx="1143000" cy="731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Bluetooth</a:t>
            </a:r>
          </a:p>
        </p:txBody>
      </p:sp>
      <p:cxnSp>
        <p:nvCxnSpPr>
          <p:cNvPr id="13" name="Straight Connector 12">
            <a:extLst>
              <a:ext uri="{FF2B5EF4-FFF2-40B4-BE49-F238E27FC236}">
                <a16:creationId xmlns:a16="http://schemas.microsoft.com/office/drawing/2014/main" id="{11D4E444-73CE-4C46-85CB-60A165ADBB8A}"/>
              </a:ext>
            </a:extLst>
          </p:cNvPr>
          <p:cNvCxnSpPr>
            <a:stCxn id="8" idx="3"/>
            <a:endCxn id="9" idx="1"/>
          </p:cNvCxnSpPr>
          <p:nvPr/>
        </p:nvCxnSpPr>
        <p:spPr>
          <a:xfrm flipV="1">
            <a:off x="2209800" y="2004219"/>
            <a:ext cx="990600" cy="73898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5751191-BA0E-4929-B2F2-EE52BA382068}"/>
              </a:ext>
            </a:extLst>
          </p:cNvPr>
          <p:cNvCxnSpPr>
            <a:stCxn id="8" idx="3"/>
            <a:endCxn id="10" idx="1"/>
          </p:cNvCxnSpPr>
          <p:nvPr/>
        </p:nvCxnSpPr>
        <p:spPr>
          <a:xfrm>
            <a:off x="2209800" y="2743200"/>
            <a:ext cx="990600" cy="9128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CF4EE70-CFC3-4E47-BA28-13CB42488D85}"/>
              </a:ext>
            </a:extLst>
          </p:cNvPr>
          <p:cNvCxnSpPr>
            <a:stCxn id="8" idx="3"/>
            <a:endCxn id="11" idx="1"/>
          </p:cNvCxnSpPr>
          <p:nvPr/>
        </p:nvCxnSpPr>
        <p:spPr>
          <a:xfrm>
            <a:off x="2209800" y="2743200"/>
            <a:ext cx="990600" cy="1051719"/>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33612103-986E-47C2-B359-1800B292C4C6}"/>
              </a:ext>
            </a:extLst>
          </p:cNvPr>
          <p:cNvSpPr/>
          <p:nvPr/>
        </p:nvSpPr>
        <p:spPr>
          <a:xfrm>
            <a:off x="914400" y="4608235"/>
            <a:ext cx="3733800" cy="3738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Optimizer (Spectrum + </a:t>
            </a:r>
            <a:r>
              <a:rPr lang="en-US" dirty="0" err="1"/>
              <a:t>Performane</a:t>
            </a:r>
            <a:r>
              <a:rPr lang="en-US" dirty="0"/>
              <a:t>)</a:t>
            </a:r>
          </a:p>
        </p:txBody>
      </p:sp>
      <p:cxnSp>
        <p:nvCxnSpPr>
          <p:cNvPr id="20" name="Straight Connector 19">
            <a:extLst>
              <a:ext uri="{FF2B5EF4-FFF2-40B4-BE49-F238E27FC236}">
                <a16:creationId xmlns:a16="http://schemas.microsoft.com/office/drawing/2014/main" id="{76B01967-B7A0-4586-B080-27538DFA6A53}"/>
              </a:ext>
            </a:extLst>
          </p:cNvPr>
          <p:cNvCxnSpPr>
            <a:stCxn id="18" idx="0"/>
            <a:endCxn id="8" idx="2"/>
          </p:cNvCxnSpPr>
          <p:nvPr/>
        </p:nvCxnSpPr>
        <p:spPr>
          <a:xfrm flipH="1" flipV="1">
            <a:off x="1714500" y="3581400"/>
            <a:ext cx="1066800" cy="102683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582F0FB-C743-4475-BB46-ECA276C53986}"/>
              </a:ext>
            </a:extLst>
          </p:cNvPr>
          <p:cNvCxnSpPr>
            <a:stCxn id="18" idx="0"/>
            <a:endCxn id="11" idx="2"/>
          </p:cNvCxnSpPr>
          <p:nvPr/>
        </p:nvCxnSpPr>
        <p:spPr>
          <a:xfrm flipV="1">
            <a:off x="2781300" y="4160838"/>
            <a:ext cx="990600" cy="44739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00A153D-DE63-4755-87BB-D2D4B969CBA6}"/>
              </a:ext>
            </a:extLst>
          </p:cNvPr>
          <p:cNvCxnSpPr>
            <a:stCxn id="18" idx="0"/>
          </p:cNvCxnSpPr>
          <p:nvPr/>
        </p:nvCxnSpPr>
        <p:spPr>
          <a:xfrm flipV="1">
            <a:off x="2781300" y="2971800"/>
            <a:ext cx="990600" cy="163643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5D24588-376E-4B12-809E-B419CED83E26}"/>
              </a:ext>
            </a:extLst>
          </p:cNvPr>
          <p:cNvCxnSpPr>
            <a:stCxn id="18" idx="0"/>
          </p:cNvCxnSpPr>
          <p:nvPr/>
        </p:nvCxnSpPr>
        <p:spPr>
          <a:xfrm flipV="1">
            <a:off x="2781300" y="2102643"/>
            <a:ext cx="990600" cy="2505592"/>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F90F6668-00CD-4C3A-A7F6-AA52B5819939}"/>
              </a:ext>
            </a:extLst>
          </p:cNvPr>
          <p:cNvSpPr txBox="1"/>
          <p:nvPr/>
        </p:nvSpPr>
        <p:spPr>
          <a:xfrm>
            <a:off x="5791200" y="1582340"/>
            <a:ext cx="2286000" cy="3693319"/>
          </a:xfrm>
          <a:prstGeom prst="rect">
            <a:avLst/>
          </a:prstGeom>
          <a:noFill/>
        </p:spPr>
        <p:txBody>
          <a:bodyPr wrap="square" rtlCol="0">
            <a:spAutoFit/>
          </a:bodyPr>
          <a:lstStyle/>
          <a:p>
            <a:r>
              <a:rPr lang="en-US" dirty="0"/>
              <a:t>Should we address system performance as well as spectrum with 1900.5 policy?</a:t>
            </a:r>
          </a:p>
          <a:p>
            <a:endParaRPr lang="en-US" dirty="0"/>
          </a:p>
          <a:p>
            <a:r>
              <a:rPr lang="en-US" dirty="0"/>
              <a:t>Summarize for and against arguments next ad hoc</a:t>
            </a:r>
          </a:p>
          <a:p>
            <a:endParaRPr lang="en-US" dirty="0"/>
          </a:p>
          <a:p>
            <a:r>
              <a:rPr lang="en-US" dirty="0"/>
              <a:t>Expansion to support 1900.5.2?</a:t>
            </a:r>
          </a:p>
          <a:p>
            <a:endParaRPr lang="en-US" dirty="0"/>
          </a:p>
          <a:p>
            <a:r>
              <a:rPr lang="en-US" dirty="0"/>
              <a:t>No Consensus</a:t>
            </a:r>
          </a:p>
        </p:txBody>
      </p:sp>
    </p:spTree>
    <p:extLst>
      <p:ext uri="{BB962C8B-B14F-4D97-AF65-F5344CB8AC3E}">
        <p14:creationId xmlns:p14="http://schemas.microsoft.com/office/powerpoint/2010/main" val="1989504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Ad Hoc (9 Am </a:t>
            </a:r>
            <a:r>
              <a:rPr lang="en-US" dirty="0" err="1"/>
              <a:t>est</a:t>
            </a:r>
            <a:r>
              <a:rPr lang="en-US" dirty="0"/>
              <a:t> 1/10/18)</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A15E861F-9B52-49B4-BEE0-769DFC617C18}"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31</a:t>
            </a:fld>
            <a:endParaRPr lang="en-US"/>
          </a:p>
        </p:txBody>
      </p:sp>
    </p:spTree>
    <p:extLst>
      <p:ext uri="{BB962C8B-B14F-4D97-AF65-F5344CB8AC3E}">
        <p14:creationId xmlns:p14="http://schemas.microsoft.com/office/powerpoint/2010/main" val="2164997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62D00-273A-4CC0-85C4-A2F861C46EFF}"/>
              </a:ext>
            </a:extLst>
          </p:cNvPr>
          <p:cNvSpPr>
            <a:spLocks noGrp="1"/>
          </p:cNvSpPr>
          <p:nvPr>
            <p:ph type="title"/>
          </p:nvPr>
        </p:nvSpPr>
        <p:spPr/>
        <p:txBody>
          <a:bodyPr/>
          <a:lstStyle/>
          <a:p>
            <a:r>
              <a:rPr lang="en-US" dirty="0"/>
              <a:t>1900.5.1 Ad Hoc</a:t>
            </a:r>
          </a:p>
        </p:txBody>
      </p:sp>
      <p:sp>
        <p:nvSpPr>
          <p:cNvPr id="3" name="Content Placeholder 2">
            <a:extLst>
              <a:ext uri="{FF2B5EF4-FFF2-40B4-BE49-F238E27FC236}">
                <a16:creationId xmlns:a16="http://schemas.microsoft.com/office/drawing/2014/main" id="{093F5BEF-93BC-4922-A7C7-1B89846B12B2}"/>
              </a:ext>
            </a:extLst>
          </p:cNvPr>
          <p:cNvSpPr>
            <a:spLocks noGrp="1"/>
          </p:cNvSpPr>
          <p:nvPr>
            <p:ph idx="1"/>
          </p:nvPr>
        </p:nvSpPr>
        <p:spPr>
          <a:xfrm>
            <a:off x="457200" y="1166018"/>
            <a:ext cx="8229600" cy="4525963"/>
          </a:xfrm>
        </p:spPr>
        <p:txBody>
          <a:bodyPr/>
          <a:lstStyle/>
          <a:p>
            <a:r>
              <a:rPr lang="en-US" sz="2400" dirty="0"/>
              <a:t>Reviewed draft</a:t>
            </a:r>
          </a:p>
          <a:p>
            <a:r>
              <a:rPr lang="en-US" sz="2400" dirty="0"/>
              <a:t>Discussions on definition of policy, rules </a:t>
            </a:r>
            <a:r>
              <a:rPr lang="en-US" sz="2400" dirty="0" err="1"/>
              <a:t>etc</a:t>
            </a:r>
            <a:endParaRPr lang="en-US" sz="2400" dirty="0"/>
          </a:p>
          <a:p>
            <a:pPr lvl="1"/>
            <a:r>
              <a:rPr lang="en-US" sz="2000" dirty="0"/>
              <a:t>No clear consensus, left everything as is</a:t>
            </a:r>
          </a:p>
          <a:p>
            <a:r>
              <a:rPr lang="en-US" sz="2400" dirty="0"/>
              <a:t>Reviewed requirements in 1900.5-2011</a:t>
            </a:r>
          </a:p>
          <a:p>
            <a:pPr lvl="1"/>
            <a:r>
              <a:rPr lang="en-US" sz="2000" dirty="0"/>
              <a:t>Decided 6.1.1.10i should be deferred to later version of 1900.5.1</a:t>
            </a:r>
          </a:p>
          <a:p>
            <a:pPr lvl="1"/>
            <a:r>
              <a:rPr lang="en-US" sz="2000" dirty="0"/>
              <a:t>Decided 6.1.1.10k should be deferred to later version of 1900.5.1</a:t>
            </a:r>
          </a:p>
          <a:p>
            <a:pPr lvl="1"/>
            <a:r>
              <a:rPr lang="en-US" sz="2000" dirty="0"/>
              <a:t>Policies that require or prohibit spectrum uses that are within the bounds or constraints of an SCM should be included in current 1900.5.1</a:t>
            </a:r>
          </a:p>
          <a:p>
            <a:pPr lvl="1"/>
            <a:r>
              <a:rPr lang="en-US" sz="2000" dirty="0"/>
              <a:t>6.1.2  full compliance deferred to future version in light of 6.1.1.10 exceptions about</a:t>
            </a:r>
          </a:p>
        </p:txBody>
      </p:sp>
      <p:sp>
        <p:nvSpPr>
          <p:cNvPr id="4" name="Date Placeholder 3">
            <a:extLst>
              <a:ext uri="{FF2B5EF4-FFF2-40B4-BE49-F238E27FC236}">
                <a16:creationId xmlns:a16="http://schemas.microsoft.com/office/drawing/2014/main" id="{B8482C39-ABCC-4B18-9423-0C26437B0EF5}"/>
              </a:ext>
            </a:extLst>
          </p:cNvPr>
          <p:cNvSpPr>
            <a:spLocks noGrp="1"/>
          </p:cNvSpPr>
          <p:nvPr>
            <p:ph type="dt" sz="half" idx="10"/>
          </p:nvPr>
        </p:nvSpPr>
        <p:spPr/>
        <p:txBody>
          <a:bodyPr/>
          <a:lstStyle/>
          <a:p>
            <a:pPr>
              <a:defRPr/>
            </a:pPr>
            <a:fld id="{A8C4C007-647A-4E8B-96A8-7AC942828C14}" type="datetime1">
              <a:rPr lang="en-US" smtClean="0"/>
              <a:t>1/10/2018</a:t>
            </a:fld>
            <a:endParaRPr lang="en-US"/>
          </a:p>
        </p:txBody>
      </p:sp>
      <p:sp>
        <p:nvSpPr>
          <p:cNvPr id="5" name="Footer Placeholder 4">
            <a:extLst>
              <a:ext uri="{FF2B5EF4-FFF2-40B4-BE49-F238E27FC236}">
                <a16:creationId xmlns:a16="http://schemas.microsoft.com/office/drawing/2014/main" id="{3C0A4127-611F-4BE1-A0F3-D00FF2E487E4}"/>
              </a:ext>
            </a:extLst>
          </p:cNvPr>
          <p:cNvSpPr>
            <a:spLocks noGrp="1"/>
          </p:cNvSpPr>
          <p:nvPr>
            <p:ph type="ftr" sz="quarter" idx="11"/>
          </p:nvPr>
        </p:nvSpPr>
        <p:spPr/>
        <p:txBody>
          <a:bodyPr/>
          <a:lstStyle/>
          <a:p>
            <a:pPr>
              <a:defRPr/>
            </a:pPr>
            <a:r>
              <a:rPr lang="en-US"/>
              <a:t>Doc #: 5-18-0001-01-agen</a:t>
            </a:r>
          </a:p>
        </p:txBody>
      </p:sp>
      <p:sp>
        <p:nvSpPr>
          <p:cNvPr id="6" name="Slide Number Placeholder 5">
            <a:extLst>
              <a:ext uri="{FF2B5EF4-FFF2-40B4-BE49-F238E27FC236}">
                <a16:creationId xmlns:a16="http://schemas.microsoft.com/office/drawing/2014/main" id="{39C27392-6A56-41A0-8750-BB92DE5D876B}"/>
              </a:ext>
            </a:extLst>
          </p:cNvPr>
          <p:cNvSpPr>
            <a:spLocks noGrp="1"/>
          </p:cNvSpPr>
          <p:nvPr>
            <p:ph type="sldNum" sz="quarter" idx="12"/>
          </p:nvPr>
        </p:nvSpPr>
        <p:spPr/>
        <p:txBody>
          <a:bodyPr/>
          <a:lstStyle/>
          <a:p>
            <a:pPr>
              <a:defRPr/>
            </a:pPr>
            <a:fld id="{986769F2-C589-4C46-B9E8-371DE6369B6E}" type="slidenum">
              <a:rPr lang="en-US" smtClean="0"/>
              <a:pPr>
                <a:defRPr/>
              </a:pPr>
              <a:t>32</a:t>
            </a:fld>
            <a:endParaRPr lang="en-US"/>
          </a:p>
        </p:txBody>
      </p:sp>
    </p:spTree>
    <p:extLst>
      <p:ext uri="{BB962C8B-B14F-4D97-AF65-F5344CB8AC3E}">
        <p14:creationId xmlns:p14="http://schemas.microsoft.com/office/powerpoint/2010/main" val="16216989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1/9/18 @2:30 PM US ET (UTC-5)</a:t>
            </a:r>
          </a:p>
        </p:txBody>
      </p:sp>
      <p:sp>
        <p:nvSpPr>
          <p:cNvPr id="4" name="Date Placeholder 3"/>
          <p:cNvSpPr>
            <a:spLocks noGrp="1"/>
          </p:cNvSpPr>
          <p:nvPr>
            <p:ph type="dt" sz="half" idx="10"/>
          </p:nvPr>
        </p:nvSpPr>
        <p:spPr/>
        <p:txBody>
          <a:bodyPr/>
          <a:lstStyle/>
          <a:p>
            <a:pPr>
              <a:defRPr/>
            </a:pPr>
            <a:fld id="{B0D9DB18-B465-4D6A-BE77-9E90D2E11AB0}" type="datetime1">
              <a:rPr lang="en-US" smtClean="0"/>
              <a:t>1/10/2018</a:t>
            </a:fld>
            <a:endParaRPr lang="en-US"/>
          </a:p>
        </p:txBody>
      </p:sp>
      <p:sp>
        <p:nvSpPr>
          <p:cNvPr id="5" name="Footer Placeholder 4"/>
          <p:cNvSpPr>
            <a:spLocks noGrp="1"/>
          </p:cNvSpPr>
          <p:nvPr>
            <p:ph type="ftr" sz="quarter" idx="11"/>
          </p:nvPr>
        </p:nvSpPr>
        <p:spPr/>
        <p:txBody>
          <a:bodyPr/>
          <a:lstStyle/>
          <a:p>
            <a:pPr>
              <a:defRPr/>
            </a:pPr>
            <a:r>
              <a:rPr lang="en-US"/>
              <a:t>Doc #: 5-18-0001-01-agen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33</a:t>
            </a:fld>
            <a:endParaRPr lang="en-US"/>
          </a:p>
        </p:txBody>
      </p:sp>
      <p:sp>
        <p:nvSpPr>
          <p:cNvPr id="7" name="Rectangle 6"/>
          <p:cNvSpPr/>
          <p:nvPr/>
        </p:nvSpPr>
        <p:spPr>
          <a:xfrm>
            <a:off x="864300" y="1434844"/>
            <a:ext cx="7415427" cy="2554545"/>
          </a:xfrm>
          <a:prstGeom prst="rect">
            <a:avLst/>
          </a:prstGeom>
          <a:noFill/>
        </p:spPr>
        <p:txBody>
          <a:bodyPr wrap="none" lIns="91440" tIns="45720" rIns="91440" bIns="45720">
            <a:spAutoFit/>
          </a:bodyPr>
          <a:lstStyle/>
          <a:p>
            <a:pPr algn="ct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8600" y="0"/>
            <a:ext cx="8229600" cy="1143000"/>
          </a:xfrm>
        </p:spPr>
        <p:txBody>
          <a:bodyPr/>
          <a:lstStyle/>
          <a:p>
            <a:r>
              <a:rPr altLang="en-US"/>
              <a:t>Current Membership</a:t>
            </a:r>
          </a:p>
        </p:txBody>
      </p:sp>
      <p:sp>
        <p:nvSpPr>
          <p:cNvPr id="3" name="Date Placeholder 2"/>
          <p:cNvSpPr>
            <a:spLocks noGrp="1"/>
          </p:cNvSpPr>
          <p:nvPr>
            <p:ph type="dt" sz="quarter" idx="10"/>
          </p:nvPr>
        </p:nvSpPr>
        <p:spPr/>
        <p:txBody>
          <a:bodyPr/>
          <a:lstStyle/>
          <a:p>
            <a:pPr>
              <a:defRPr/>
            </a:pPr>
            <a:fld id="{2A2C6544-CAD9-4D1E-9B5B-DF38B8538907}" type="datetime1">
              <a:rPr lang="en-US" smtClean="0"/>
              <a:t>1/10/2018</a:t>
            </a:fld>
            <a:endParaRPr lang="en-US"/>
          </a:p>
        </p:txBody>
      </p:sp>
      <p:sp>
        <p:nvSpPr>
          <p:cNvPr id="4" name="Footer Placeholder 3"/>
          <p:cNvSpPr>
            <a:spLocks noGrp="1"/>
          </p:cNvSpPr>
          <p:nvPr>
            <p:ph type="ftr" sz="quarter" idx="11"/>
          </p:nvPr>
        </p:nvSpPr>
        <p:spPr/>
        <p:txBody>
          <a:bodyPr/>
          <a:lstStyle/>
          <a:p>
            <a:pPr>
              <a:defRPr/>
            </a:pPr>
            <a:r>
              <a:rPr lang="en-US"/>
              <a:t>Doc #: 5-18-0001-01-agen</a:t>
            </a:r>
          </a:p>
        </p:txBody>
      </p:sp>
      <p:sp>
        <p:nvSpPr>
          <p:cNvPr id="71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ADFDB9EB-C564-4BB2-999A-810BE1BB21D3}" type="slidenum">
              <a:rPr lang="en-US" altLang="en-US" sz="1200" smtClean="0"/>
              <a:pPr>
                <a:spcBef>
                  <a:spcPct val="0"/>
                </a:spcBef>
                <a:buFontTx/>
                <a:buNone/>
              </a:pPr>
              <a:t>4</a:t>
            </a:fld>
            <a:endParaRPr lang="en-US" altLang="en-US" sz="1200"/>
          </a:p>
        </p:txBody>
      </p:sp>
      <p:graphicFrame>
        <p:nvGraphicFramePr>
          <p:cNvPr id="7" name="Table 6"/>
          <p:cNvGraphicFramePr>
            <a:graphicFrameLocks noGrp="1"/>
          </p:cNvGraphicFramePr>
          <p:nvPr>
            <p:extLst>
              <p:ext uri="{D42A27DB-BD31-4B8C-83A1-F6EECF244321}">
                <p14:modId xmlns:p14="http://schemas.microsoft.com/office/powerpoint/2010/main" val="3376348080"/>
              </p:ext>
            </p:extLst>
          </p:nvPr>
        </p:nvGraphicFramePr>
        <p:xfrm>
          <a:off x="1638299" y="993429"/>
          <a:ext cx="5410202" cy="4465615"/>
        </p:xfrm>
        <a:graphic>
          <a:graphicData uri="http://schemas.openxmlformats.org/drawingml/2006/table">
            <a:tbl>
              <a:tblPr>
                <a:tableStyleId>{5C22544A-7EE6-4342-B048-85BDC9FD1C3A}</a:tableStyleId>
              </a:tblPr>
              <a:tblGrid>
                <a:gridCol w="594528">
                  <a:extLst>
                    <a:ext uri="{9D8B030D-6E8A-4147-A177-3AD203B41FA5}">
                      <a16:colId xmlns:a16="http://schemas.microsoft.com/office/drawing/2014/main" val="20005"/>
                    </a:ext>
                  </a:extLst>
                </a:gridCol>
                <a:gridCol w="594528">
                  <a:extLst>
                    <a:ext uri="{9D8B030D-6E8A-4147-A177-3AD203B41FA5}">
                      <a16:colId xmlns:a16="http://schemas.microsoft.com/office/drawing/2014/main" val="20000"/>
                    </a:ext>
                  </a:extLst>
                </a:gridCol>
                <a:gridCol w="594528">
                  <a:extLst>
                    <a:ext uri="{9D8B030D-6E8A-4147-A177-3AD203B41FA5}">
                      <a16:colId xmlns:a16="http://schemas.microsoft.com/office/drawing/2014/main" val="20001"/>
                    </a:ext>
                  </a:extLst>
                </a:gridCol>
                <a:gridCol w="594528">
                  <a:extLst>
                    <a:ext uri="{9D8B030D-6E8A-4147-A177-3AD203B41FA5}">
                      <a16:colId xmlns:a16="http://schemas.microsoft.com/office/drawing/2014/main" val="20002"/>
                    </a:ext>
                  </a:extLst>
                </a:gridCol>
                <a:gridCol w="713433">
                  <a:extLst>
                    <a:ext uri="{9D8B030D-6E8A-4147-A177-3AD203B41FA5}">
                      <a16:colId xmlns:a16="http://schemas.microsoft.com/office/drawing/2014/main" val="20003"/>
                    </a:ext>
                  </a:extLst>
                </a:gridCol>
                <a:gridCol w="2318657">
                  <a:extLst>
                    <a:ext uri="{9D8B030D-6E8A-4147-A177-3AD203B41FA5}">
                      <a16:colId xmlns:a16="http://schemas.microsoft.com/office/drawing/2014/main" val="20004"/>
                    </a:ext>
                  </a:extLst>
                </a:gridCol>
              </a:tblGrid>
              <a:tr h="500173">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Calibri" panose="020F0502020204030204" pitchFamily="34" charset="0"/>
                        </a:rPr>
                        <a:t>1/10/18</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1/9/18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14</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2"/>
                  </a:ext>
                </a:extLst>
              </a:tr>
              <a:tr h="333447">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5"/>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val="10006"/>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09"/>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0"/>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val="10012"/>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val="1001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15"/>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Shared Spectrum Company</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Participant</a:t>
                      </a: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Yuriy</a:t>
                      </a:r>
                    </a:p>
                  </a:txBody>
                  <a:tcPr marL="7620" marR="7620" marT="7620" marB="0" anchor="b"/>
                </a:tc>
                <a:tc>
                  <a:txBody>
                    <a:bodyPr/>
                    <a:lstStyle/>
                    <a:p>
                      <a:pPr marL="0" algn="l" defTabSz="914400" rtl="0" eaLnBrk="1" fontAlgn="b" latinLnBrk="0" hangingPunct="1"/>
                      <a:r>
                        <a:rPr lang="en-US" sz="1000" u="none" strike="noStrike" kern="1200">
                          <a:solidFill>
                            <a:schemeClr val="dk1"/>
                          </a:solidFill>
                          <a:effectLst/>
                          <a:latin typeface="+mn-lt"/>
                          <a:ea typeface="+mn-ea"/>
                          <a:cs typeface="+mn-cs"/>
                        </a:rPr>
                        <a:t>Posherstnik</a:t>
                      </a:r>
                    </a:p>
                  </a:txBody>
                  <a:tcPr marL="7620" marR="7620" marT="7620"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val="10018"/>
                  </a:ext>
                </a:extLst>
              </a:tr>
            </a:tbl>
          </a:graphicData>
        </a:graphic>
      </p:graphicFrame>
      <p:sp>
        <p:nvSpPr>
          <p:cNvPr id="8" name="TextBox 5"/>
          <p:cNvSpPr txBox="1">
            <a:spLocks noChangeArrowheads="1"/>
          </p:cNvSpPr>
          <p:nvPr/>
        </p:nvSpPr>
        <p:spPr bwMode="auto">
          <a:xfrm>
            <a:off x="1674285" y="5593913"/>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Tree>
    <p:extLst>
      <p:ext uri="{BB962C8B-B14F-4D97-AF65-F5344CB8AC3E}">
        <p14:creationId xmlns:p14="http://schemas.microsoft.com/office/powerpoint/2010/main" val="6731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6916E93E-0484-4EB7-889D-18ABF183ED64}" type="datetime1">
              <a:rPr lang="en-US" smtClean="0"/>
              <a:t>1/10/2018</a:t>
            </a:fld>
            <a:endParaRPr lang="en-US"/>
          </a:p>
        </p:txBody>
      </p:sp>
      <p:sp>
        <p:nvSpPr>
          <p:cNvPr id="3" name="Footer Placeholder 2"/>
          <p:cNvSpPr>
            <a:spLocks noGrp="1"/>
          </p:cNvSpPr>
          <p:nvPr>
            <p:ph type="ftr" sz="quarter" idx="11"/>
          </p:nvPr>
        </p:nvSpPr>
        <p:spPr/>
        <p:txBody>
          <a:bodyPr/>
          <a:lstStyle/>
          <a:p>
            <a:pPr>
              <a:defRPr/>
            </a:pPr>
            <a:r>
              <a:rPr lang="en-US"/>
              <a:t>Doc #: 5-18-0001-01-agen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5</a:t>
            </a:fld>
            <a:endParaRPr lang="en-US"/>
          </a:p>
        </p:txBody>
      </p:sp>
    </p:spTree>
    <p:extLst>
      <p:ext uri="{BB962C8B-B14F-4D97-AF65-F5344CB8AC3E}">
        <p14:creationId xmlns:p14="http://schemas.microsoft.com/office/powerpoint/2010/main" val="207964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149139D2-7362-4EE7-A471-A62F3FFEC045}" type="datetime1">
              <a:rPr lang="en-US" smtClean="0"/>
              <a:t>1/10/2018</a:t>
            </a:fld>
            <a:endParaRPr lang="en-US"/>
          </a:p>
        </p:txBody>
      </p:sp>
      <p:sp>
        <p:nvSpPr>
          <p:cNvPr id="3" name="Footer Placeholder 2"/>
          <p:cNvSpPr>
            <a:spLocks noGrp="1"/>
          </p:cNvSpPr>
          <p:nvPr>
            <p:ph type="ftr" sz="quarter" idx="11"/>
          </p:nvPr>
        </p:nvSpPr>
        <p:spPr/>
        <p:txBody>
          <a:bodyPr/>
          <a:lstStyle/>
          <a:p>
            <a:pPr>
              <a:defRPr/>
            </a:pPr>
            <a:r>
              <a:rPr lang="en-US"/>
              <a:t>Doc #: 5-18-0001-01-agen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1077703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F820C817-2AA5-4D95-BE0C-6787E3855A69}" type="datetime1">
              <a:rPr lang="en-US" smtClean="0"/>
              <a:t>1/10/2018</a:t>
            </a:fld>
            <a:endParaRPr lang="en-US"/>
          </a:p>
        </p:txBody>
      </p:sp>
      <p:sp>
        <p:nvSpPr>
          <p:cNvPr id="3" name="Footer Placeholder 2"/>
          <p:cNvSpPr>
            <a:spLocks noGrp="1"/>
          </p:cNvSpPr>
          <p:nvPr>
            <p:ph type="ftr" sz="quarter" idx="11"/>
          </p:nvPr>
        </p:nvSpPr>
        <p:spPr/>
        <p:txBody>
          <a:bodyPr/>
          <a:lstStyle/>
          <a:p>
            <a:pPr>
              <a:defRPr/>
            </a:pPr>
            <a:r>
              <a:rPr lang="en-US"/>
              <a:t>Doc #: 5-18-0001-01-agen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413637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6375B6C4-59A0-4A5C-BFE2-7538AD701D28}" type="datetime1">
              <a:rPr lang="en-US" smtClean="0"/>
              <a:t>1/10/2018</a:t>
            </a:fld>
            <a:endParaRPr lang="en-US"/>
          </a:p>
        </p:txBody>
      </p:sp>
      <p:sp>
        <p:nvSpPr>
          <p:cNvPr id="3" name="Footer Placeholder 2"/>
          <p:cNvSpPr>
            <a:spLocks noGrp="1"/>
          </p:cNvSpPr>
          <p:nvPr>
            <p:ph type="ftr" sz="quarter" idx="11"/>
          </p:nvPr>
        </p:nvSpPr>
        <p:spPr/>
        <p:txBody>
          <a:bodyPr/>
          <a:lstStyle/>
          <a:p>
            <a:pPr>
              <a:defRPr/>
            </a:pPr>
            <a:r>
              <a:rPr lang="en-US"/>
              <a:t>Doc #: 5-18-0001-01-agen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a:latin typeface="Times New Roman" pitchFamily="18" charset="0"/>
              </a:rPr>
              <a:t>Ad Hoc </a:t>
            </a:r>
            <a:r>
              <a:rPr lang="en-US" dirty="0" err="1">
                <a:latin typeface="Times New Roman" pitchFamily="18" charset="0"/>
              </a:rPr>
              <a:t>Administrivia</a:t>
            </a:r>
            <a:r>
              <a:rPr lang="en-US" dirty="0">
                <a:latin typeface="Times New Roman" pitchFamily="18" charset="0"/>
              </a:rPr>
              <a:t> (9 AM EST: UTC-5)</a:t>
            </a:r>
          </a:p>
          <a:p>
            <a:pPr lvl="1">
              <a:buFont typeface="Calibri" pitchFamily="34" charset="0"/>
              <a:buAutoNum type="alphaLcPeriod"/>
            </a:pPr>
            <a:r>
              <a:rPr lang="en-US" dirty="0">
                <a:latin typeface="Times New Roman" pitchFamily="18" charset="0"/>
              </a:rPr>
              <a:t>Roll Call </a:t>
            </a:r>
          </a:p>
          <a:p>
            <a:pPr lvl="1">
              <a:buFont typeface="Calibri" pitchFamily="34" charset="0"/>
              <a:buAutoNum type="alphaLcPeriod"/>
            </a:pPr>
            <a:r>
              <a:rPr lang="en-US" dirty="0">
                <a:latin typeface="Times New Roman" pitchFamily="18" charset="0"/>
              </a:rPr>
              <a:t>Patent slides </a:t>
            </a:r>
          </a:p>
          <a:p>
            <a:pPr>
              <a:buFont typeface="Calibri" pitchFamily="34" charset="0"/>
              <a:buAutoNum type="arabicPeriod"/>
            </a:pPr>
            <a:r>
              <a:rPr lang="en-US" dirty="0">
                <a:latin typeface="Times New Roman" pitchFamily="18" charset="0"/>
              </a:rPr>
              <a:t>1900.5.2 / Architecture Ad Hoc (till 12:30 PM EST)</a:t>
            </a:r>
          </a:p>
          <a:p>
            <a:pPr>
              <a:buFont typeface="Calibri" pitchFamily="34" charset="0"/>
              <a:buAutoNum type="arabicPeriod"/>
            </a:pPr>
            <a:r>
              <a:rPr lang="en-US" dirty="0">
                <a:latin typeface="Times New Roman" pitchFamily="18" charset="0"/>
              </a:rPr>
              <a:t>WG Meeting </a:t>
            </a:r>
            <a:r>
              <a:rPr lang="en-US" dirty="0" err="1">
                <a:latin typeface="Times New Roman" pitchFamily="18" charset="0"/>
              </a:rPr>
              <a:t>Administrivia</a:t>
            </a:r>
            <a:r>
              <a:rPr lang="en-US" dirty="0">
                <a:latin typeface="Times New Roman" pitchFamily="18" charset="0"/>
              </a:rPr>
              <a:t> (2:30 PM – 3:30 PM EST) </a:t>
            </a:r>
          </a:p>
          <a:p>
            <a:pPr lvl="1">
              <a:buFont typeface="Calibri" pitchFamily="34" charset="0"/>
              <a:buAutoNum type="alphaLcPeriod"/>
            </a:pPr>
            <a:r>
              <a:rPr lang="en-US" dirty="0">
                <a:latin typeface="Times New Roman" pitchFamily="18" charset="0"/>
              </a:rPr>
              <a:t>Roll Call </a:t>
            </a:r>
          </a:p>
          <a:p>
            <a:pPr lvl="1">
              <a:buFont typeface="Calibri" pitchFamily="34" charset="0"/>
              <a:buAutoNum type="alphaLcPeriod"/>
            </a:pPr>
            <a:r>
              <a:rPr lang="en-US" dirty="0">
                <a:latin typeface="Times New Roman" pitchFamily="18" charset="0"/>
              </a:rPr>
              <a:t>Patent slides </a:t>
            </a:r>
          </a:p>
          <a:p>
            <a:pPr lvl="1">
              <a:buFont typeface="Calibri" pitchFamily="34" charset="0"/>
              <a:buAutoNum type="alphaLcPeriod"/>
            </a:pPr>
            <a:r>
              <a:rPr lang="en-US" dirty="0">
                <a:latin typeface="Times New Roman" pitchFamily="18" charset="0"/>
              </a:rPr>
              <a:t>Approval of recent minutes</a:t>
            </a:r>
          </a:p>
          <a:p>
            <a:pPr lvl="1">
              <a:buFont typeface="Calibri" pitchFamily="34" charset="0"/>
              <a:buAutoNum type="alphaLcPeriod"/>
            </a:pPr>
            <a:r>
              <a:rPr lang="en-US" dirty="0">
                <a:latin typeface="Times New Roman" pitchFamily="18" charset="0"/>
              </a:rPr>
              <a:t>Notes on WG status / Election </a:t>
            </a:r>
            <a:r>
              <a:rPr lang="en-US" dirty="0" err="1">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lvl="1">
              <a:buFont typeface="Calibri" pitchFamily="34" charset="0"/>
              <a:buAutoNum type="alphaLcPeriod"/>
            </a:pPr>
            <a:r>
              <a:rPr lang="en-US" dirty="0">
                <a:latin typeface="Times New Roman" pitchFamily="18" charset="0"/>
              </a:rPr>
              <a:t>Vote on new 1900.5.2 PAR?</a:t>
            </a:r>
          </a:p>
          <a:p>
            <a:pPr>
              <a:buFont typeface="Calibri" pitchFamily="34" charset="0"/>
              <a:buAutoNum type="arabicPeriod"/>
            </a:pPr>
            <a:r>
              <a:rPr lang="en-US" dirty="0">
                <a:latin typeface="Times New Roman" pitchFamily="18" charset="0"/>
              </a:rPr>
              <a:t>Status on Architecture (1900.5 revision)</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a:latin typeface="Times New Roman" pitchFamily="18" charset="0"/>
              </a:rPr>
              <a:t>1900.5.2 software demo / Architecture Ad Hoc (3:30 – 5 PM EST)</a:t>
            </a:r>
          </a:p>
        </p:txBody>
      </p:sp>
      <p:sp>
        <p:nvSpPr>
          <p:cNvPr id="2" name="Date Placeholder 1"/>
          <p:cNvSpPr>
            <a:spLocks noGrp="1"/>
          </p:cNvSpPr>
          <p:nvPr>
            <p:ph type="dt" sz="quarter" idx="10"/>
          </p:nvPr>
        </p:nvSpPr>
        <p:spPr/>
        <p:txBody>
          <a:bodyPr/>
          <a:lstStyle/>
          <a:p>
            <a:pPr>
              <a:defRPr/>
            </a:pPr>
            <a:fld id="{19E3E687-DB83-445A-A6F9-9362887A792A}" type="datetime1">
              <a:rPr lang="en-US" smtClean="0"/>
              <a:t>1/10/2018</a:t>
            </a:fld>
            <a:endParaRPr lang="en-US"/>
          </a:p>
        </p:txBody>
      </p:sp>
      <p:sp>
        <p:nvSpPr>
          <p:cNvPr id="3" name="Footer Placeholder 2"/>
          <p:cNvSpPr>
            <a:spLocks noGrp="1"/>
          </p:cNvSpPr>
          <p:nvPr>
            <p:ph type="ftr" sz="quarter" idx="11"/>
          </p:nvPr>
        </p:nvSpPr>
        <p:spPr/>
        <p:txBody>
          <a:bodyPr/>
          <a:lstStyle/>
          <a:p>
            <a:pPr>
              <a:defRPr/>
            </a:pPr>
            <a:r>
              <a:rPr lang="en-US"/>
              <a:t>Doc #: 5-18-0001-01-agen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9</a:t>
            </a:fld>
            <a:endParaRPr lang="en-US"/>
          </a:p>
        </p:txBody>
      </p:sp>
      <p:sp>
        <p:nvSpPr>
          <p:cNvPr id="5" name="TextBox 4"/>
          <p:cNvSpPr txBox="1"/>
          <p:nvPr/>
        </p:nvSpPr>
        <p:spPr>
          <a:xfrm>
            <a:off x="1491673" y="757497"/>
            <a:ext cx="5923416" cy="369332"/>
          </a:xfrm>
          <a:prstGeom prst="rect">
            <a:avLst/>
          </a:prstGeom>
          <a:noFill/>
        </p:spPr>
        <p:txBody>
          <a:bodyPr wrap="none" rtlCol="0">
            <a:spAutoFit/>
          </a:bodyPr>
          <a:lstStyle/>
          <a:p>
            <a:r>
              <a:rPr lang="en-US" dirty="0"/>
              <a:t>Day 1 – 09 January 2017 – Harris HTC, Melbourne FL / </a:t>
            </a:r>
            <a:r>
              <a:rPr lang="en-US" dirty="0" err="1"/>
              <a:t>Webex</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14017</TotalTime>
  <Words>2540</Words>
  <Application>Microsoft Office PowerPoint</Application>
  <PresentationFormat>On-screen Show (4:3)</PresentationFormat>
  <Paragraphs>456</Paragraphs>
  <Slides>33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Participants, Patents, and Duty to Inform</vt:lpstr>
      <vt:lpstr>Patent Related Links</vt:lpstr>
      <vt:lpstr>Call for Potentially Essential Patents</vt:lpstr>
      <vt:lpstr>Other Guidelines for IEEE WG Meetings</vt:lpstr>
      <vt:lpstr> Draft Agenda</vt:lpstr>
      <vt:lpstr> Draft Agenda</vt:lpstr>
      <vt:lpstr>Approval of Agenda</vt:lpstr>
      <vt:lpstr>Minutes for approval</vt:lpstr>
      <vt:lpstr>Status on 1900.5.1</vt:lpstr>
      <vt:lpstr>Working Schedule for 1900.5.1</vt:lpstr>
      <vt:lpstr>Current Status for 1900.5.2</vt:lpstr>
      <vt:lpstr>Other DySPAN-SC Activities</vt:lpstr>
      <vt:lpstr>Current Status for 1900.5.2</vt:lpstr>
      <vt:lpstr>Current Status for Architecture</vt:lpstr>
      <vt:lpstr>Marketing Inputs</vt:lpstr>
      <vt:lpstr>Meeting Planning</vt:lpstr>
      <vt:lpstr>1900.5.2 Ad Hoc (9:30 Am est 1/9/18)</vt:lpstr>
      <vt:lpstr>1900.5.2 Schema PAR</vt:lpstr>
      <vt:lpstr>1900.5.2 Schema PAR</vt:lpstr>
      <vt:lpstr>1900.5.2 Schema PAR</vt:lpstr>
      <vt:lpstr>PowerPoint Presentation</vt:lpstr>
      <vt:lpstr>Actions</vt:lpstr>
      <vt:lpstr>Architecture Ad Hoc (1 pm est 1/9/18)</vt:lpstr>
      <vt:lpstr>Architecture Ad Hoc</vt:lpstr>
      <vt:lpstr>Architecture Ad Hoc</vt:lpstr>
      <vt:lpstr>Composite DSA Device</vt:lpstr>
      <vt:lpstr>1900.5.1 Ad Hoc (9 Am est 1/10/18)</vt:lpstr>
      <vt:lpstr>1900.5.1 Ad Hoc</vt:lpstr>
      <vt:lpstr>IEEE 1900.5 Meeting 1/9/18 @2:30 PM US ET (UTC-5)</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381</cp:revision>
  <dcterms:created xsi:type="dcterms:W3CDTF">2013-08-13T02:52:21Z</dcterms:created>
  <dcterms:modified xsi:type="dcterms:W3CDTF">2018-01-11T03:01:34Z</dcterms:modified>
</cp:coreProperties>
</file>