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84" r:id="rId5"/>
    <p:sldId id="388" r:id="rId6"/>
    <p:sldId id="385" r:id="rId7"/>
    <p:sldId id="386" r:id="rId8"/>
    <p:sldId id="387" r:id="rId9"/>
    <p:sldId id="332" r:id="rId10"/>
    <p:sldId id="389" r:id="rId11"/>
    <p:sldId id="397" r:id="rId12"/>
    <p:sldId id="398" r:id="rId13"/>
    <p:sldId id="391" r:id="rId14"/>
    <p:sldId id="390" r:id="rId15"/>
    <p:sldId id="392" r:id="rId16"/>
    <p:sldId id="394" r:id="rId17"/>
    <p:sldId id="399" r:id="rId18"/>
    <p:sldId id="400" r:id="rId19"/>
    <p:sldId id="395" r:id="rId20"/>
    <p:sldId id="396" r:id="rId21"/>
    <p:sldId id="393" r:id="rId22"/>
    <p:sldId id="36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5</a:t>
            </a:fld>
            <a:endParaRPr lang="en-US"/>
          </a:p>
        </p:txBody>
      </p:sp>
    </p:spTree>
    <p:extLst>
      <p:ext uri="{BB962C8B-B14F-4D97-AF65-F5344CB8AC3E}">
        <p14:creationId xmlns:p14="http://schemas.microsoft.com/office/powerpoint/2010/main" val="1419815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408845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9</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10</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660606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B7F9906-3FF3-485F-A228-30B3701775F5}" type="datetime1">
              <a:rPr lang="en-US" smtClean="0"/>
              <a:t>1/2/2018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F817769-A2FB-43A9-A77F-F066D690058D}" type="datetime1">
              <a:rPr lang="en-US" smtClean="0"/>
              <a:t>1/2/2018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2FD2AF8-8BA4-472C-A9EC-4D77B3B2553F}" type="datetime1">
              <a:rPr lang="en-US" smtClean="0"/>
              <a:t>1/2/2018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025986B-9DD3-4E44-A65B-BE68855624A4}" type="datetime1">
              <a:rPr lang="en-US" smtClean="0"/>
              <a:t>1/2/2018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7749A1F-F6DC-4571-98A6-AF353CAFC79B}" type="datetime1">
              <a:rPr lang="en-US" smtClean="0"/>
              <a:t>1/2/2018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6E05BE7-6A01-4D05-A322-59C6129A30E1}" type="datetime1">
              <a:rPr lang="en-US" smtClean="0"/>
              <a:t>1/2/2018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96FD850-C091-4923-8A88-9CDA87FC3EBB}" type="datetime1">
              <a:rPr lang="en-US" smtClean="0"/>
              <a:t>1/2/2018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CBEA76F-710A-474F-B1BB-0CCF57D7A0B2}" type="datetime1">
              <a:rPr lang="en-US" smtClean="0"/>
              <a:t>1/2/2018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9C0078E-857B-49E2-94D5-F37B7213EA12}" type="datetime1">
              <a:rPr lang="en-US" smtClean="0"/>
              <a:t>1/2/2018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F38369A-7662-4940-BC30-B8BC2E764EF4}" type="datetime1">
              <a:rPr lang="en-US" smtClean="0"/>
              <a:t>1/2/2018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8B92843-4AC0-4139-B022-5A5B58D6FA9B}" type="datetime1">
              <a:rPr lang="en-US" smtClean="0"/>
              <a:t>1/2/2018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5-18-0001-00-agen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E79C5FF-2200-4785-AD7B-3288F4E72798}" type="datetime1">
              <a:rPr lang="en-US" smtClean="0"/>
              <a:t>1/2/2018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5-18-0001-00-agen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91E2F63-BB25-498C-A7D5-7CBCA73ADA07}" type="datetime1">
              <a:rPr lang="en-US" smtClean="0">
                <a:solidFill>
                  <a:srgbClr val="000099"/>
                </a:solidFill>
              </a:rPr>
              <a:t>1/2/2018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8685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a:t>
            </a:r>
            <a:r>
              <a:rPr lang="en-US" sz="1200" b="1" dirty="0" smtClean="0">
                <a:latin typeface="Arial" pitchFamily="34" charset="0"/>
                <a:cs typeface="Times New Roman" pitchFamily="18" charset="0"/>
              </a:rPr>
              <a:t>meetings week </a:t>
            </a:r>
            <a:r>
              <a:rPr lang="en-US" sz="1200" b="1" dirty="0">
                <a:latin typeface="Arial" pitchFamily="34" charset="0"/>
                <a:cs typeface="Times New Roman" pitchFamily="18" charset="0"/>
              </a:rPr>
              <a:t>of </a:t>
            </a:r>
            <a:r>
              <a:rPr lang="en-US" sz="1200" b="1" dirty="0" smtClean="0">
                <a:latin typeface="Arial" pitchFamily="34" charset="0"/>
                <a:cs typeface="Times New Roman" pitchFamily="18" charset="0"/>
              </a:rPr>
              <a:t>January 9</a:t>
            </a:r>
            <a:r>
              <a:rPr lang="en-US" sz="1200" b="1" baseline="30000" dirty="0" smtClean="0">
                <a:latin typeface="Arial" pitchFamily="34" charset="0"/>
                <a:cs typeface="Times New Roman" pitchFamily="18" charset="0"/>
              </a:rPr>
              <a:t>th</a:t>
            </a:r>
            <a:r>
              <a:rPr lang="en-US" sz="1200" b="1" dirty="0" smtClean="0">
                <a:latin typeface="Arial" pitchFamily="34" charset="0"/>
                <a:cs typeface="Times New Roman" pitchFamily="18" charset="0"/>
              </a:rPr>
              <a:t>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 January 2018</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5-18-0001-00-agen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5-18-0001-00-agen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smtClean="0">
                <a:latin typeface="Times New Roman" pitchFamily="18" charset="0"/>
              </a:rPr>
              <a:t>Ad Hoc </a:t>
            </a:r>
            <a:r>
              <a:rPr lang="en-US" dirty="0" err="1" smtClean="0">
                <a:latin typeface="Times New Roman" pitchFamily="18" charset="0"/>
              </a:rPr>
              <a:t>Administrivia</a:t>
            </a:r>
            <a:r>
              <a:rPr lang="en-US" dirty="0" smtClean="0">
                <a:latin typeface="Times New Roman" pitchFamily="18" charset="0"/>
              </a:rPr>
              <a:t> (9 AM)</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a:t>
            </a:r>
          </a:p>
          <a:p>
            <a:pPr lvl="1">
              <a:buFont typeface="Calibri" pitchFamily="34" charset="0"/>
              <a:buAutoNum type="alphaLcPeriod"/>
            </a:pPr>
            <a:r>
              <a:rPr lang="en-US" dirty="0">
                <a:latin typeface="Times New Roman" pitchFamily="18" charset="0"/>
              </a:rPr>
              <a:t>Patent slides </a:t>
            </a:r>
          </a:p>
          <a:p>
            <a:pPr>
              <a:buFont typeface="Calibri" pitchFamily="34" charset="0"/>
              <a:buAutoNum type="arabicPeriod"/>
            </a:pPr>
            <a:r>
              <a:rPr lang="en-US" dirty="0" smtClean="0">
                <a:latin typeface="Times New Roman" pitchFamily="18" charset="0"/>
              </a:rPr>
              <a:t>1900.5.1 Ad Hoc (till 12:30 PM)</a:t>
            </a:r>
          </a:p>
          <a:p>
            <a:pPr lvl="1">
              <a:buFont typeface="Calibri" pitchFamily="34" charset="0"/>
              <a:buAutoNum type="alphaLcPeriod"/>
            </a:pPr>
            <a:r>
              <a:rPr lang="en-US" dirty="0">
                <a:latin typeface="Times New Roman" pitchFamily="18" charset="0"/>
              </a:rPr>
              <a:t>Draft Review</a:t>
            </a:r>
          </a:p>
          <a:p>
            <a:pPr>
              <a:buFont typeface="Calibri" pitchFamily="34" charset="0"/>
              <a:buAutoNum type="arabicPeriod"/>
            </a:pPr>
            <a:r>
              <a:rPr lang="en-US" dirty="0" smtClean="0">
                <a:latin typeface="Times New Roman" pitchFamily="18" charset="0"/>
              </a:rPr>
              <a:t>1900.5.2 Ad Hoc (2 PM – 5 PM)</a:t>
            </a:r>
          </a:p>
          <a:p>
            <a:pPr lvl="1">
              <a:buFont typeface="Calibri" pitchFamily="34" charset="0"/>
              <a:buAutoNum type="alphaLcPeriod"/>
            </a:pPr>
            <a:r>
              <a:rPr lang="en-US" dirty="0">
                <a:latin typeface="Times New Roman" pitchFamily="18" charset="0"/>
              </a:rPr>
              <a:t>Draft Review</a:t>
            </a:r>
          </a:p>
        </p:txBody>
      </p:sp>
      <p:sp>
        <p:nvSpPr>
          <p:cNvPr id="6148" name="TextBox 1"/>
          <p:cNvSpPr txBox="1">
            <a:spLocks noChangeArrowheads="1"/>
          </p:cNvSpPr>
          <p:nvPr/>
        </p:nvSpPr>
        <p:spPr bwMode="auto">
          <a:xfrm>
            <a:off x="3124200" y="3483590"/>
            <a:ext cx="4343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a:p>
            <a:pPr eaLnBrk="1" hangingPunct="1"/>
            <a:r>
              <a:rPr lang="en-US" sz="2400" b="1" i="1" dirty="0">
                <a:solidFill>
                  <a:srgbClr val="FF0000"/>
                </a:solidFill>
                <a:latin typeface="Times New Roman" pitchFamily="18" charset="0"/>
              </a:rPr>
              <a:t>No votes </a:t>
            </a:r>
            <a:r>
              <a:rPr lang="en-US" sz="2400" b="1" i="1" dirty="0" smtClean="0">
                <a:solidFill>
                  <a:srgbClr val="FF0000"/>
                </a:solidFill>
                <a:latin typeface="Times New Roman" pitchFamily="18" charset="0"/>
              </a:rPr>
              <a:t>during Ad </a:t>
            </a:r>
            <a:r>
              <a:rPr lang="en-US" sz="2400" b="1" i="1" dirty="0" err="1" smtClean="0">
                <a:solidFill>
                  <a:srgbClr val="FF0000"/>
                </a:solidFill>
                <a:latin typeface="Times New Roman" pitchFamily="18" charset="0"/>
              </a:rPr>
              <a:t>Hocs</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6D927FF5-3291-4C62-9A1E-9526207A61BF}" type="datetime1">
              <a:rPr lang="en-US" smtClean="0"/>
              <a:t>1/2/2018</a:t>
            </a:fld>
            <a:endParaRPr lang="en-US"/>
          </a:p>
        </p:txBody>
      </p:sp>
      <p:sp>
        <p:nvSpPr>
          <p:cNvPr id="3" name="Footer Placeholder 2"/>
          <p:cNvSpPr>
            <a:spLocks noGrp="1"/>
          </p:cNvSpPr>
          <p:nvPr>
            <p:ph type="ftr" sz="quarter" idx="11"/>
          </p:nvPr>
        </p:nvSpPr>
        <p:spPr/>
        <p:txBody>
          <a:bodyPr/>
          <a:lstStyle/>
          <a:p>
            <a:pPr>
              <a:defRPr/>
            </a:pPr>
            <a:r>
              <a:rPr lang="en-US" smtClean="0"/>
              <a:t>Doc #: 5-18-0001-00-agen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10</a:t>
            </a:fld>
            <a:endParaRPr lang="en-US"/>
          </a:p>
        </p:txBody>
      </p:sp>
      <p:sp>
        <p:nvSpPr>
          <p:cNvPr id="5" name="TextBox 4"/>
          <p:cNvSpPr txBox="1"/>
          <p:nvPr/>
        </p:nvSpPr>
        <p:spPr>
          <a:xfrm>
            <a:off x="1491673" y="757497"/>
            <a:ext cx="5923416" cy="369332"/>
          </a:xfrm>
          <a:prstGeom prst="rect">
            <a:avLst/>
          </a:prstGeom>
          <a:noFill/>
        </p:spPr>
        <p:txBody>
          <a:bodyPr wrap="none" rtlCol="0">
            <a:spAutoFit/>
          </a:bodyPr>
          <a:lstStyle/>
          <a:p>
            <a:r>
              <a:rPr lang="en-US" dirty="0" smtClean="0"/>
              <a:t>Day 2 – 10 January 2017 – Harris HTC, Melbourne FL / </a:t>
            </a:r>
            <a:r>
              <a:rPr lang="en-US" dirty="0" err="1" smtClean="0"/>
              <a:t>Webex</a:t>
            </a:r>
            <a:endParaRPr lang="en-US" dirty="0"/>
          </a:p>
        </p:txBody>
      </p:sp>
    </p:spTree>
    <p:extLst>
      <p:ext uri="{BB962C8B-B14F-4D97-AF65-F5344CB8AC3E}">
        <p14:creationId xmlns:p14="http://schemas.microsoft.com/office/powerpoint/2010/main" val="425121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5-18-0001-0</a:t>
            </a:r>
            <a:endParaRPr dirty="0"/>
          </a:p>
          <a:p>
            <a:endParaRPr dirty="0"/>
          </a:p>
          <a:p>
            <a:r>
              <a:rPr dirty="0"/>
              <a:t>Mover: </a:t>
            </a:r>
            <a:r>
              <a:rPr lang="en-US" dirty="0"/>
              <a:t> </a:t>
            </a:r>
            <a:endParaRPr lang="en-US" dirty="0" smtClean="0"/>
          </a:p>
          <a:p>
            <a:r>
              <a:rPr dirty="0" smtClean="0"/>
              <a:t>Second</a:t>
            </a:r>
            <a:r>
              <a:rPr dirty="0"/>
              <a:t>: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1A1A0072-6AE4-44CC-AC4D-DFF9F3F3E155}"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11</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414900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xxx.</a:t>
            </a: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D3E30F6A-B992-4586-9070-DC9E64403562}"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1001668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0E916588-4786-4A06-8CF2-C735AD8454C3}"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30312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smtClean="0">
                <a:solidFill>
                  <a:srgbClr val="FF0000"/>
                </a:solidFill>
              </a:rPr>
              <a:t>2/18</a:t>
            </a:r>
            <a:endParaRPr altLang="en-US" sz="1400" b="1" dirty="0">
              <a:solidFill>
                <a:srgbClr val="FF0000"/>
              </a:solidFill>
            </a:endParaRPr>
          </a:p>
          <a:p>
            <a:r>
              <a:rPr altLang="en-US" sz="1400" dirty="0"/>
              <a:t>WG </a:t>
            </a:r>
            <a:r>
              <a:rPr altLang="en-US" sz="1400" dirty="0" err="1"/>
              <a:t>Recirc</a:t>
            </a:r>
            <a:r>
              <a:rPr altLang="en-US" sz="1400" dirty="0"/>
              <a:t>						</a:t>
            </a:r>
            <a:r>
              <a:rPr lang="en-US" altLang="en-US" sz="1400" dirty="0"/>
              <a:t>8</a:t>
            </a:r>
            <a:r>
              <a:rPr altLang="en-US" sz="1400" dirty="0" smtClean="0"/>
              <a:t>/17  </a:t>
            </a:r>
            <a:r>
              <a:rPr lang="en-US" altLang="en-US" sz="1400" dirty="0"/>
              <a:t> </a:t>
            </a:r>
            <a:r>
              <a:rPr lang="en-US" altLang="en-US" sz="1400" dirty="0" smtClean="0"/>
              <a:t>      </a:t>
            </a:r>
            <a:r>
              <a:rPr lang="en-US" altLang="en-US" sz="1400" b="1" dirty="0" smtClean="0">
                <a:solidFill>
                  <a:srgbClr val="FF0000"/>
                </a:solidFill>
              </a:rPr>
              <a:t>4/18</a:t>
            </a:r>
            <a:endParaRPr altLang="en-US" sz="1400" dirty="0"/>
          </a:p>
          <a:p>
            <a:r>
              <a:rPr altLang="en-US" sz="1400" dirty="0"/>
              <a:t>Sponsor Ballot						</a:t>
            </a:r>
            <a:r>
              <a:rPr lang="en-US" altLang="en-US" sz="1400" dirty="0"/>
              <a:t>10</a:t>
            </a:r>
            <a:r>
              <a:rPr altLang="en-US" sz="1400" dirty="0" smtClean="0"/>
              <a:t>/17</a:t>
            </a:r>
            <a:r>
              <a:rPr lang="en-US" altLang="en-US" sz="1400" dirty="0"/>
              <a:t> </a:t>
            </a:r>
            <a:r>
              <a:rPr lang="en-US" altLang="en-US" sz="1400" dirty="0" smtClean="0"/>
              <a:t>      </a:t>
            </a:r>
            <a:r>
              <a:rPr lang="en-US" altLang="en-US" sz="1400" b="1" dirty="0" smtClean="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dirty="0" smtClean="0"/>
              <a:t>        </a:t>
            </a:r>
            <a:r>
              <a:rPr lang="en-US" altLang="en-US" sz="1400" b="1" dirty="0" smtClean="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dirty="0" smtClean="0"/>
              <a:t>        </a:t>
            </a:r>
            <a:r>
              <a:rPr lang="en-US" altLang="en-US" sz="1400" b="1" dirty="0" smtClean="0">
                <a:solidFill>
                  <a:srgbClr val="FF0000"/>
                </a:solidFill>
              </a:rPr>
              <a:t>12/18</a:t>
            </a:r>
            <a:endParaRPr altLang="en-US" sz="1400" dirty="0"/>
          </a:p>
          <a:p>
            <a:r>
              <a:rPr altLang="en-US" sz="1400" dirty="0"/>
              <a:t>Submit to REVCOM						11/17     </a:t>
            </a:r>
            <a:r>
              <a:rPr altLang="en-US" sz="1400" dirty="0" smtClean="0"/>
              <a:t>  </a:t>
            </a:r>
            <a:r>
              <a:rPr lang="en-US" altLang="en-US" sz="1400" b="1" dirty="0" smtClean="0">
                <a:solidFill>
                  <a:srgbClr val="FF0000"/>
                </a:solidFill>
              </a:rPr>
              <a:t>3/19!!</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5D1D690C-FF73-4968-9A4F-EB3F33D473D3}"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823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PAR </a:t>
            </a:r>
            <a:r>
              <a:rPr lang="en-US" dirty="0"/>
              <a:t>to add Schema </a:t>
            </a:r>
            <a:endParaRPr lang="en-US" dirty="0" smtClean="0"/>
          </a:p>
          <a:p>
            <a:pPr lvl="1"/>
            <a:r>
              <a:rPr lang="en-US" dirty="0" smtClean="0"/>
              <a:t>Vote for WG approval?</a:t>
            </a:r>
            <a:endParaRPr lang="en-US" dirty="0"/>
          </a:p>
        </p:txBody>
      </p:sp>
      <p:sp>
        <p:nvSpPr>
          <p:cNvPr id="4" name="Date Placeholder 3"/>
          <p:cNvSpPr>
            <a:spLocks noGrp="1"/>
          </p:cNvSpPr>
          <p:nvPr>
            <p:ph type="dt" sz="quarter" idx="10"/>
          </p:nvPr>
        </p:nvSpPr>
        <p:spPr/>
        <p:txBody>
          <a:bodyPr/>
          <a:lstStyle/>
          <a:p>
            <a:pPr>
              <a:defRPr/>
            </a:pPr>
            <a:fld id="{8C5F8344-BB01-4D22-90C8-DF0E561A2443}"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2093366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392238"/>
            <a:ext cx="8229600" cy="4525963"/>
          </a:xfrm>
        </p:spPr>
        <p:txBody>
          <a:bodyPr/>
          <a:lstStyle/>
          <a:p>
            <a:r>
              <a:rPr sz="2800" dirty="0"/>
              <a:t>Leadership meetings</a:t>
            </a:r>
          </a:p>
          <a:p>
            <a:pPr lvl="1"/>
            <a:r>
              <a:rPr lang="en-US" sz="2400" dirty="0"/>
              <a:t>None</a:t>
            </a:r>
          </a:p>
          <a:p>
            <a:pPr lvl="1"/>
            <a:r>
              <a:rPr lang="en-US" sz="2400" dirty="0" err="1"/>
              <a:t>GoTo</a:t>
            </a:r>
            <a:r>
              <a:rPr lang="en-US" sz="2400" dirty="0"/>
              <a:t> Meeting issues being worked</a:t>
            </a:r>
            <a:endParaRPr sz="2400" dirty="0"/>
          </a:p>
          <a:p>
            <a:pPr lvl="2"/>
            <a:endParaRPr lang="en-US" sz="2000" dirty="0"/>
          </a:p>
          <a:p>
            <a:r>
              <a:rPr lang="en-US" sz="2800" dirty="0"/>
              <a:t>Is it time to revisit the 1900.5 Architecture?</a:t>
            </a:r>
          </a:p>
          <a:p>
            <a:pPr lvl="1"/>
            <a:r>
              <a:rPr lang="en-US" sz="2400" dirty="0"/>
              <a:t>Ad Hoc discussions?  Discuss Ad Hoc at end of meeting – Mat has action to organize architecture ad hoc</a:t>
            </a:r>
          </a:p>
          <a:p>
            <a:pPr lvl="2"/>
            <a:r>
              <a:rPr lang="en-US" sz="2000" dirty="0"/>
              <a:t>Planning week of Dec 19</a:t>
            </a:r>
          </a:p>
          <a:p>
            <a:pPr lvl="1"/>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A997479A-BE18-428A-8E99-68A09290C85B}"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extLst>
      <p:ext uri="{BB962C8B-B14F-4D97-AF65-F5344CB8AC3E}">
        <p14:creationId xmlns:p14="http://schemas.microsoft.com/office/powerpoint/2010/main" val="1500066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PAR </a:t>
            </a:r>
            <a:r>
              <a:rPr lang="en-US" dirty="0"/>
              <a:t>to add Schema </a:t>
            </a:r>
            <a:endParaRPr lang="en-US" dirty="0" smtClean="0"/>
          </a:p>
          <a:p>
            <a:pPr lvl="1"/>
            <a:r>
              <a:rPr lang="en-US" dirty="0" smtClean="0"/>
              <a:t>Vote for WG approval?</a:t>
            </a:r>
            <a:endParaRPr lang="en-US" dirty="0"/>
          </a:p>
        </p:txBody>
      </p:sp>
      <p:sp>
        <p:nvSpPr>
          <p:cNvPr id="4" name="Date Placeholder 3"/>
          <p:cNvSpPr>
            <a:spLocks noGrp="1"/>
          </p:cNvSpPr>
          <p:nvPr>
            <p:ph type="dt" sz="quarter" idx="10"/>
          </p:nvPr>
        </p:nvSpPr>
        <p:spPr/>
        <p:txBody>
          <a:bodyPr/>
          <a:lstStyle/>
          <a:p>
            <a:pPr>
              <a:defRPr/>
            </a:pPr>
            <a:fld id="{0DDF8077-5A51-4FFD-9CAF-1C25B7577D9C}"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912037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a:t>
            </a:r>
            <a:r>
              <a:rPr dirty="0" smtClean="0"/>
              <a:t>for Architecture</a:t>
            </a:r>
            <a:endParaRPr dirty="0"/>
          </a:p>
        </p:txBody>
      </p:sp>
      <p:sp>
        <p:nvSpPr>
          <p:cNvPr id="14339" name="Content Placeholder 2"/>
          <p:cNvSpPr>
            <a:spLocks noGrp="1"/>
          </p:cNvSpPr>
          <p:nvPr>
            <p:ph idx="1"/>
          </p:nvPr>
        </p:nvSpPr>
        <p:spPr>
          <a:xfrm>
            <a:off x="422564" y="1298720"/>
            <a:ext cx="8229600" cy="4525963"/>
          </a:xfrm>
        </p:spPr>
        <p:txBody>
          <a:bodyPr/>
          <a:lstStyle/>
          <a:p>
            <a:r>
              <a:rPr lang="en-US" dirty="0" smtClean="0"/>
              <a:t>PAR </a:t>
            </a:r>
            <a:r>
              <a:rPr lang="en-US" dirty="0"/>
              <a:t>to </a:t>
            </a:r>
            <a:r>
              <a:rPr lang="en-US" dirty="0" smtClean="0"/>
              <a:t>revise 1900.5</a:t>
            </a:r>
          </a:p>
        </p:txBody>
      </p:sp>
      <p:sp>
        <p:nvSpPr>
          <p:cNvPr id="4" name="Date Placeholder 3"/>
          <p:cNvSpPr>
            <a:spLocks noGrp="1"/>
          </p:cNvSpPr>
          <p:nvPr>
            <p:ph type="dt" sz="quarter" idx="10"/>
          </p:nvPr>
        </p:nvSpPr>
        <p:spPr/>
        <p:txBody>
          <a:bodyPr/>
          <a:lstStyle/>
          <a:p>
            <a:pPr>
              <a:defRPr/>
            </a:pPr>
            <a:fld id="{0720F8A4-B114-4BCE-9D3D-E80F3C123636}"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485868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smtClean="0"/>
              <a:t>1900.5 papers </a:t>
            </a:r>
            <a:r>
              <a:rPr lang="en-US" sz="2800" dirty="0"/>
              <a:t>in </a:t>
            </a:r>
            <a:r>
              <a:rPr lang="en-US" sz="2800" dirty="0" smtClean="0"/>
              <a:t>process</a:t>
            </a:r>
            <a:endParaRPr lang="en-US" sz="2000" dirty="0"/>
          </a:p>
          <a:p>
            <a:r>
              <a:rPr lang="en-US" sz="2800" dirty="0"/>
              <a:t>FCC </a:t>
            </a:r>
            <a:r>
              <a:rPr lang="en-US" sz="2800" dirty="0" smtClean="0"/>
              <a:t>activities</a:t>
            </a:r>
          </a:p>
          <a:p>
            <a:r>
              <a:rPr lang="en-US" sz="2800" dirty="0" smtClean="0"/>
              <a:t>Other?</a:t>
            </a:r>
            <a:endParaRPr lang="en-US" sz="2800" dirty="0"/>
          </a:p>
        </p:txBody>
      </p:sp>
      <p:sp>
        <p:nvSpPr>
          <p:cNvPr id="4" name="Date Placeholder 3"/>
          <p:cNvSpPr>
            <a:spLocks noGrp="1"/>
          </p:cNvSpPr>
          <p:nvPr>
            <p:ph type="dt" sz="quarter" idx="10"/>
          </p:nvPr>
        </p:nvSpPr>
        <p:spPr/>
        <p:txBody>
          <a:bodyPr/>
          <a:lstStyle/>
          <a:p>
            <a:pPr>
              <a:defRPr/>
            </a:pPr>
            <a:fld id="{8D33E00B-CCF7-4866-BE4B-1AEA32B07235}"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extLst>
      <p:ext uri="{BB962C8B-B14F-4D97-AF65-F5344CB8AC3E}">
        <p14:creationId xmlns:p14="http://schemas.microsoft.com/office/powerpoint/2010/main" val="54748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CDAA5921-ED3E-4AF5-BAEB-EB5D07C73D2B}" type="datetime1">
              <a:rPr lang="en-US" smtClean="0"/>
              <a:t>1/2/2018</a:t>
            </a:fld>
            <a:endParaRPr lang="en-US"/>
          </a:p>
        </p:txBody>
      </p:sp>
      <p:sp>
        <p:nvSpPr>
          <p:cNvPr id="3" name="Footer Placeholder 2"/>
          <p:cNvSpPr>
            <a:spLocks noGrp="1"/>
          </p:cNvSpPr>
          <p:nvPr>
            <p:ph type="ftr" sz="quarter" idx="11"/>
          </p:nvPr>
        </p:nvSpPr>
        <p:spPr/>
        <p:txBody>
          <a:bodyPr/>
          <a:lstStyle/>
          <a:p>
            <a:pPr>
              <a:defRPr/>
            </a:pPr>
            <a:r>
              <a:rPr lang="en-US" smtClean="0"/>
              <a:t>Doc #: 5-18-0001-00-agen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228600" y="990600"/>
            <a:ext cx="8229600" cy="4525963"/>
          </a:xfrm>
        </p:spPr>
        <p:txBody>
          <a:bodyPr/>
          <a:lstStyle/>
          <a:p>
            <a:r>
              <a:rPr lang="en-US" sz="2400" dirty="0" smtClean="0"/>
              <a:t>Face to Face in 09-10 January 2018 </a:t>
            </a:r>
          </a:p>
          <a:p>
            <a:pPr lvl="1"/>
            <a:r>
              <a:rPr lang="en-US" sz="2000" dirty="0" smtClean="0"/>
              <a:t>Monthly meeting moved to 9</a:t>
            </a:r>
            <a:r>
              <a:rPr lang="en-US" sz="2000" baseline="30000" dirty="0" smtClean="0"/>
              <a:t>th</a:t>
            </a:r>
            <a:r>
              <a:rPr lang="en-US" sz="2000" dirty="0" smtClean="0"/>
              <a:t>.</a:t>
            </a:r>
          </a:p>
          <a:p>
            <a:pPr lvl="1"/>
            <a:r>
              <a:rPr lang="en-US" sz="2000" dirty="0" smtClean="0"/>
              <a:t>Host</a:t>
            </a:r>
            <a:r>
              <a:rPr lang="en-US" sz="2000" dirty="0"/>
              <a:t>:  Harris Corp</a:t>
            </a:r>
          </a:p>
          <a:p>
            <a:pPr lvl="1"/>
            <a:r>
              <a:rPr lang="en-US" sz="2000" dirty="0"/>
              <a:t>Melbourne </a:t>
            </a:r>
            <a:r>
              <a:rPr lang="en-US" sz="2000" dirty="0" smtClean="0"/>
              <a:t>FL</a:t>
            </a:r>
          </a:p>
          <a:p>
            <a:r>
              <a:rPr lang="en-US" sz="2400" dirty="0" smtClean="0"/>
              <a:t>06 February 2018 WG Electronic Meeting</a:t>
            </a:r>
            <a:endParaRPr lang="en-US" sz="2400" dirty="0"/>
          </a:p>
          <a:p>
            <a:r>
              <a:rPr lang="en-US" sz="2400" dirty="0"/>
              <a:t>Meeting Platform</a:t>
            </a:r>
          </a:p>
          <a:p>
            <a:pPr lvl="1"/>
            <a:r>
              <a:rPr lang="en-US" sz="2000" dirty="0"/>
              <a:t>WebEx for now </a:t>
            </a:r>
          </a:p>
        </p:txBody>
      </p:sp>
      <p:sp>
        <p:nvSpPr>
          <p:cNvPr id="4" name="Date Placeholder 3"/>
          <p:cNvSpPr>
            <a:spLocks noGrp="1"/>
          </p:cNvSpPr>
          <p:nvPr>
            <p:ph type="dt" sz="quarter" idx="10"/>
          </p:nvPr>
        </p:nvSpPr>
        <p:spPr/>
        <p:txBody>
          <a:bodyPr/>
          <a:lstStyle/>
          <a:p>
            <a:pPr>
              <a:defRPr/>
            </a:pPr>
            <a:fld id="{C6538CEF-2636-4CFB-BBB3-AC65D1B6687E}"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221913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a:t>
            </a:r>
            <a:r>
              <a:rPr dirty="0" smtClean="0"/>
              <a:t>1900.5 Architecture</a:t>
            </a:r>
            <a:endParaRPr dirty="0"/>
          </a:p>
        </p:txBody>
      </p:sp>
      <p:sp>
        <p:nvSpPr>
          <p:cNvPr id="14339" name="Content Placeholder 2"/>
          <p:cNvSpPr>
            <a:spLocks noGrp="1"/>
          </p:cNvSpPr>
          <p:nvPr>
            <p:ph idx="1"/>
          </p:nvPr>
        </p:nvSpPr>
        <p:spPr>
          <a:xfrm>
            <a:off x="422564" y="1298720"/>
            <a:ext cx="8229600" cy="4525963"/>
          </a:xfrm>
        </p:spPr>
        <p:txBody>
          <a:bodyPr/>
          <a:lstStyle/>
          <a:p>
            <a:r>
              <a:rPr lang="en-US" dirty="0" smtClean="0"/>
              <a:t>Draft PAR ?</a:t>
            </a:r>
            <a:endParaRPr lang="en-US" dirty="0"/>
          </a:p>
        </p:txBody>
      </p:sp>
      <p:sp>
        <p:nvSpPr>
          <p:cNvPr id="4" name="Date Placeholder 3"/>
          <p:cNvSpPr>
            <a:spLocks noGrp="1"/>
          </p:cNvSpPr>
          <p:nvPr>
            <p:ph type="dt" sz="quarter" idx="10"/>
          </p:nvPr>
        </p:nvSpPr>
        <p:spPr/>
        <p:txBody>
          <a:bodyPr/>
          <a:lstStyle/>
          <a:p>
            <a:pPr>
              <a:defRPr/>
            </a:pPr>
            <a:fld id="{8D7C55FB-9F8C-4EBA-BE8C-67AE53F3CEEA}"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1922118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1/9/18 </a:t>
            </a:r>
            <a:r>
              <a:rPr lang="en-US" dirty="0"/>
              <a:t>@2:30 PM US ET (UTC-5)</a:t>
            </a:r>
          </a:p>
        </p:txBody>
      </p:sp>
      <p:sp>
        <p:nvSpPr>
          <p:cNvPr id="4" name="Date Placeholder 3"/>
          <p:cNvSpPr>
            <a:spLocks noGrp="1"/>
          </p:cNvSpPr>
          <p:nvPr>
            <p:ph type="dt" sz="half" idx="10"/>
          </p:nvPr>
        </p:nvSpPr>
        <p:spPr/>
        <p:txBody>
          <a:bodyPr/>
          <a:lstStyle/>
          <a:p>
            <a:pPr>
              <a:defRPr/>
            </a:pPr>
            <a:fld id="{9F71B6EE-1D37-48F0-B78D-5C753B1CC613}" type="datetime1">
              <a:rPr lang="en-US" smtClean="0"/>
              <a:t>1/2/2018</a:t>
            </a:fld>
            <a:endParaRPr lang="en-US"/>
          </a:p>
        </p:txBody>
      </p:sp>
      <p:sp>
        <p:nvSpPr>
          <p:cNvPr id="5" name="Footer Placeholder 4"/>
          <p:cNvSpPr>
            <a:spLocks noGrp="1"/>
          </p:cNvSpPr>
          <p:nvPr>
            <p:ph type="ftr" sz="quarter" idx="11"/>
          </p:nvPr>
        </p:nvSpPr>
        <p:spPr/>
        <p:txBody>
          <a:bodyPr/>
          <a:lstStyle/>
          <a:p>
            <a:pPr>
              <a:defRPr/>
            </a:pPr>
            <a:r>
              <a:rPr lang="en-US" smtClean="0"/>
              <a:t>Doc #: 5-18-0001-00-agen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FEE65627-BEAE-4441-B3B3-C2BF7101DC23}" type="datetime1">
              <a:rPr lang="en-US" smtClean="0"/>
              <a:t>1/2/2018</a:t>
            </a:fld>
            <a:endParaRPr lang="en-US"/>
          </a:p>
        </p:txBody>
      </p:sp>
      <p:sp>
        <p:nvSpPr>
          <p:cNvPr id="3" name="Footer Placeholder 2"/>
          <p:cNvSpPr>
            <a:spLocks noGrp="1"/>
          </p:cNvSpPr>
          <p:nvPr>
            <p:ph type="ftr" sz="quarter" idx="11"/>
          </p:nvPr>
        </p:nvSpPr>
        <p:spPr/>
        <p:txBody>
          <a:bodyPr/>
          <a:lstStyle/>
          <a:p>
            <a:pPr>
              <a:defRPr/>
            </a:pPr>
            <a:r>
              <a:rPr lang="en-US" smtClean="0"/>
              <a:t>Doc #: 5-18-0001-00-agen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8600" y="0"/>
            <a:ext cx="8229600" cy="1143000"/>
          </a:xfrm>
        </p:spPr>
        <p:txBody>
          <a:bodyPr/>
          <a:lstStyle/>
          <a:p>
            <a:r>
              <a:rPr altLang="en-US"/>
              <a:t>Current Membership</a:t>
            </a:r>
          </a:p>
        </p:txBody>
      </p:sp>
      <p:sp>
        <p:nvSpPr>
          <p:cNvPr id="3" name="Date Placeholder 2"/>
          <p:cNvSpPr>
            <a:spLocks noGrp="1"/>
          </p:cNvSpPr>
          <p:nvPr>
            <p:ph type="dt" sz="quarter" idx="10"/>
          </p:nvPr>
        </p:nvSpPr>
        <p:spPr/>
        <p:txBody>
          <a:bodyPr/>
          <a:lstStyle/>
          <a:p>
            <a:pPr>
              <a:defRPr/>
            </a:pPr>
            <a:fld id="{33BB5845-64EF-4931-BFBA-2FB41AE8CB90}" type="datetime1">
              <a:rPr lang="en-US" smtClean="0"/>
              <a:t>1/2/2018</a:t>
            </a:fld>
            <a:endParaRPr lang="en-US"/>
          </a:p>
        </p:txBody>
      </p:sp>
      <p:sp>
        <p:nvSpPr>
          <p:cNvPr id="4" name="Footer Placeholder 3"/>
          <p:cNvSpPr>
            <a:spLocks noGrp="1"/>
          </p:cNvSpPr>
          <p:nvPr>
            <p:ph type="ftr" sz="quarter" idx="11"/>
          </p:nvPr>
        </p:nvSpPr>
        <p:spPr/>
        <p:txBody>
          <a:bodyPr/>
          <a:lstStyle/>
          <a:p>
            <a:pPr>
              <a:defRPr/>
            </a:pPr>
            <a:r>
              <a:rPr lang="en-US" smtClean="0"/>
              <a:t>Doc #: 5-18-0001-00-agen</a:t>
            </a:r>
            <a:endParaRPr lang="en-US"/>
          </a:p>
        </p:txBody>
      </p:sp>
      <p:sp>
        <p:nvSpPr>
          <p:cNvPr id="71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ADFDB9EB-C564-4BB2-999A-810BE1BB21D3}" type="slidenum">
              <a:rPr lang="en-US" altLang="en-US" sz="1200" smtClean="0"/>
              <a:pPr>
                <a:spcBef>
                  <a:spcPct val="0"/>
                </a:spcBef>
                <a:buFontTx/>
                <a:buNone/>
              </a:pPr>
              <a:t>4</a:t>
            </a:fld>
            <a:endParaRPr lang="en-US" altLang="en-US" sz="1200"/>
          </a:p>
        </p:txBody>
      </p:sp>
      <p:graphicFrame>
        <p:nvGraphicFramePr>
          <p:cNvPr id="7" name="Table 6"/>
          <p:cNvGraphicFramePr>
            <a:graphicFrameLocks noGrp="1"/>
          </p:cNvGraphicFramePr>
          <p:nvPr>
            <p:extLst>
              <p:ext uri="{D42A27DB-BD31-4B8C-83A1-F6EECF244321}">
                <p14:modId xmlns:p14="http://schemas.microsoft.com/office/powerpoint/2010/main" val="2925943680"/>
              </p:ext>
            </p:extLst>
          </p:nvPr>
        </p:nvGraphicFramePr>
        <p:xfrm>
          <a:off x="1638299" y="993429"/>
          <a:ext cx="5410202" cy="4465615"/>
        </p:xfrm>
        <a:graphic>
          <a:graphicData uri="http://schemas.openxmlformats.org/drawingml/2006/table">
            <a:tbl>
              <a:tblPr>
                <a:tableStyleId>{5C22544A-7EE6-4342-B048-85BDC9FD1C3A}</a:tableStyleId>
              </a:tblPr>
              <a:tblGrid>
                <a:gridCol w="594528"/>
                <a:gridCol w="594528">
                  <a:extLst>
                    <a:ext uri="{9D8B030D-6E8A-4147-A177-3AD203B41FA5}">
                      <a16:colId xmlns="" xmlns:a16="http://schemas.microsoft.com/office/drawing/2014/main" val="20000"/>
                    </a:ext>
                  </a:extLst>
                </a:gridCol>
                <a:gridCol w="594528">
                  <a:extLst>
                    <a:ext uri="{9D8B030D-6E8A-4147-A177-3AD203B41FA5}">
                      <a16:colId xmlns="" xmlns:a16="http://schemas.microsoft.com/office/drawing/2014/main" val="20001"/>
                    </a:ext>
                  </a:extLst>
                </a:gridCol>
                <a:gridCol w="594528">
                  <a:extLst>
                    <a:ext uri="{9D8B030D-6E8A-4147-A177-3AD203B41FA5}">
                      <a16:colId xmlns="" xmlns:a16="http://schemas.microsoft.com/office/drawing/2014/main" val="20002"/>
                    </a:ext>
                  </a:extLst>
                </a:gridCol>
                <a:gridCol w="713433">
                  <a:extLst>
                    <a:ext uri="{9D8B030D-6E8A-4147-A177-3AD203B41FA5}">
                      <a16:colId xmlns="" xmlns:a16="http://schemas.microsoft.com/office/drawing/2014/main" val="20003"/>
                    </a:ext>
                  </a:extLst>
                </a:gridCol>
                <a:gridCol w="2318657">
                  <a:extLst>
                    <a:ext uri="{9D8B030D-6E8A-4147-A177-3AD203B41FA5}">
                      <a16:colId xmlns="" xmlns:a16="http://schemas.microsoft.com/office/drawing/2014/main" val="20004"/>
                    </a:ext>
                  </a:extLst>
                </a:gridCol>
              </a:tblGrid>
              <a:tr h="500173">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Calibri" panose="020F0502020204030204" pitchFamily="34" charset="0"/>
                        </a:rPr>
                        <a:t>1/9/18</a:t>
                      </a: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1/10/18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14</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 xmlns:a16="http://schemas.microsoft.com/office/drawing/2014/main" val="10002"/>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extLst>
                  <a:ext uri="{0D108BD9-81ED-4DB2-BD59-A6C34878D82A}">
                    <a16:rowId xmlns="" xmlns:a16="http://schemas.microsoft.com/office/drawing/2014/main"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 xmlns:a16="http://schemas.microsoft.com/office/drawing/2014/main"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16:rowId xmlns=""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 xmlns:a16="http://schemas.microsoft.com/office/drawing/2014/main" val="10006"/>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Lockheed </a:t>
                      </a:r>
                    </a:p>
                  </a:txBody>
                  <a:tcPr marL="7620" marR="7620" marT="7620" marB="0" anchor="b"/>
                </a:tc>
                <a:extLst>
                  <a:ext uri="{0D108BD9-81ED-4DB2-BD59-A6C34878D82A}">
                    <a16:rowId xmlns=""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 xmlns:a16="http://schemas.microsoft.com/office/drawing/2014/main"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 xmlns:a16="http://schemas.microsoft.com/office/drawing/2014/main" val="10012"/>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 xmlns:a16="http://schemas.microsoft.com/office/drawing/2014/main" val="1001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 xmlns:a16="http://schemas.microsoft.com/office/drawing/2014/main" val="10015"/>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Shared Spectrum Company</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000" u="none" strike="noStrike" kern="1200" dirty="0" smtClean="0">
                          <a:solidFill>
                            <a:schemeClr val="dk1"/>
                          </a:solidFill>
                          <a:effectLst/>
                          <a:latin typeface="+mn-lt"/>
                          <a:ea typeface="+mn-ea"/>
                          <a:cs typeface="+mn-cs"/>
                        </a:rPr>
                        <a:t>Participant</a:t>
                      </a:r>
                      <a:endParaRPr lang="en-US" sz="1000" u="none" strike="noStrike" kern="1200" dirty="0">
                        <a:solidFill>
                          <a:schemeClr val="dk1"/>
                        </a:solidFill>
                        <a:effectLst/>
                        <a:latin typeface="+mn-lt"/>
                        <a:ea typeface="+mn-ea"/>
                        <a:cs typeface="+mn-cs"/>
                      </a:endParaRP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Yuriy</a:t>
                      </a:r>
                    </a:p>
                  </a:txBody>
                  <a:tcPr marL="7620" marR="7620" marT="7620" marB="0" anchor="b"/>
                </a:tc>
                <a:tc>
                  <a:txBody>
                    <a:bodyPr/>
                    <a:lstStyle/>
                    <a:p>
                      <a:pPr marL="0" algn="l" defTabSz="914400" rtl="0" eaLnBrk="1" fontAlgn="b" latinLnBrk="0" hangingPunct="1"/>
                      <a:r>
                        <a:rPr lang="en-US" sz="1000" u="none" strike="noStrike" kern="1200">
                          <a:solidFill>
                            <a:schemeClr val="dk1"/>
                          </a:solidFill>
                          <a:effectLst/>
                          <a:latin typeface="+mn-lt"/>
                          <a:ea typeface="+mn-ea"/>
                          <a:cs typeface="+mn-cs"/>
                        </a:rPr>
                        <a:t>Posherstnik</a:t>
                      </a:r>
                    </a:p>
                  </a:txBody>
                  <a:tcPr marL="7620" marR="7620" marT="7620"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US Army RDECOM CERDEC</a:t>
                      </a:r>
                    </a:p>
                  </a:txBody>
                  <a:tcPr marL="7620" marR="7620" marT="7620" marB="0" anchor="b"/>
                </a:tc>
                <a:extLst>
                  <a:ext uri="{0D108BD9-81ED-4DB2-BD59-A6C34878D82A}">
                    <a16:rowId xmlns=""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 xmlns:a16="http://schemas.microsoft.com/office/drawing/2014/main" val="10018"/>
                  </a:ext>
                </a:extLst>
              </a:tr>
            </a:tbl>
          </a:graphicData>
        </a:graphic>
      </p:graphicFrame>
      <p:sp>
        <p:nvSpPr>
          <p:cNvPr id="8" name="TextBox 5"/>
          <p:cNvSpPr txBox="1">
            <a:spLocks noChangeArrowheads="1"/>
          </p:cNvSpPr>
          <p:nvPr/>
        </p:nvSpPr>
        <p:spPr bwMode="auto">
          <a:xfrm>
            <a:off x="1674285" y="5593913"/>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Tree>
    <p:extLst>
      <p:ext uri="{BB962C8B-B14F-4D97-AF65-F5344CB8AC3E}">
        <p14:creationId xmlns:p14="http://schemas.microsoft.com/office/powerpoint/2010/main" val="6731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EE258665-47F1-4D9F-A592-B11C40CDA28D}" type="datetime1">
              <a:rPr lang="en-US" smtClean="0"/>
              <a:t>1/2/2018</a:t>
            </a:fld>
            <a:endParaRPr lang="en-US"/>
          </a:p>
        </p:txBody>
      </p:sp>
      <p:sp>
        <p:nvSpPr>
          <p:cNvPr id="3" name="Footer Placeholder 2"/>
          <p:cNvSpPr>
            <a:spLocks noGrp="1"/>
          </p:cNvSpPr>
          <p:nvPr>
            <p:ph type="ftr" sz="quarter" idx="11"/>
          </p:nvPr>
        </p:nvSpPr>
        <p:spPr/>
        <p:txBody>
          <a:bodyPr/>
          <a:lstStyle/>
          <a:p>
            <a:pPr>
              <a:defRPr/>
            </a:pPr>
            <a:r>
              <a:rPr lang="en-US" smtClean="0"/>
              <a:t>Doc #: 5-18-0001-00-agen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5</a:t>
            </a:fld>
            <a:endParaRPr lang="en-US"/>
          </a:p>
        </p:txBody>
      </p:sp>
    </p:spTree>
    <p:extLst>
      <p:ext uri="{BB962C8B-B14F-4D97-AF65-F5344CB8AC3E}">
        <p14:creationId xmlns:p14="http://schemas.microsoft.com/office/powerpoint/2010/main" val="207964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94767F6F-A658-458E-A00E-9304D9D0E184}" type="datetime1">
              <a:rPr lang="en-US" smtClean="0"/>
              <a:t>1/2/2018</a:t>
            </a:fld>
            <a:endParaRPr lang="en-US"/>
          </a:p>
        </p:txBody>
      </p:sp>
      <p:sp>
        <p:nvSpPr>
          <p:cNvPr id="3" name="Footer Placeholder 2"/>
          <p:cNvSpPr>
            <a:spLocks noGrp="1"/>
          </p:cNvSpPr>
          <p:nvPr>
            <p:ph type="ftr" sz="quarter" idx="11"/>
          </p:nvPr>
        </p:nvSpPr>
        <p:spPr/>
        <p:txBody>
          <a:bodyPr/>
          <a:lstStyle/>
          <a:p>
            <a:pPr>
              <a:defRPr/>
            </a:pPr>
            <a:r>
              <a:rPr lang="en-US" smtClean="0"/>
              <a:t>Doc #: 5-18-0001-00-agen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1077703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7756514F-3215-42C3-90CF-6558B744E28E}" type="datetime1">
              <a:rPr lang="en-US" smtClean="0"/>
              <a:t>1/2/2018</a:t>
            </a:fld>
            <a:endParaRPr lang="en-US"/>
          </a:p>
        </p:txBody>
      </p:sp>
      <p:sp>
        <p:nvSpPr>
          <p:cNvPr id="3" name="Footer Placeholder 2"/>
          <p:cNvSpPr>
            <a:spLocks noGrp="1"/>
          </p:cNvSpPr>
          <p:nvPr>
            <p:ph type="ftr" sz="quarter" idx="11"/>
          </p:nvPr>
        </p:nvSpPr>
        <p:spPr/>
        <p:txBody>
          <a:bodyPr/>
          <a:lstStyle/>
          <a:p>
            <a:pPr>
              <a:defRPr/>
            </a:pPr>
            <a:r>
              <a:rPr lang="en-US" smtClean="0"/>
              <a:t>Doc #: 5-18-0001-00-agen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413637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521F3E9-10FF-4501-AC52-7281590061D9}" type="datetime1">
              <a:rPr lang="en-US" smtClean="0"/>
              <a:t>1/2/2018</a:t>
            </a:fld>
            <a:endParaRPr lang="en-US"/>
          </a:p>
        </p:txBody>
      </p:sp>
      <p:sp>
        <p:nvSpPr>
          <p:cNvPr id="3" name="Footer Placeholder 2"/>
          <p:cNvSpPr>
            <a:spLocks noGrp="1"/>
          </p:cNvSpPr>
          <p:nvPr>
            <p:ph type="ftr" sz="quarter" idx="11"/>
          </p:nvPr>
        </p:nvSpPr>
        <p:spPr/>
        <p:txBody>
          <a:bodyPr/>
          <a:lstStyle/>
          <a:p>
            <a:pPr>
              <a:defRPr/>
            </a:pPr>
            <a:r>
              <a:rPr lang="en-US" smtClean="0"/>
              <a:t>Doc #: 5-18-0001-00-agen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smtClean="0">
                <a:latin typeface="Times New Roman" pitchFamily="18" charset="0"/>
              </a:rPr>
              <a:t>Ad Hoc </a:t>
            </a:r>
            <a:r>
              <a:rPr lang="en-US" dirty="0" err="1" smtClean="0">
                <a:latin typeface="Times New Roman" pitchFamily="18" charset="0"/>
              </a:rPr>
              <a:t>Administrivia</a:t>
            </a:r>
            <a:r>
              <a:rPr lang="en-US" dirty="0" smtClean="0">
                <a:latin typeface="Times New Roman" pitchFamily="18" charset="0"/>
              </a:rPr>
              <a:t> (9 AM EST: UTC-5)</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a:t>
            </a:r>
          </a:p>
          <a:p>
            <a:pPr lvl="1">
              <a:buFont typeface="Calibri" pitchFamily="34" charset="0"/>
              <a:buAutoNum type="alphaLcPeriod"/>
            </a:pPr>
            <a:r>
              <a:rPr lang="en-US" dirty="0">
                <a:latin typeface="Times New Roman" pitchFamily="18" charset="0"/>
              </a:rPr>
              <a:t>Patent slides </a:t>
            </a:r>
          </a:p>
          <a:p>
            <a:pPr>
              <a:buFont typeface="Calibri" pitchFamily="34" charset="0"/>
              <a:buAutoNum type="arabicPeriod"/>
            </a:pPr>
            <a:r>
              <a:rPr lang="en-US" dirty="0" smtClean="0">
                <a:latin typeface="Times New Roman" pitchFamily="18" charset="0"/>
              </a:rPr>
              <a:t>1900.5.2 / Architecture Ad Hoc (till 12:30 PM EST)</a:t>
            </a:r>
          </a:p>
          <a:p>
            <a:pPr>
              <a:buFont typeface="Calibri" pitchFamily="34" charset="0"/>
              <a:buAutoNum type="arabicPeriod"/>
            </a:pPr>
            <a:r>
              <a:rPr lang="en-US" dirty="0" smtClean="0">
                <a:latin typeface="Times New Roman" pitchFamily="18" charset="0"/>
              </a:rPr>
              <a:t>WG Meeting </a:t>
            </a:r>
            <a:r>
              <a:rPr lang="en-US" dirty="0" err="1" smtClean="0">
                <a:latin typeface="Times New Roman" pitchFamily="18" charset="0"/>
              </a:rPr>
              <a:t>Administrivia</a:t>
            </a:r>
            <a:r>
              <a:rPr lang="en-US" dirty="0" smtClean="0">
                <a:latin typeface="Times New Roman" pitchFamily="18" charset="0"/>
              </a:rPr>
              <a:t> (2:30 PM – 3:30 PM EST)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a:t>
            </a:r>
          </a:p>
          <a:p>
            <a:pPr lvl="1">
              <a:buFont typeface="Calibri" pitchFamily="34" charset="0"/>
              <a:buAutoNum type="alphaLcPeriod"/>
            </a:pPr>
            <a:r>
              <a:rPr lang="en-US" dirty="0">
                <a:latin typeface="Times New Roman" pitchFamily="18" charset="0"/>
              </a:rPr>
              <a:t>Patent slides </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Approval of recent minutes</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Notes on WG </a:t>
            </a:r>
            <a:r>
              <a:rPr lang="en-US" dirty="0" smtClean="0">
                <a:latin typeface="Times New Roman" pitchFamily="18" charset="0"/>
              </a:rPr>
              <a:t>status / Election </a:t>
            </a:r>
            <a:r>
              <a:rPr lang="en-US" dirty="0" err="1"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a:latin typeface="Times New Roman" pitchFamily="18" charset="0"/>
              </a:rPr>
              <a:t>Vote on new 1900.5.2 PAR</a:t>
            </a:r>
            <a:r>
              <a:rPr lang="en-US" dirty="0" smtClean="0">
                <a:latin typeface="Times New Roman" pitchFamily="18" charset="0"/>
              </a:rPr>
              <a:t>?</a:t>
            </a:r>
          </a:p>
          <a:p>
            <a:pPr>
              <a:buFont typeface="Calibri" pitchFamily="34" charset="0"/>
              <a:buAutoNum type="arabicPeriod"/>
            </a:pPr>
            <a:r>
              <a:rPr lang="en-US" dirty="0" smtClean="0">
                <a:latin typeface="Times New Roman" pitchFamily="18" charset="0"/>
              </a:rPr>
              <a:t>Status on Architecture (1900.5 revision)</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planning and review</a:t>
            </a:r>
          </a:p>
          <a:p>
            <a:pPr>
              <a:buFont typeface="Calibri" pitchFamily="34" charset="0"/>
              <a:buAutoNum type="arabicPeriod"/>
            </a:pPr>
            <a:r>
              <a:rPr lang="en-US" dirty="0" smtClean="0">
                <a:latin typeface="Times New Roman" pitchFamily="18" charset="0"/>
              </a:rPr>
              <a:t>Architecture Ad Hoc (3:30 – 5 PM EST)</a:t>
            </a: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D63DF0AC-187A-4F1C-942F-C360AF7EC1B5}" type="datetime1">
              <a:rPr lang="en-US" smtClean="0"/>
              <a:t>1/2/2018</a:t>
            </a:fld>
            <a:endParaRPr lang="en-US"/>
          </a:p>
        </p:txBody>
      </p:sp>
      <p:sp>
        <p:nvSpPr>
          <p:cNvPr id="3" name="Footer Placeholder 2"/>
          <p:cNvSpPr>
            <a:spLocks noGrp="1"/>
          </p:cNvSpPr>
          <p:nvPr>
            <p:ph type="ftr" sz="quarter" idx="11"/>
          </p:nvPr>
        </p:nvSpPr>
        <p:spPr/>
        <p:txBody>
          <a:bodyPr/>
          <a:lstStyle/>
          <a:p>
            <a:pPr>
              <a:defRPr/>
            </a:pPr>
            <a:r>
              <a:rPr lang="en-US" smtClean="0"/>
              <a:t>Doc #: 5-18-0001-00-agen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9</a:t>
            </a:fld>
            <a:endParaRPr lang="en-US"/>
          </a:p>
        </p:txBody>
      </p:sp>
      <p:sp>
        <p:nvSpPr>
          <p:cNvPr id="5" name="TextBox 4"/>
          <p:cNvSpPr txBox="1"/>
          <p:nvPr/>
        </p:nvSpPr>
        <p:spPr>
          <a:xfrm>
            <a:off x="1491673" y="757497"/>
            <a:ext cx="5923416" cy="369332"/>
          </a:xfrm>
          <a:prstGeom prst="rect">
            <a:avLst/>
          </a:prstGeom>
          <a:noFill/>
        </p:spPr>
        <p:txBody>
          <a:bodyPr wrap="none" rtlCol="0">
            <a:spAutoFit/>
          </a:bodyPr>
          <a:lstStyle/>
          <a:p>
            <a:r>
              <a:rPr lang="en-US" dirty="0" smtClean="0"/>
              <a:t>Day 1 – 09 January 2017 – Harris HTC, Melbourne FL / </a:t>
            </a:r>
            <a:r>
              <a:rPr lang="en-US" dirty="0" err="1" smtClean="0"/>
              <a:t>Webex</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12817</TotalTime>
  <Words>1526</Words>
  <Application>Microsoft Office PowerPoint</Application>
  <PresentationFormat>On-screen Show (4:3)</PresentationFormat>
  <Paragraphs>323</Paragraphs>
  <Slides>22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Participants, Patents, and Duty to Inform</vt:lpstr>
      <vt:lpstr>Patent Related Links</vt:lpstr>
      <vt:lpstr>Call for Potentially Essential Patents</vt:lpstr>
      <vt:lpstr>Other Guidelines for IEEE WG Meetings</vt:lpstr>
      <vt:lpstr> Draft Agenda</vt:lpstr>
      <vt:lpstr> Draft Agenda</vt:lpstr>
      <vt:lpstr>Approval of Agenda</vt:lpstr>
      <vt:lpstr>Minutes for approval</vt:lpstr>
      <vt:lpstr>Status on 1900.5.1</vt:lpstr>
      <vt:lpstr>Working Schedule for 1900.5.1</vt:lpstr>
      <vt:lpstr>Current Status for 1900.5.2</vt:lpstr>
      <vt:lpstr>Other DySPAN-SC Activities</vt:lpstr>
      <vt:lpstr>Current Status for 1900.5.2</vt:lpstr>
      <vt:lpstr>Current Status for Architecture</vt:lpstr>
      <vt:lpstr>Marketing Inputs</vt:lpstr>
      <vt:lpstr>Meeting Planning</vt:lpstr>
      <vt:lpstr>Current Status for 1900.5 Architecture</vt:lpstr>
      <vt:lpstr>IEEE 1900.5 Meeting 1/9/18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341</cp:revision>
  <dcterms:created xsi:type="dcterms:W3CDTF">2013-08-13T02:52:21Z</dcterms:created>
  <dcterms:modified xsi:type="dcterms:W3CDTF">2018-01-02T06:00:21Z</dcterms:modified>
</cp:coreProperties>
</file>