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315" r:id="rId3"/>
    <p:sldId id="337" r:id="rId4"/>
    <p:sldId id="384" r:id="rId5"/>
    <p:sldId id="388" r:id="rId6"/>
    <p:sldId id="385" r:id="rId7"/>
    <p:sldId id="386" r:id="rId8"/>
    <p:sldId id="387" r:id="rId9"/>
    <p:sldId id="332" r:id="rId10"/>
    <p:sldId id="364"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12/21/2017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5</a:t>
            </a:fld>
            <a:endParaRPr lang="en-US"/>
          </a:p>
        </p:txBody>
      </p:sp>
    </p:spTree>
    <p:extLst>
      <p:ext uri="{BB962C8B-B14F-4D97-AF65-F5344CB8AC3E}">
        <p14:creationId xmlns:p14="http://schemas.microsoft.com/office/powerpoint/2010/main" val="1419815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34088450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9</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B7C8166-1DAA-4B48-BD33-37FFFADC1730}" type="datetime1">
              <a:rPr lang="en-US" smtClean="0"/>
              <a:t>12/21/2017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5-17-0031-02-agen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6349EEB-0E42-4FB8-A829-1098420354E7}" type="datetime1">
              <a:rPr lang="en-US" smtClean="0"/>
              <a:t>12/21/2017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5-17-0031-02-agen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614CA58-D437-4B40-95C8-1F5EB748196E}" type="datetime1">
              <a:rPr lang="en-US" smtClean="0"/>
              <a:t>12/21/2017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5-17-0031-02-agen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A80E342-55E8-4216-8DAA-333D9C6F3FC2}" type="datetime1">
              <a:rPr lang="en-US" smtClean="0"/>
              <a:t>12/21/2017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5-17-0031-02-agen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03D27B2-6945-4905-9F5D-0D0DD574D61A}" type="datetime1">
              <a:rPr lang="en-US" smtClean="0"/>
              <a:t>12/21/2017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5-17-0031-02-agen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BC0E5F35-5180-4540-BAAA-2275A1CB6143}" type="datetime1">
              <a:rPr lang="en-US" smtClean="0"/>
              <a:t>12/21/2017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5-17-0031-02-agen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1FD5CD69-A5CF-4133-B9CF-082299926C71}" type="datetime1">
              <a:rPr lang="en-US" smtClean="0"/>
              <a:t>12/21/2017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5-17-0031-02-agen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9EC23ECE-F83B-45FD-80CB-1F6E3ADC4B00}" type="datetime1">
              <a:rPr lang="en-US" smtClean="0"/>
              <a:t>12/21/2017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5-17-0031-02-agen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354789B-AF20-43EB-8106-618902CE4B8F}" type="datetime1">
              <a:rPr lang="en-US" smtClean="0"/>
              <a:t>12/21/2017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5-17-0031-02-agen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6B23BFC-E0F3-4205-866A-700B6242D3DD}" type="datetime1">
              <a:rPr lang="en-US" smtClean="0"/>
              <a:t>12/21/2017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5-17-0031-02-agen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A2287C3-BA3B-4E20-8E67-0ACACB62D02A}" type="datetime1">
              <a:rPr lang="en-US" smtClean="0"/>
              <a:t>12/21/2017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5-17-0031-02-agen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A1DBA0FC-C16B-4D5D-8ECB-60A3B377D132}" type="datetime1">
              <a:rPr lang="en-US" smtClean="0"/>
              <a:t>12/21/2017</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5-17-0031-02-agen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baesystems.webex.com/baesystems/j.php?MTID=mc0092d6c3c64e9b40002c3997313c0a7"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www.teleconference.att.com/servlet/glbAccess?process=1&amp;accessNumber=888-3316674&amp;accessCode=6336344&amp;accessNumber2=312-7771452"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1900.5/dcn/13/5-13-0044-18-drft-submission-to-p1900-5-1.docm"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C36A1D17-ADE6-48EE-9CA1-336A57A27919}" type="datetime1">
              <a:rPr lang="en-US" smtClean="0">
                <a:solidFill>
                  <a:srgbClr val="000099"/>
                </a:solidFill>
              </a:rPr>
              <a:t>12/21/2017</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73942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Ad </a:t>
            </a:r>
            <a:r>
              <a:rPr lang="en-US" sz="1200" b="1" dirty="0" err="1">
                <a:latin typeface="Arial" pitchFamily="34" charset="0"/>
                <a:cs typeface="Times New Roman" pitchFamily="18" charset="0"/>
              </a:rPr>
              <a:t>Hocs</a:t>
            </a:r>
            <a:r>
              <a:rPr lang="en-US" sz="1200" b="1" dirty="0">
                <a:latin typeface="Arial" pitchFamily="34" charset="0"/>
                <a:cs typeface="Times New Roman" pitchFamily="18" charset="0"/>
              </a:rPr>
              <a:t> Week of December 2017</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19 December 2017</a:t>
            </a: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5-17-0031-02-agen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 xmlns:a16="http://schemas.microsoft.com/office/drawing/2014/main" val="20000"/>
                    </a:ext>
                  </a:extLst>
                </a:gridCol>
                <a:gridCol w="1289973">
                  <a:extLst>
                    <a:ext uri="{9D8B030D-6E8A-4147-A177-3AD203B41FA5}">
                      <a16:colId xmlns="" xmlns:a16="http://schemas.microsoft.com/office/drawing/2014/main" val="20001"/>
                    </a:ext>
                  </a:extLst>
                </a:gridCol>
                <a:gridCol w="1219200">
                  <a:extLst>
                    <a:ext uri="{9D8B030D-6E8A-4147-A177-3AD203B41FA5}">
                      <a16:colId xmlns="" xmlns:a16="http://schemas.microsoft.com/office/drawing/2014/main" val="20002"/>
                    </a:ext>
                  </a:extLst>
                </a:gridCol>
                <a:gridCol w="1143000">
                  <a:extLst>
                    <a:ext uri="{9D8B030D-6E8A-4147-A177-3AD203B41FA5}">
                      <a16:colId xmlns="" xmlns:a16="http://schemas.microsoft.com/office/drawing/2014/main" val="20003"/>
                    </a:ext>
                  </a:extLst>
                </a:gridCol>
                <a:gridCol w="2666999">
                  <a:extLst>
                    <a:ext uri="{9D8B030D-6E8A-4147-A177-3AD203B41FA5}">
                      <a16:colId xmlns=""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5-17-0031-02-agen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a:t>12/19/17 @2:30 PM US ET (UTC-5)</a:t>
            </a:r>
          </a:p>
        </p:txBody>
      </p:sp>
      <p:sp>
        <p:nvSpPr>
          <p:cNvPr id="4" name="Date Placeholder 3"/>
          <p:cNvSpPr>
            <a:spLocks noGrp="1"/>
          </p:cNvSpPr>
          <p:nvPr>
            <p:ph type="dt" sz="half" idx="10"/>
          </p:nvPr>
        </p:nvSpPr>
        <p:spPr/>
        <p:txBody>
          <a:bodyPr/>
          <a:lstStyle/>
          <a:p>
            <a:pPr>
              <a:defRPr/>
            </a:pPr>
            <a:fld id="{499D6D68-9A02-40B5-B64B-BA14859ED6D0}" type="datetime1">
              <a:rPr lang="en-US" smtClean="0"/>
              <a:t>12/21/2017</a:t>
            </a:fld>
            <a:endParaRPr lang="en-US"/>
          </a:p>
        </p:txBody>
      </p:sp>
      <p:sp>
        <p:nvSpPr>
          <p:cNvPr id="5" name="Footer Placeholder 4"/>
          <p:cNvSpPr>
            <a:spLocks noGrp="1"/>
          </p:cNvSpPr>
          <p:nvPr>
            <p:ph type="ftr" sz="quarter" idx="11"/>
          </p:nvPr>
        </p:nvSpPr>
        <p:spPr/>
        <p:txBody>
          <a:bodyPr/>
          <a:lstStyle/>
          <a:p>
            <a:pPr>
              <a:defRPr/>
            </a:pPr>
            <a:r>
              <a:rPr lang="en-US" smtClean="0"/>
              <a:t>Doc #: 5-17-0031-02-agen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
        <p:nvSpPr>
          <p:cNvPr id="7" name="Rectangle 6"/>
          <p:cNvSpPr/>
          <p:nvPr/>
        </p:nvSpPr>
        <p:spPr>
          <a:xfrm>
            <a:off x="864291" y="1434844"/>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Monthly WG Meeting</a:t>
            </a:r>
            <a:br>
              <a:rPr dirty="0"/>
            </a:br>
            <a:r>
              <a:rPr dirty="0"/>
              <a:t>Electronic Meeting Details</a:t>
            </a:r>
          </a:p>
        </p:txBody>
      </p:sp>
      <p:sp>
        <p:nvSpPr>
          <p:cNvPr id="2" name="Date Placeholder 1"/>
          <p:cNvSpPr>
            <a:spLocks noGrp="1"/>
          </p:cNvSpPr>
          <p:nvPr>
            <p:ph type="dt" sz="quarter" idx="10"/>
          </p:nvPr>
        </p:nvSpPr>
        <p:spPr/>
        <p:txBody>
          <a:bodyPr/>
          <a:lstStyle/>
          <a:p>
            <a:pPr>
              <a:defRPr/>
            </a:pPr>
            <a:fld id="{4A3336DC-74A0-403B-A051-1E91495F82EC}" type="datetime1">
              <a:rPr lang="en-US" smtClean="0"/>
              <a:t>12/21/2017</a:t>
            </a:fld>
            <a:endParaRPr lang="en-US"/>
          </a:p>
        </p:txBody>
      </p:sp>
      <p:sp>
        <p:nvSpPr>
          <p:cNvPr id="3" name="Footer Placeholder 2"/>
          <p:cNvSpPr>
            <a:spLocks noGrp="1"/>
          </p:cNvSpPr>
          <p:nvPr>
            <p:ph type="ftr" sz="quarter" idx="11"/>
          </p:nvPr>
        </p:nvSpPr>
        <p:spPr/>
        <p:txBody>
          <a:bodyPr/>
          <a:lstStyle/>
          <a:p>
            <a:pPr>
              <a:defRPr/>
            </a:pPr>
            <a:r>
              <a:rPr lang="en-US" smtClean="0"/>
              <a:t>Doc #: 5-17-0031-02-agen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533400" y="1434526"/>
            <a:ext cx="7924800" cy="4247317"/>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WebEx:</a:t>
            </a:r>
          </a:p>
          <a:p>
            <a:pPr marL="0" marR="0">
              <a:spcBef>
                <a:spcPts val="0"/>
              </a:spcBef>
              <a:spcAft>
                <a:spcPts val="0"/>
              </a:spcAft>
            </a:pPr>
            <a:r>
              <a:rPr lang="en-US" dirty="0">
                <a:ea typeface="Times New Roman" panose="02020603050405020304" pitchFamily="18" charset="0"/>
                <a:cs typeface="Times New Roman" panose="02020603050405020304" pitchFamily="18" charset="0"/>
                <a:hlinkClick r:id="rId3"/>
              </a:rPr>
              <a:t>https://baesystems.webex.com/baesystems/j.php?MTID=mc0092d6c3c64e9b40002c3997313c0a7</a:t>
            </a: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Number: 967 452 805</a:t>
            </a: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Password: mZyJ3QxK</a:t>
            </a:r>
          </a:p>
          <a:p>
            <a:pPr marL="0" marR="0">
              <a:spcBef>
                <a:spcPts val="0"/>
              </a:spcBef>
              <a:spcAft>
                <a:spcPts val="0"/>
              </a:spcAft>
            </a:pPr>
            <a:endParaRPr lang="en-US" dirty="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a typeface="Times New Roman" panose="02020603050405020304" pitchFamily="18" charset="0"/>
                <a:cs typeface="Times New Roman" panose="02020603050405020304" pitchFamily="18" charset="0"/>
              </a:rPr>
              <a:t>Provide your phone number when you join the meeting to receive a call back. Alternatively, you can call:</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toll-free number (ATT Audio Conference): 1-888-3316674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number (ATT Audio Conference): 1-312-7771452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Show global numbers: </a:t>
            </a:r>
            <a:r>
              <a:rPr lang="en-US" dirty="0">
                <a:ea typeface="Times New Roman" panose="02020603050405020304" pitchFamily="18" charset="0"/>
                <a:cs typeface="Times New Roman" panose="02020603050405020304" pitchFamily="18" charset="0"/>
                <a:hlinkClick r:id="rId4"/>
              </a:rPr>
              <a:t>https://www.teleconference.att.com/servlet/glbAccess?process=1&amp;accessNumber=888-3316674&amp;accessCode=6336344&amp;accessNumber2=312-7771452</a:t>
            </a: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Attendee access code: 633 634 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p:txBody>
          <a:bodyPr/>
          <a:lstStyle/>
          <a:p>
            <a:r>
              <a:rPr dirty="0"/>
              <a:t>IEEE </a:t>
            </a:r>
            <a:r>
              <a:rPr dirty="0" err="1"/>
              <a:t>DySPAN</a:t>
            </a:r>
            <a:r>
              <a:rPr dirty="0"/>
              <a:t>-SC rules</a:t>
            </a:r>
          </a:p>
          <a:p>
            <a:pPr lvl="1"/>
            <a:r>
              <a:rPr dirty="0">
                <a:hlinkClick r:id="rId2"/>
              </a:rPr>
              <a:t>http://standards.ieee.org/about/sasb/audcom/pnp/DySPAN_SC.pdf</a:t>
            </a:r>
            <a:endParaRPr dirty="0"/>
          </a:p>
          <a:p>
            <a:r>
              <a:rPr dirty="0"/>
              <a:t>IEEE 1900.5 WG rules</a:t>
            </a:r>
          </a:p>
          <a:p>
            <a:pPr lvl="1"/>
            <a:r>
              <a:rPr dirty="0">
                <a:hlinkClick r:id="rId3"/>
              </a:rPr>
              <a:t>http://grouper.ieee.org/groups/dyspan/files/individual-WG-PnPs.pdf</a:t>
            </a:r>
            <a:endParaRPr dirty="0"/>
          </a:p>
          <a:p>
            <a:r>
              <a:rPr dirty="0"/>
              <a:t>Roberts Rules (latest edition) as needed…</a:t>
            </a:r>
          </a:p>
          <a:p>
            <a:pPr lvl="1"/>
            <a:endParaRPr dirty="0"/>
          </a:p>
        </p:txBody>
      </p:sp>
      <p:sp>
        <p:nvSpPr>
          <p:cNvPr id="2" name="Date Placeholder 1"/>
          <p:cNvSpPr>
            <a:spLocks noGrp="1"/>
          </p:cNvSpPr>
          <p:nvPr>
            <p:ph type="dt" sz="quarter" idx="10"/>
          </p:nvPr>
        </p:nvSpPr>
        <p:spPr/>
        <p:txBody>
          <a:bodyPr/>
          <a:lstStyle/>
          <a:p>
            <a:pPr>
              <a:defRPr/>
            </a:pPr>
            <a:fld id="{5A28B6E9-8DD8-45CF-B240-00EF11D1175C}" type="datetime1">
              <a:rPr lang="en-US" smtClean="0"/>
              <a:t>12/21/2017</a:t>
            </a:fld>
            <a:endParaRPr lang="en-US"/>
          </a:p>
        </p:txBody>
      </p:sp>
      <p:sp>
        <p:nvSpPr>
          <p:cNvPr id="3" name="Footer Placeholder 2"/>
          <p:cNvSpPr>
            <a:spLocks noGrp="1"/>
          </p:cNvSpPr>
          <p:nvPr>
            <p:ph type="ftr" sz="quarter" idx="11"/>
          </p:nvPr>
        </p:nvSpPr>
        <p:spPr/>
        <p:txBody>
          <a:bodyPr/>
          <a:lstStyle/>
          <a:p>
            <a:pPr>
              <a:defRPr/>
            </a:pPr>
            <a:r>
              <a:rPr lang="en-US" smtClean="0"/>
              <a:t>Doc #: 5-17-0031-02-agen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228600" y="0"/>
            <a:ext cx="8229600" cy="1143000"/>
          </a:xfrm>
        </p:spPr>
        <p:txBody>
          <a:bodyPr/>
          <a:lstStyle/>
          <a:p>
            <a:r>
              <a:rPr altLang="en-US"/>
              <a:t>Current Membership</a:t>
            </a:r>
          </a:p>
        </p:txBody>
      </p:sp>
      <p:sp>
        <p:nvSpPr>
          <p:cNvPr id="3" name="Date Placeholder 2"/>
          <p:cNvSpPr>
            <a:spLocks noGrp="1"/>
          </p:cNvSpPr>
          <p:nvPr>
            <p:ph type="dt" sz="quarter" idx="10"/>
          </p:nvPr>
        </p:nvSpPr>
        <p:spPr/>
        <p:txBody>
          <a:bodyPr/>
          <a:lstStyle/>
          <a:p>
            <a:pPr>
              <a:defRPr/>
            </a:pPr>
            <a:fld id="{D531FA65-C739-4EAC-9FBD-4C8341F35103}" type="datetime1">
              <a:rPr lang="en-US" smtClean="0"/>
              <a:t>12/21/2017</a:t>
            </a:fld>
            <a:endParaRPr lang="en-US"/>
          </a:p>
        </p:txBody>
      </p:sp>
      <p:sp>
        <p:nvSpPr>
          <p:cNvPr id="4" name="Footer Placeholder 3"/>
          <p:cNvSpPr>
            <a:spLocks noGrp="1"/>
          </p:cNvSpPr>
          <p:nvPr>
            <p:ph type="ftr" sz="quarter" idx="11"/>
          </p:nvPr>
        </p:nvSpPr>
        <p:spPr/>
        <p:txBody>
          <a:bodyPr/>
          <a:lstStyle/>
          <a:p>
            <a:pPr>
              <a:defRPr/>
            </a:pPr>
            <a:r>
              <a:rPr lang="en-US" smtClean="0"/>
              <a:t>Doc #: 5-17-0031-02-agen</a:t>
            </a:r>
            <a:endParaRPr lang="en-US"/>
          </a:p>
        </p:txBody>
      </p:sp>
      <p:sp>
        <p:nvSpPr>
          <p:cNvPr id="7173"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ADFDB9EB-C564-4BB2-999A-810BE1BB21D3}" type="slidenum">
              <a:rPr lang="en-US" altLang="en-US" sz="1200" smtClean="0"/>
              <a:pPr>
                <a:spcBef>
                  <a:spcPct val="0"/>
                </a:spcBef>
                <a:buFontTx/>
                <a:buNone/>
              </a:pPr>
              <a:t>4</a:t>
            </a:fld>
            <a:endParaRPr lang="en-US" altLang="en-US" sz="1200"/>
          </a:p>
        </p:txBody>
      </p:sp>
      <p:graphicFrame>
        <p:nvGraphicFramePr>
          <p:cNvPr id="7" name="Table 6"/>
          <p:cNvGraphicFramePr>
            <a:graphicFrameLocks noGrp="1"/>
          </p:cNvGraphicFramePr>
          <p:nvPr>
            <p:extLst>
              <p:ext uri="{D42A27DB-BD31-4B8C-83A1-F6EECF244321}">
                <p14:modId xmlns:p14="http://schemas.microsoft.com/office/powerpoint/2010/main" val="290372845"/>
              </p:ext>
            </p:extLst>
          </p:nvPr>
        </p:nvGraphicFramePr>
        <p:xfrm>
          <a:off x="1638299" y="993429"/>
          <a:ext cx="5410202" cy="4465615"/>
        </p:xfrm>
        <a:graphic>
          <a:graphicData uri="http://schemas.openxmlformats.org/drawingml/2006/table">
            <a:tbl>
              <a:tblPr>
                <a:tableStyleId>{5C22544A-7EE6-4342-B048-85BDC9FD1C3A}</a:tableStyleId>
              </a:tblPr>
              <a:tblGrid>
                <a:gridCol w="594528"/>
                <a:gridCol w="594528">
                  <a:extLst>
                    <a:ext uri="{9D8B030D-6E8A-4147-A177-3AD203B41FA5}">
                      <a16:colId xmlns="" xmlns:a16="http://schemas.microsoft.com/office/drawing/2014/main" val="20000"/>
                    </a:ext>
                  </a:extLst>
                </a:gridCol>
                <a:gridCol w="594528">
                  <a:extLst>
                    <a:ext uri="{9D8B030D-6E8A-4147-A177-3AD203B41FA5}">
                      <a16:colId xmlns="" xmlns:a16="http://schemas.microsoft.com/office/drawing/2014/main" val="20001"/>
                    </a:ext>
                  </a:extLst>
                </a:gridCol>
                <a:gridCol w="594528">
                  <a:extLst>
                    <a:ext uri="{9D8B030D-6E8A-4147-A177-3AD203B41FA5}">
                      <a16:colId xmlns="" xmlns:a16="http://schemas.microsoft.com/office/drawing/2014/main" val="20002"/>
                    </a:ext>
                  </a:extLst>
                </a:gridCol>
                <a:gridCol w="713433">
                  <a:extLst>
                    <a:ext uri="{9D8B030D-6E8A-4147-A177-3AD203B41FA5}">
                      <a16:colId xmlns="" xmlns:a16="http://schemas.microsoft.com/office/drawing/2014/main" val="20003"/>
                    </a:ext>
                  </a:extLst>
                </a:gridCol>
                <a:gridCol w="2318657">
                  <a:extLst>
                    <a:ext uri="{9D8B030D-6E8A-4147-A177-3AD203B41FA5}">
                      <a16:colId xmlns="" xmlns:a16="http://schemas.microsoft.com/office/drawing/2014/main" val="20004"/>
                    </a:ext>
                  </a:extLst>
                </a:gridCol>
              </a:tblGrid>
              <a:tr h="500173">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effectLst/>
                          <a:latin typeface="Calibri" panose="020F0502020204030204" pitchFamily="34" charset="0"/>
                        </a:rPr>
                        <a:t>12/21/17</a:t>
                      </a: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12/19/17</a:t>
                      </a: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 xmlns:a16="http://schemas.microsoft.com/office/drawing/2014/main" val="10000"/>
                  </a:ext>
                </a:extLst>
              </a:tr>
              <a:tr h="166725">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a:effectLst/>
                        </a:rPr>
                        <a:t>14</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 xmlns:a16="http://schemas.microsoft.com/office/drawing/2014/main" val="10001"/>
                  </a:ext>
                </a:extLst>
              </a:tr>
              <a:tr h="175260">
                <a:tc>
                  <a:txBody>
                    <a:bodyPr/>
                    <a:lstStyle/>
                    <a:p>
                      <a:pPr algn="l" fontAlgn="b"/>
                      <a:r>
                        <a:rPr lang="en-US" sz="1100" b="0" i="0" u="none" strike="noStrike" dirty="0" smtClean="0">
                          <a:solidFill>
                            <a:srgbClr val="000000"/>
                          </a:solidFill>
                          <a:effectLst/>
                          <a:latin typeface="Calibri" panose="020F0502020204030204" pitchFamily="34" charset="0"/>
                        </a:rPr>
                        <a:t>x</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 xmlns:a16="http://schemas.microsoft.com/office/drawing/2014/main" val="10002"/>
                  </a:ext>
                </a:extLst>
              </a:tr>
              <a:tr h="333447">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0" marR="7620" marT="7620" marB="0" anchor="b"/>
                </a:tc>
                <a:extLst>
                  <a:ext uri="{0D108BD9-81ED-4DB2-BD59-A6C34878D82A}">
                    <a16:rowId xmlns="" xmlns:a16="http://schemas.microsoft.com/office/drawing/2014/main" val="10003"/>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 xmlns:a16="http://schemas.microsoft.com/office/drawing/2014/main" val="10004"/>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0" marR="7620" marT="7620" marB="0" anchor="b"/>
                </a:tc>
                <a:extLst>
                  <a:ext uri="{0D108BD9-81ED-4DB2-BD59-A6C34878D82A}">
                    <a16:rowId xmlns="" xmlns:a16="http://schemas.microsoft.com/office/drawing/2014/main" val="1000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0" marR="7620" marT="7620" marB="0" anchor="b"/>
                </a:tc>
                <a:extLst>
                  <a:ext uri="{0D108BD9-81ED-4DB2-BD59-A6C34878D82A}">
                    <a16:rowId xmlns="" xmlns:a16="http://schemas.microsoft.com/office/drawing/2014/main" val="10006"/>
                  </a:ext>
                </a:extLst>
              </a:tr>
              <a:tr h="333447">
                <a:tc>
                  <a:txBody>
                    <a:bodyPr/>
                    <a:lstStyle/>
                    <a:p>
                      <a:pPr algn="l" fontAlgn="b"/>
                      <a:r>
                        <a:rPr lang="en-US" sz="1100" b="0" i="0" u="none" strike="noStrike" dirty="0" smtClean="0">
                          <a:solidFill>
                            <a:srgbClr val="000000"/>
                          </a:solidFill>
                          <a:effectLst/>
                          <a:latin typeface="Calibri" panose="020F0502020204030204" pitchFamily="34" charset="0"/>
                        </a:rPr>
                        <a:t>x</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Lockheed </a:t>
                      </a:r>
                    </a:p>
                  </a:txBody>
                  <a:tcPr marL="7620" marR="7620" marT="7620" marB="0" anchor="b"/>
                </a:tc>
                <a:extLst>
                  <a:ext uri="{0D108BD9-81ED-4DB2-BD59-A6C34878D82A}">
                    <a16:rowId xmlns="" xmlns:a16="http://schemas.microsoft.com/office/drawing/2014/main" val="10007"/>
                  </a:ext>
                </a:extLst>
              </a:tr>
              <a:tr h="191038">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Communications Research Centre Canada</a:t>
                      </a:r>
                    </a:p>
                  </a:txBody>
                  <a:tcPr marL="7620" marR="7620" marT="7620" marB="0" anchor="b"/>
                </a:tc>
                <a:extLst>
                  <a:ext uri="{0D108BD9-81ED-4DB2-BD59-A6C34878D82A}">
                    <a16:rowId xmlns="" xmlns:a16="http://schemas.microsoft.com/office/drawing/2014/main" val="10008"/>
                  </a:ext>
                </a:extLst>
              </a:tr>
              <a:tr h="230631">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 xmlns:a16="http://schemas.microsoft.com/office/drawing/2014/main" val="10009"/>
                  </a:ext>
                </a:extLst>
              </a:tr>
              <a:tr h="175260">
                <a:tc>
                  <a:txBody>
                    <a:bodyPr/>
                    <a:lstStyle/>
                    <a:p>
                      <a:pPr algn="l" fontAlgn="b"/>
                      <a:r>
                        <a:rPr lang="en-US" sz="1100" b="0" i="0" u="none" strike="noStrike" dirty="0" smtClean="0">
                          <a:solidFill>
                            <a:srgbClr val="000000"/>
                          </a:solidFill>
                          <a:effectLst/>
                          <a:latin typeface="Calibri" panose="020F0502020204030204" pitchFamily="34" charset="0"/>
                        </a:rPr>
                        <a:t>x</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 xmlns:a16="http://schemas.microsoft.com/office/drawing/2014/main" val="10010"/>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extLst>
                  <a:ext uri="{0D108BD9-81ED-4DB2-BD59-A6C34878D82A}">
                    <a16:rowId xmlns="" xmlns:a16="http://schemas.microsoft.com/office/drawing/2014/main" val="10011"/>
                  </a:ext>
                </a:extLst>
              </a:tr>
              <a:tr h="175260">
                <a:tc>
                  <a:txBody>
                    <a:bodyPr/>
                    <a:lstStyle/>
                    <a:p>
                      <a:pPr algn="l" fontAlgn="b"/>
                      <a:r>
                        <a:rPr lang="en-US" sz="1100" b="0" i="0" u="none" strike="noStrike" dirty="0" smtClean="0">
                          <a:solidFill>
                            <a:srgbClr val="000000"/>
                          </a:solidFill>
                          <a:effectLst/>
                          <a:latin typeface="Calibri" panose="020F0502020204030204" pitchFamily="34" charset="0"/>
                        </a:rPr>
                        <a:t>x</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0" marR="7620" marT="7620" marB="0" anchor="b"/>
                </a:tc>
                <a:extLst>
                  <a:ext uri="{0D108BD9-81ED-4DB2-BD59-A6C34878D82A}">
                    <a16:rowId xmlns="" xmlns:a16="http://schemas.microsoft.com/office/drawing/2014/main" val="10012"/>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0" marR="7620" marT="7620" marB="0" anchor="b"/>
                </a:tc>
                <a:extLst>
                  <a:ext uri="{0D108BD9-81ED-4DB2-BD59-A6C34878D82A}">
                    <a16:rowId xmlns="" xmlns:a16="http://schemas.microsoft.com/office/drawing/2014/main" val="10013"/>
                  </a:ext>
                </a:extLst>
              </a:tr>
              <a:tr h="175260">
                <a:tc>
                  <a:txBody>
                    <a:bodyPr/>
                    <a:lstStyle/>
                    <a:p>
                      <a:pPr algn="l" fontAlgn="b"/>
                      <a:r>
                        <a:rPr lang="en-US" sz="1100" b="0" i="0" u="none" strike="noStrike" dirty="0" smtClean="0">
                          <a:solidFill>
                            <a:srgbClr val="000000"/>
                          </a:solidFill>
                          <a:effectLst/>
                          <a:latin typeface="Calibri" panose="020F0502020204030204" pitchFamily="34" charset="0"/>
                        </a:rPr>
                        <a:t>x</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0" marR="7620" marT="7620" marB="0" anchor="b"/>
                </a:tc>
                <a:extLst>
                  <a:ext uri="{0D108BD9-81ED-4DB2-BD59-A6C34878D82A}">
                    <a16:rowId xmlns="" xmlns:a16="http://schemas.microsoft.com/office/drawing/2014/main" val="10014"/>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Shawn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Kern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SRI International</a:t>
                      </a:r>
                    </a:p>
                  </a:txBody>
                  <a:tcPr marL="7620" marR="7620" marT="7620" marB="0" anchor="b"/>
                </a:tc>
                <a:extLst>
                  <a:ext uri="{0D108BD9-81ED-4DB2-BD59-A6C34878D82A}">
                    <a16:rowId xmlns="" xmlns:a16="http://schemas.microsoft.com/office/drawing/2014/main" val="10015"/>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Mark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McHenry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Shared Spectrum Company</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10016"/>
                  </a:ext>
                </a:extLst>
              </a:tr>
              <a:tr h="175261">
                <a:tc>
                  <a:txBody>
                    <a:bodyPr/>
                    <a:lstStyle/>
                    <a:p>
                      <a:pPr algn="l" fontAlgn="b"/>
                      <a:r>
                        <a:rPr lang="en-US" sz="1100" b="0" i="0" u="none" strike="noStrike" dirty="0" smtClean="0">
                          <a:solidFill>
                            <a:srgbClr val="000000"/>
                          </a:solidFill>
                          <a:effectLst/>
                          <a:latin typeface="Calibri" panose="020F0502020204030204" pitchFamily="34" charset="0"/>
                        </a:rPr>
                        <a:t>x</a:t>
                      </a:r>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1" marR="7621" marT="7621" marB="0" anchor="b"/>
                </a:tc>
                <a:tc>
                  <a:txBody>
                    <a:bodyPr/>
                    <a:lstStyle/>
                    <a:p>
                      <a:pPr algn="l" fontAlgn="b"/>
                      <a:r>
                        <a:rPr lang="en-US" sz="1100" b="0" i="0" u="none" strike="noStrike" dirty="0" err="1" smtClean="0">
                          <a:solidFill>
                            <a:srgbClr val="000000"/>
                          </a:solidFill>
                          <a:effectLst/>
                          <a:latin typeface="Calibri" panose="020F0502020204030204" pitchFamily="34" charset="0"/>
                        </a:rPr>
                        <a:t>Partipant</a:t>
                      </a:r>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Yuriy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Posherstnik</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US Army RDECOM CERDEC</a:t>
                      </a:r>
                    </a:p>
                  </a:txBody>
                  <a:tcPr marL="7620" marR="7620" marT="7620" marB="0" anchor="b"/>
                </a:tc>
                <a:extLst>
                  <a:ext uri="{0D108BD9-81ED-4DB2-BD59-A6C34878D82A}">
                    <a16:rowId xmlns="" xmlns:a16="http://schemas.microsoft.com/office/drawing/2014/main" val="10017"/>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extLst>
                  <a:ext uri="{0D108BD9-81ED-4DB2-BD59-A6C34878D82A}">
                    <a16:rowId xmlns="" xmlns:a16="http://schemas.microsoft.com/office/drawing/2014/main" val="10018"/>
                  </a:ext>
                </a:extLst>
              </a:tr>
            </a:tbl>
          </a:graphicData>
        </a:graphic>
      </p:graphicFrame>
      <p:sp>
        <p:nvSpPr>
          <p:cNvPr id="8" name="TextBox 5"/>
          <p:cNvSpPr txBox="1">
            <a:spLocks noChangeArrowheads="1"/>
          </p:cNvSpPr>
          <p:nvPr/>
        </p:nvSpPr>
        <p:spPr bwMode="auto">
          <a:xfrm>
            <a:off x="1674285" y="5593913"/>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(8 members)</a:t>
            </a:r>
          </a:p>
          <a:p>
            <a:pPr eaLnBrk="1" hangingPunct="1"/>
            <a:r>
              <a:rPr lang="en-US" sz="1600" dirty="0"/>
              <a:t>              2 meetings to get in, 2 meetings to get out</a:t>
            </a:r>
          </a:p>
        </p:txBody>
      </p:sp>
    </p:spTree>
    <p:extLst>
      <p:ext uri="{BB962C8B-B14F-4D97-AF65-F5344CB8AC3E}">
        <p14:creationId xmlns:p14="http://schemas.microsoft.com/office/powerpoint/2010/main" val="67312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FC723F0F-1F09-41D8-8A7B-7F99B17209C8}" type="datetime1">
              <a:rPr lang="en-US" smtClean="0"/>
              <a:t>12/21/2017</a:t>
            </a:fld>
            <a:endParaRPr lang="en-US"/>
          </a:p>
        </p:txBody>
      </p:sp>
      <p:sp>
        <p:nvSpPr>
          <p:cNvPr id="3" name="Footer Placeholder 2"/>
          <p:cNvSpPr>
            <a:spLocks noGrp="1"/>
          </p:cNvSpPr>
          <p:nvPr>
            <p:ph type="ftr" sz="quarter" idx="11"/>
          </p:nvPr>
        </p:nvSpPr>
        <p:spPr/>
        <p:txBody>
          <a:bodyPr/>
          <a:lstStyle/>
          <a:p>
            <a:pPr>
              <a:defRPr/>
            </a:pPr>
            <a:r>
              <a:rPr lang="en-US" smtClean="0"/>
              <a:t>Doc #: 5-17-0031-02-agen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5</a:t>
            </a:fld>
            <a:endParaRPr lang="en-US"/>
          </a:p>
        </p:txBody>
      </p:sp>
    </p:spTree>
    <p:extLst>
      <p:ext uri="{BB962C8B-B14F-4D97-AF65-F5344CB8AC3E}">
        <p14:creationId xmlns:p14="http://schemas.microsoft.com/office/powerpoint/2010/main" val="207964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4F8FACE9-5755-4B1E-BADC-4CA4CA1D7CCF}" type="datetime1">
              <a:rPr lang="en-US" smtClean="0"/>
              <a:t>12/21/2017</a:t>
            </a:fld>
            <a:endParaRPr lang="en-US"/>
          </a:p>
        </p:txBody>
      </p:sp>
      <p:sp>
        <p:nvSpPr>
          <p:cNvPr id="3" name="Footer Placeholder 2"/>
          <p:cNvSpPr>
            <a:spLocks noGrp="1"/>
          </p:cNvSpPr>
          <p:nvPr>
            <p:ph type="ftr" sz="quarter" idx="11"/>
          </p:nvPr>
        </p:nvSpPr>
        <p:spPr/>
        <p:txBody>
          <a:bodyPr/>
          <a:lstStyle/>
          <a:p>
            <a:pPr>
              <a:defRPr/>
            </a:pPr>
            <a:r>
              <a:rPr lang="en-US" smtClean="0"/>
              <a:t>Doc #: 5-17-0031-02-agen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6</a:t>
            </a:fld>
            <a:endParaRPr lang="en-US"/>
          </a:p>
        </p:txBody>
      </p:sp>
    </p:spTree>
    <p:extLst>
      <p:ext uri="{BB962C8B-B14F-4D97-AF65-F5344CB8AC3E}">
        <p14:creationId xmlns:p14="http://schemas.microsoft.com/office/powerpoint/2010/main" val="1077703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35DA5195-E184-4FFA-B5C5-20621ED752A0}" type="datetime1">
              <a:rPr lang="en-US" smtClean="0"/>
              <a:t>12/21/2017</a:t>
            </a:fld>
            <a:endParaRPr lang="en-US"/>
          </a:p>
        </p:txBody>
      </p:sp>
      <p:sp>
        <p:nvSpPr>
          <p:cNvPr id="3" name="Footer Placeholder 2"/>
          <p:cNvSpPr>
            <a:spLocks noGrp="1"/>
          </p:cNvSpPr>
          <p:nvPr>
            <p:ph type="ftr" sz="quarter" idx="11"/>
          </p:nvPr>
        </p:nvSpPr>
        <p:spPr/>
        <p:txBody>
          <a:bodyPr/>
          <a:lstStyle/>
          <a:p>
            <a:pPr>
              <a:defRPr/>
            </a:pPr>
            <a:r>
              <a:rPr lang="en-US" smtClean="0"/>
              <a:t>Doc #: 5-17-0031-02-agen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1413637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57AF9DC1-4EE6-4186-9266-36FCB0D9E0EE}" type="datetime1">
              <a:rPr lang="en-US" smtClean="0"/>
              <a:t>12/21/2017</a:t>
            </a:fld>
            <a:endParaRPr lang="en-US"/>
          </a:p>
        </p:txBody>
      </p:sp>
      <p:sp>
        <p:nvSpPr>
          <p:cNvPr id="3" name="Footer Placeholder 2"/>
          <p:cNvSpPr>
            <a:spLocks noGrp="1"/>
          </p:cNvSpPr>
          <p:nvPr>
            <p:ph type="ftr" sz="quarter" idx="11"/>
          </p:nvPr>
        </p:nvSpPr>
        <p:spPr/>
        <p:txBody>
          <a:bodyPr/>
          <a:lstStyle/>
          <a:p>
            <a:pPr>
              <a:defRPr/>
            </a:pPr>
            <a:r>
              <a:rPr lang="en-US" smtClean="0"/>
              <a:t>Doc #: 5-17-0031-02-agen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381000" y="1093113"/>
            <a:ext cx="8382000"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a:t>
            </a:r>
          </a:p>
          <a:p>
            <a:pPr lvl="1">
              <a:buFont typeface="Calibri" pitchFamily="34" charset="0"/>
              <a:buAutoNum type="alphaLcPeriod"/>
            </a:pPr>
            <a:r>
              <a:rPr lang="en-US" dirty="0">
                <a:latin typeface="Times New Roman" pitchFamily="18" charset="0"/>
              </a:rPr>
              <a:t>Patent slides </a:t>
            </a:r>
          </a:p>
          <a:p>
            <a:pPr lvl="1">
              <a:buFont typeface="Calibri" pitchFamily="34" charset="0"/>
              <a:buAutoNum type="alphaLcPeriod"/>
            </a:pPr>
            <a:r>
              <a:rPr lang="en-US" dirty="0">
                <a:latin typeface="Times New Roman" pitchFamily="18" charset="0"/>
              </a:rPr>
              <a:t>Notes on WG status</a:t>
            </a:r>
          </a:p>
          <a:p>
            <a:pPr>
              <a:buFont typeface="Calibri" pitchFamily="34" charset="0"/>
              <a:buAutoNum type="arabicPeriod"/>
            </a:pPr>
            <a:r>
              <a:rPr lang="en-US" dirty="0">
                <a:latin typeface="Times New Roman" pitchFamily="18" charset="0"/>
              </a:rPr>
              <a:t>Review of 1900.5.1  (19 Dec 2017 @ 14:30 EST:  UTC-5</a:t>
            </a:r>
            <a:r>
              <a:rPr lang="en-US" dirty="0" smtClean="0">
                <a:latin typeface="Times New Roman" pitchFamily="18" charset="0"/>
              </a:rPr>
              <a:t>)</a:t>
            </a:r>
          </a:p>
          <a:p>
            <a:pPr lvl="1">
              <a:buFont typeface="Calibri" pitchFamily="34" charset="0"/>
              <a:buAutoNum type="alphaLcPeriod"/>
            </a:pPr>
            <a:r>
              <a:rPr lang="en-US" dirty="0">
                <a:latin typeface="Times New Roman" pitchFamily="18" charset="0"/>
              </a:rPr>
              <a:t>Reviewed draft</a:t>
            </a:r>
          </a:p>
          <a:p>
            <a:pPr marL="914400" lvl="2" indent="0"/>
            <a:r>
              <a:rPr lang="en-US" dirty="0" smtClean="0">
                <a:latin typeface="Times New Roman" pitchFamily="18" charset="0"/>
              </a:rPr>
              <a:t> </a:t>
            </a:r>
            <a:r>
              <a:rPr lang="en-US" dirty="0">
                <a:latin typeface="Times New Roman" pitchFamily="18" charset="0"/>
                <a:hlinkClick r:id="rId3"/>
              </a:rPr>
              <a:t>https://</a:t>
            </a:r>
            <a:r>
              <a:rPr lang="en-US" dirty="0" smtClean="0">
                <a:latin typeface="Times New Roman" pitchFamily="18" charset="0"/>
                <a:hlinkClick r:id="rId3"/>
              </a:rPr>
              <a:t>mentor.ieee.org/1900.5/dcn/13/5-13-0044-18-drft-submission-to-p1900-5-1.docm</a:t>
            </a:r>
            <a:endParaRPr lang="en-US" dirty="0" smtClean="0">
              <a:latin typeface="Times New Roman" pitchFamily="18" charset="0"/>
            </a:endParaRPr>
          </a:p>
          <a:p>
            <a:pPr lvl="1">
              <a:buFont typeface="Calibri" pitchFamily="34" charset="0"/>
              <a:buAutoNum type="alphaLcPeriod"/>
            </a:pPr>
            <a:r>
              <a:rPr lang="en-US" dirty="0" smtClean="0">
                <a:latin typeface="Times New Roman" pitchFamily="18" charset="0"/>
              </a:rPr>
              <a:t>Reviewed presentation 5-14-103-08</a:t>
            </a:r>
          </a:p>
          <a:p>
            <a:pPr marL="914400" lvl="2" indent="0"/>
            <a:r>
              <a:rPr lang="en-US" dirty="0" smtClean="0">
                <a:latin typeface="Times New Roman" pitchFamily="18" charset="0"/>
              </a:rPr>
              <a:t>Link not yet available </a:t>
            </a:r>
            <a:endParaRPr lang="en-US" dirty="0">
              <a:latin typeface="Times New Roman" pitchFamily="18" charset="0"/>
            </a:endParaRPr>
          </a:p>
          <a:p>
            <a:pPr>
              <a:buFont typeface="Calibri" pitchFamily="34" charset="0"/>
              <a:buAutoNum type="arabicPeriod"/>
            </a:pPr>
            <a:r>
              <a:rPr lang="en-US" dirty="0">
                <a:latin typeface="Times New Roman" pitchFamily="18" charset="0"/>
              </a:rPr>
              <a:t>Review of 1900.5 architecture (21 Dec 2017 @ 09:00 EST:  UTC-5</a:t>
            </a:r>
            <a:r>
              <a:rPr lang="en-US" dirty="0" smtClean="0">
                <a:latin typeface="Times New Roman" pitchFamily="18" charset="0"/>
              </a:rPr>
              <a:t>)</a:t>
            </a:r>
          </a:p>
          <a:p>
            <a:pPr lvl="1">
              <a:buFont typeface="Calibri" pitchFamily="34" charset="0"/>
              <a:buAutoNum type="arabicPeriod"/>
            </a:pPr>
            <a:r>
              <a:rPr lang="en-US" dirty="0" smtClean="0">
                <a:latin typeface="Times New Roman" pitchFamily="18" charset="0"/>
              </a:rPr>
              <a:t>Reviewed IEEE 1900.5-2011 standard</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1981200" y="5334000"/>
            <a:ext cx="4343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a:p>
            <a:pPr eaLnBrk="1" hangingPunct="1"/>
            <a:r>
              <a:rPr lang="en-US" sz="2400" b="1" i="1" dirty="0">
                <a:solidFill>
                  <a:srgbClr val="FF0000"/>
                </a:solidFill>
                <a:latin typeface="Times New Roman" pitchFamily="18" charset="0"/>
              </a:rPr>
              <a:t>No votes as meeting in Ad Hoc</a:t>
            </a:r>
          </a:p>
        </p:txBody>
      </p:sp>
      <p:sp>
        <p:nvSpPr>
          <p:cNvPr id="2" name="Date Placeholder 1"/>
          <p:cNvSpPr>
            <a:spLocks noGrp="1"/>
          </p:cNvSpPr>
          <p:nvPr>
            <p:ph type="dt" sz="quarter" idx="10"/>
          </p:nvPr>
        </p:nvSpPr>
        <p:spPr/>
        <p:txBody>
          <a:bodyPr/>
          <a:lstStyle/>
          <a:p>
            <a:pPr>
              <a:defRPr/>
            </a:pPr>
            <a:fld id="{D15FCEF5-148C-492A-89DA-77E9F9269C81}" type="datetime1">
              <a:rPr lang="en-US" smtClean="0"/>
              <a:t>12/21/2017</a:t>
            </a:fld>
            <a:endParaRPr lang="en-US"/>
          </a:p>
        </p:txBody>
      </p:sp>
      <p:sp>
        <p:nvSpPr>
          <p:cNvPr id="3" name="Footer Placeholder 2"/>
          <p:cNvSpPr>
            <a:spLocks noGrp="1"/>
          </p:cNvSpPr>
          <p:nvPr>
            <p:ph type="ftr" sz="quarter" idx="11"/>
          </p:nvPr>
        </p:nvSpPr>
        <p:spPr/>
        <p:txBody>
          <a:bodyPr/>
          <a:lstStyle/>
          <a:p>
            <a:pPr>
              <a:defRPr/>
            </a:pPr>
            <a:r>
              <a:rPr lang="en-US" smtClean="0"/>
              <a:t>Doc #: 5-17-0031-02-agen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12736</TotalTime>
  <Words>1179</Words>
  <Application>Microsoft Office PowerPoint</Application>
  <PresentationFormat>On-screen Show (4:3)</PresentationFormat>
  <Paragraphs>220</Paragraphs>
  <Slides>10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Participants, Patents, and Duty to Inform</vt:lpstr>
      <vt:lpstr>Patent Related Links</vt:lpstr>
      <vt:lpstr>Call for Potentially Essential Patents</vt:lpstr>
      <vt:lpstr>Other Guidelines for IEEE WG Meetings</vt:lpstr>
      <vt:lpstr> Draft Agenda</vt:lpstr>
      <vt:lpstr>IEEE 1900.5 Meeting 12/19/17 @2:30 PM US ET (UTC-5)</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332</cp:revision>
  <dcterms:created xsi:type="dcterms:W3CDTF">2013-08-13T02:52:21Z</dcterms:created>
  <dcterms:modified xsi:type="dcterms:W3CDTF">2017-12-21T17:28:20Z</dcterms:modified>
</cp:coreProperties>
</file>