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15" r:id="rId3"/>
    <p:sldId id="337" r:id="rId4"/>
    <p:sldId id="384" r:id="rId5"/>
    <p:sldId id="385" r:id="rId6"/>
    <p:sldId id="386" r:id="rId7"/>
    <p:sldId id="387" r:id="rId8"/>
    <p:sldId id="332" r:id="rId9"/>
    <p:sldId id="364"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80" d="100"/>
          <a:sy n="80" d="100"/>
        </p:scale>
        <p:origin x="1044" y="-6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408845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8</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1E87CC8-6F80-4E4D-B6E8-44840EE6145A}" type="datetime1">
              <a:rPr lang="en-US" smtClean="0"/>
              <a:t>12/19/2017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5-17-0031-01-agen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A3D9EBE-1F9C-40D7-99BC-233E5798A05A}" type="datetime1">
              <a:rPr lang="en-US" smtClean="0"/>
              <a:t>12/19/2017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5-17-0031-01-agen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27DDA18-3538-4EF8-B8EC-AA599C46361B}" type="datetime1">
              <a:rPr lang="en-US" smtClean="0"/>
              <a:t>12/19/2017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5-17-0031-01-agen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9239AAA-8433-42CF-BEA0-93E88F131FFB}" type="datetime1">
              <a:rPr lang="en-US" smtClean="0"/>
              <a:t>12/19/2017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5-17-0031-01-agen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7B4E238-3A2D-48A4-8F77-7218746C9D93}" type="datetime1">
              <a:rPr lang="en-US" smtClean="0"/>
              <a:t>12/19/2017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5-17-0031-01-agen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99D90E0-FBCF-4891-BD7D-9DFD3B385773}" type="datetime1">
              <a:rPr lang="en-US" smtClean="0"/>
              <a:t>12/19/2017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5-17-0031-01-agen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E81D544-7206-4B98-A7DD-00885687B484}" type="datetime1">
              <a:rPr lang="en-US" smtClean="0"/>
              <a:t>12/19/2017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5-17-0031-01-agen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0266145-1CE3-4AE6-A814-B1935399318E}" type="datetime1">
              <a:rPr lang="en-US" smtClean="0"/>
              <a:t>12/19/2017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5-17-0031-01-agen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D66C9B-5A1C-40D5-AFAA-DC741D9E1E22}" type="datetime1">
              <a:rPr lang="en-US" smtClean="0"/>
              <a:t>12/19/2017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5-17-0031-01-agen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79F51F5-0E90-4D55-B13D-C40292B03D08}" type="datetime1">
              <a:rPr lang="en-US" smtClean="0"/>
              <a:t>12/19/2017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5-17-0031-01-agen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B6C5E8A-ADFE-4DAD-91CF-B9E4F211DFA3}" type="datetime1">
              <a:rPr lang="en-US" smtClean="0"/>
              <a:t>12/19/2017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5-17-0031-01-agen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5EB23EE-03B3-40A9-A8D4-7BA01A8E9383}" type="datetime1">
              <a:rPr lang="en-US" smtClean="0"/>
              <a:t>12/19/2017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5-17-0031-01-agen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679598E-AB3F-4845-9EDB-AA69E1396F3F}" type="datetime1">
              <a:rPr lang="en-US" smtClean="0">
                <a:solidFill>
                  <a:srgbClr val="000099"/>
                </a:solidFill>
              </a:rPr>
              <a:t>12/19/2017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73942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Ad </a:t>
            </a:r>
            <a:r>
              <a:rPr lang="en-US" sz="1200" b="1" dirty="0" err="1">
                <a:latin typeface="Arial" pitchFamily="34" charset="0"/>
                <a:cs typeface="Times New Roman" pitchFamily="18" charset="0"/>
              </a:rPr>
              <a:t>Hocs</a:t>
            </a:r>
            <a:r>
              <a:rPr lang="en-US" sz="1200" b="1" dirty="0">
                <a:latin typeface="Arial" pitchFamily="34" charset="0"/>
                <a:cs typeface="Times New Roman" pitchFamily="18" charset="0"/>
              </a:rPr>
              <a:t> Week of December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19 December 2017</a:t>
            </a:r>
          </a:p>
          <a:p>
            <a:pPr eaLnBrk="0" hangingPunct="0"/>
            <a:r>
              <a:rPr lang="en-US" sz="1200" b="1" dirty="0">
                <a:latin typeface="Arial" pitchFamily="34" charset="0"/>
                <a:cs typeface="Times New Roman" pitchFamily="18" charset="0"/>
              </a:rPr>
              <a:t>Document No: 5-17-0031-01-agen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5-17-0031-01-agen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6FBFCAE6-F79E-443F-8199-B9E172D53123}" type="datetime1">
              <a:rPr lang="en-US" smtClean="0"/>
              <a:t>12/19/2017</a:t>
            </a:fld>
            <a:endParaRPr lang="en-US"/>
          </a:p>
        </p:txBody>
      </p:sp>
      <p:sp>
        <p:nvSpPr>
          <p:cNvPr id="3" name="Footer Placeholder 2"/>
          <p:cNvSpPr>
            <a:spLocks noGrp="1"/>
          </p:cNvSpPr>
          <p:nvPr>
            <p:ph type="ftr" sz="quarter" idx="11"/>
          </p:nvPr>
        </p:nvSpPr>
        <p:spPr/>
        <p:txBody>
          <a:bodyPr/>
          <a:lstStyle/>
          <a:p>
            <a:pPr>
              <a:defRPr/>
            </a:pPr>
            <a:r>
              <a:rPr lang="en-US"/>
              <a:t>Doc #: 5-17-0031-01-agen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dirty="0">
                <a:ea typeface="Times New Roman" panose="02020603050405020304" pitchFamily="18" charset="0"/>
                <a:cs typeface="Times New Roman" panose="02020603050405020304" pitchFamily="18" charset="0"/>
                <a:hlinkClick r:id="rId3"/>
              </a:rPr>
              <a:t>https://baesystems.webex.com/baesystems/j.php?MTID=mc0092d6c3c64e9b40002c3997313c0a7</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A418FA30-28BA-4930-965E-592DB2B83C6A}" type="datetime1">
              <a:rPr lang="en-US" smtClean="0"/>
              <a:t>12/19/2017</a:t>
            </a:fld>
            <a:endParaRPr lang="en-US"/>
          </a:p>
        </p:txBody>
      </p:sp>
      <p:sp>
        <p:nvSpPr>
          <p:cNvPr id="3" name="Footer Placeholder 2"/>
          <p:cNvSpPr>
            <a:spLocks noGrp="1"/>
          </p:cNvSpPr>
          <p:nvPr>
            <p:ph type="ftr" sz="quarter" idx="11"/>
          </p:nvPr>
        </p:nvSpPr>
        <p:spPr/>
        <p:txBody>
          <a:bodyPr/>
          <a:lstStyle/>
          <a:p>
            <a:pPr>
              <a:defRPr/>
            </a:pPr>
            <a:r>
              <a:rPr lang="en-US"/>
              <a:t>Doc #: 5-17-0031-01-agen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28600" y="0"/>
            <a:ext cx="8229600" cy="1143000"/>
          </a:xfrm>
        </p:spPr>
        <p:txBody>
          <a:bodyPr/>
          <a:lstStyle/>
          <a:p>
            <a:r>
              <a:rPr altLang="en-US"/>
              <a:t>Current Membership</a:t>
            </a:r>
          </a:p>
        </p:txBody>
      </p:sp>
      <p:sp>
        <p:nvSpPr>
          <p:cNvPr id="3" name="Date Placeholder 2"/>
          <p:cNvSpPr>
            <a:spLocks noGrp="1"/>
          </p:cNvSpPr>
          <p:nvPr>
            <p:ph type="dt" sz="quarter" idx="10"/>
          </p:nvPr>
        </p:nvSpPr>
        <p:spPr/>
        <p:txBody>
          <a:bodyPr/>
          <a:lstStyle/>
          <a:p>
            <a:pPr>
              <a:defRPr/>
            </a:pPr>
            <a:fld id="{68C31CFC-FE9D-46C3-9F68-FA10445917EE}" type="datetime1">
              <a:rPr lang="en-US" smtClean="0"/>
              <a:t>12/19/2017</a:t>
            </a:fld>
            <a:endParaRPr lang="en-US"/>
          </a:p>
        </p:txBody>
      </p:sp>
      <p:sp>
        <p:nvSpPr>
          <p:cNvPr id="4" name="Footer Placeholder 3"/>
          <p:cNvSpPr>
            <a:spLocks noGrp="1"/>
          </p:cNvSpPr>
          <p:nvPr>
            <p:ph type="ftr" sz="quarter" idx="11"/>
          </p:nvPr>
        </p:nvSpPr>
        <p:spPr/>
        <p:txBody>
          <a:bodyPr/>
          <a:lstStyle/>
          <a:p>
            <a:pPr>
              <a:defRPr/>
            </a:pPr>
            <a:r>
              <a:rPr lang="en-US"/>
              <a:t>Doc #: 5-17-0031-01-agen</a:t>
            </a:r>
          </a:p>
        </p:txBody>
      </p:sp>
      <p:sp>
        <p:nvSpPr>
          <p:cNvPr id="717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ADFDB9EB-C564-4BB2-999A-810BE1BB21D3}" type="slidenum">
              <a:rPr lang="en-US" altLang="en-US" sz="1200" smtClean="0"/>
              <a:pPr>
                <a:spcBef>
                  <a:spcPct val="0"/>
                </a:spcBef>
                <a:buFontTx/>
                <a:buNone/>
              </a:pPr>
              <a:t>4</a:t>
            </a:fld>
            <a:endParaRPr lang="en-US" altLang="en-US" sz="1200"/>
          </a:p>
        </p:txBody>
      </p:sp>
      <p:graphicFrame>
        <p:nvGraphicFramePr>
          <p:cNvPr id="7" name="Table 6"/>
          <p:cNvGraphicFramePr>
            <a:graphicFrameLocks noGrp="1"/>
          </p:cNvGraphicFramePr>
          <p:nvPr>
            <p:extLst>
              <p:ext uri="{D42A27DB-BD31-4B8C-83A1-F6EECF244321}">
                <p14:modId xmlns:p14="http://schemas.microsoft.com/office/powerpoint/2010/main" val="3802330525"/>
              </p:ext>
            </p:extLst>
          </p:nvPr>
        </p:nvGraphicFramePr>
        <p:xfrm>
          <a:off x="1524000" y="1447800"/>
          <a:ext cx="5410200" cy="4146113"/>
        </p:xfrm>
        <a:graphic>
          <a:graphicData uri="http://schemas.openxmlformats.org/drawingml/2006/table">
            <a:tbl>
              <a:tblPr>
                <a:tableStyleId>{5C22544A-7EE6-4342-B048-85BDC9FD1C3A}</a:tableStyleId>
              </a:tblPr>
              <a:tblGrid>
                <a:gridCol w="667926">
                  <a:extLst>
                    <a:ext uri="{9D8B030D-6E8A-4147-A177-3AD203B41FA5}">
                      <a16:colId xmlns:a16="http://schemas.microsoft.com/office/drawing/2014/main" val="20000"/>
                    </a:ext>
                  </a:extLst>
                </a:gridCol>
                <a:gridCol w="667926">
                  <a:extLst>
                    <a:ext uri="{9D8B030D-6E8A-4147-A177-3AD203B41FA5}">
                      <a16:colId xmlns:a16="http://schemas.microsoft.com/office/drawing/2014/main" val="20001"/>
                    </a:ext>
                  </a:extLst>
                </a:gridCol>
                <a:gridCol w="667926">
                  <a:extLst>
                    <a:ext uri="{9D8B030D-6E8A-4147-A177-3AD203B41FA5}">
                      <a16:colId xmlns:a16="http://schemas.microsoft.com/office/drawing/2014/main" val="20002"/>
                    </a:ext>
                  </a:extLst>
                </a:gridCol>
                <a:gridCol w="801511">
                  <a:extLst>
                    <a:ext uri="{9D8B030D-6E8A-4147-A177-3AD203B41FA5}">
                      <a16:colId xmlns:a16="http://schemas.microsoft.com/office/drawing/2014/main" val="20003"/>
                    </a:ext>
                  </a:extLst>
                </a:gridCol>
                <a:gridCol w="2604911">
                  <a:extLst>
                    <a:ext uri="{9D8B030D-6E8A-4147-A177-3AD203B41FA5}">
                      <a16:colId xmlns:a16="http://schemas.microsoft.com/office/drawing/2014/main" val="20004"/>
                    </a:ext>
                  </a:extLst>
                </a:gridCol>
              </a:tblGrid>
              <a:tr h="500173">
                <a:tc>
                  <a:txBody>
                    <a:bodyPr/>
                    <a:lstStyle/>
                    <a:p>
                      <a:pPr algn="l" fontAlgn="b"/>
                      <a:r>
                        <a:rPr lang="en-US" sz="1000" b="0" i="0" u="none" strike="noStrike" dirty="0">
                          <a:solidFill>
                            <a:srgbClr val="000000"/>
                          </a:solidFill>
                          <a:effectLst/>
                          <a:latin typeface="Calibri" panose="020F0502020204030204" pitchFamily="34" charset="0"/>
                        </a:rPr>
                        <a:t>12/19/17</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14</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1"/>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val="10002"/>
                  </a:ext>
                </a:extLst>
              </a:tr>
              <a:tr h="333447">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val="10003"/>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val="1000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val="10005"/>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16:rowId xmlns:a16="http://schemas.microsoft.com/office/drawing/2014/main" val="10006"/>
                  </a:ext>
                </a:extLst>
              </a:tr>
              <a:tr h="333447">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Lockheed </a:t>
                      </a:r>
                    </a:p>
                  </a:txBody>
                  <a:tcPr marL="7620" marR="7620" marT="7620" marB="0" anchor="b"/>
                </a:tc>
                <a:extLst>
                  <a:ext uri="{0D108BD9-81ED-4DB2-BD59-A6C34878D82A}">
                    <a16:rowId xmlns:a16="http://schemas.microsoft.com/office/drawing/2014/main" val="10007"/>
                  </a:ext>
                </a:extLst>
              </a:tr>
              <a:tr h="191038">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val="10008"/>
                  </a:ext>
                </a:extLst>
              </a:tr>
              <a:tr h="230631">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val="10009"/>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val="10010"/>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val="10011"/>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extLst>
                  <a:ext uri="{0D108BD9-81ED-4DB2-BD59-A6C34878D82A}">
                    <a16:rowId xmlns:a16="http://schemas.microsoft.com/office/drawing/2014/main" val="10012"/>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val="10013"/>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extLst>
                  <a:ext uri="{0D108BD9-81ED-4DB2-BD59-A6C34878D82A}">
                    <a16:rowId xmlns:a16="http://schemas.microsoft.com/office/drawing/2014/main" val="1001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val="10015"/>
                  </a:ext>
                </a:extLst>
              </a:tr>
              <a:tr h="175261">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Shared Spectrum Company</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0016"/>
                  </a:ext>
                </a:extLst>
              </a:tr>
              <a:tr h="175261">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a16="http://schemas.microsoft.com/office/drawing/2014/main" val="10018"/>
                  </a:ext>
                </a:extLst>
              </a:tr>
            </a:tbl>
          </a:graphicData>
        </a:graphic>
      </p:graphicFrame>
      <p:sp>
        <p:nvSpPr>
          <p:cNvPr id="8" name="TextBox 5"/>
          <p:cNvSpPr txBox="1">
            <a:spLocks noChangeArrowheads="1"/>
          </p:cNvSpPr>
          <p:nvPr/>
        </p:nvSpPr>
        <p:spPr bwMode="auto">
          <a:xfrm>
            <a:off x="1674285" y="5593913"/>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spTree>
    <p:extLst>
      <p:ext uri="{BB962C8B-B14F-4D97-AF65-F5344CB8AC3E}">
        <p14:creationId xmlns:p14="http://schemas.microsoft.com/office/powerpoint/2010/main" val="67312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8F0C9A39-B09D-4525-BFFB-4B83EB400808}" type="datetime1">
              <a:rPr lang="en-US" smtClean="0"/>
              <a:t>12/19/2017</a:t>
            </a:fld>
            <a:endParaRPr lang="en-US"/>
          </a:p>
        </p:txBody>
      </p:sp>
      <p:sp>
        <p:nvSpPr>
          <p:cNvPr id="3" name="Footer Placeholder 2"/>
          <p:cNvSpPr>
            <a:spLocks noGrp="1"/>
          </p:cNvSpPr>
          <p:nvPr>
            <p:ph type="ftr" sz="quarter" idx="11"/>
          </p:nvPr>
        </p:nvSpPr>
        <p:spPr/>
        <p:txBody>
          <a:bodyPr/>
          <a:lstStyle/>
          <a:p>
            <a:pPr>
              <a:defRPr/>
            </a:pPr>
            <a:r>
              <a:rPr lang="en-US"/>
              <a:t>Doc #: 5-17-0031-01-agen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5</a:t>
            </a:fld>
            <a:endParaRPr lang="en-US"/>
          </a:p>
        </p:txBody>
      </p:sp>
    </p:spTree>
    <p:extLst>
      <p:ext uri="{BB962C8B-B14F-4D97-AF65-F5344CB8AC3E}">
        <p14:creationId xmlns:p14="http://schemas.microsoft.com/office/powerpoint/2010/main" val="1077703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EEF0B609-B72F-4511-AD2A-BF802E7A183A}" type="datetime1">
              <a:rPr lang="en-US" smtClean="0"/>
              <a:t>12/19/2017</a:t>
            </a:fld>
            <a:endParaRPr lang="en-US"/>
          </a:p>
        </p:txBody>
      </p:sp>
      <p:sp>
        <p:nvSpPr>
          <p:cNvPr id="3" name="Footer Placeholder 2"/>
          <p:cNvSpPr>
            <a:spLocks noGrp="1"/>
          </p:cNvSpPr>
          <p:nvPr>
            <p:ph type="ftr" sz="quarter" idx="11"/>
          </p:nvPr>
        </p:nvSpPr>
        <p:spPr/>
        <p:txBody>
          <a:bodyPr/>
          <a:lstStyle/>
          <a:p>
            <a:pPr>
              <a:defRPr/>
            </a:pPr>
            <a:r>
              <a:rPr lang="en-US"/>
              <a:t>Doc #: 5-17-0031-01-agen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1413637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97E57E0E-83BB-4245-ADE1-A5129F47B74F}" type="datetime1">
              <a:rPr lang="en-US" smtClean="0"/>
              <a:t>12/19/2017</a:t>
            </a:fld>
            <a:endParaRPr lang="en-US"/>
          </a:p>
        </p:txBody>
      </p:sp>
      <p:sp>
        <p:nvSpPr>
          <p:cNvPr id="3" name="Footer Placeholder 2"/>
          <p:cNvSpPr>
            <a:spLocks noGrp="1"/>
          </p:cNvSpPr>
          <p:nvPr>
            <p:ph type="ftr" sz="quarter" idx="11"/>
          </p:nvPr>
        </p:nvSpPr>
        <p:spPr/>
        <p:txBody>
          <a:bodyPr/>
          <a:lstStyle/>
          <a:p>
            <a:pPr>
              <a:defRPr/>
            </a:pPr>
            <a:r>
              <a:rPr lang="en-US"/>
              <a:t>Doc #: 5-17-0031-01-agen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a:t>
            </a:r>
          </a:p>
          <a:p>
            <a:pPr lvl="1">
              <a:buFont typeface="Calibri" pitchFamily="34" charset="0"/>
              <a:buAutoNum type="alphaLcPeriod"/>
            </a:pPr>
            <a:r>
              <a:rPr lang="en-US" dirty="0">
                <a:latin typeface="Times New Roman" pitchFamily="18" charset="0"/>
              </a:rPr>
              <a:t>Patent slides </a:t>
            </a:r>
          </a:p>
          <a:p>
            <a:pPr lvl="1">
              <a:buFont typeface="Calibri" pitchFamily="34" charset="0"/>
              <a:buAutoNum type="alphaLcPeriod"/>
            </a:pPr>
            <a:r>
              <a:rPr lang="en-US" dirty="0">
                <a:latin typeface="Times New Roman" pitchFamily="18" charset="0"/>
              </a:rPr>
              <a:t>Notes on WG status</a:t>
            </a:r>
          </a:p>
          <a:p>
            <a:pPr>
              <a:buFont typeface="Calibri" pitchFamily="34" charset="0"/>
              <a:buAutoNum type="arabicPeriod"/>
            </a:pPr>
            <a:r>
              <a:rPr lang="en-US" dirty="0">
                <a:latin typeface="Times New Roman" pitchFamily="18" charset="0"/>
              </a:rPr>
              <a:t>Review of 1900.5.1  (19 Dec 2017 @ 14:30 EST:  UTC-5)</a:t>
            </a:r>
          </a:p>
          <a:p>
            <a:pPr>
              <a:buFont typeface="Calibri" pitchFamily="34" charset="0"/>
              <a:buAutoNum type="arabicPeriod"/>
            </a:pPr>
            <a:r>
              <a:rPr lang="en-US" dirty="0">
                <a:latin typeface="Times New Roman" pitchFamily="18" charset="0"/>
              </a:rPr>
              <a:t>Review of 1900.5 architecture (21 Dec 2017 @ 09:00 EST:  UTC-5)</a:t>
            </a: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1905000" y="4038600"/>
            <a:ext cx="4343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a:p>
            <a:pPr eaLnBrk="1" hangingPunct="1"/>
            <a:r>
              <a:rPr lang="en-US" sz="2400" b="1" i="1" dirty="0">
                <a:solidFill>
                  <a:srgbClr val="FF0000"/>
                </a:solidFill>
                <a:latin typeface="Times New Roman" pitchFamily="18" charset="0"/>
              </a:rPr>
              <a:t>No votes as meeting in Ad Hoc</a:t>
            </a:r>
          </a:p>
        </p:txBody>
      </p:sp>
      <p:sp>
        <p:nvSpPr>
          <p:cNvPr id="2" name="Date Placeholder 1"/>
          <p:cNvSpPr>
            <a:spLocks noGrp="1"/>
          </p:cNvSpPr>
          <p:nvPr>
            <p:ph type="dt" sz="quarter" idx="10"/>
          </p:nvPr>
        </p:nvSpPr>
        <p:spPr/>
        <p:txBody>
          <a:bodyPr/>
          <a:lstStyle/>
          <a:p>
            <a:pPr>
              <a:defRPr/>
            </a:pPr>
            <a:fld id="{E6FECBED-A06A-4556-B7B5-AC150C41BACA}" type="datetime1">
              <a:rPr lang="en-US" smtClean="0"/>
              <a:t>12/19/2017</a:t>
            </a:fld>
            <a:endParaRPr lang="en-US"/>
          </a:p>
        </p:txBody>
      </p:sp>
      <p:sp>
        <p:nvSpPr>
          <p:cNvPr id="3" name="Footer Placeholder 2"/>
          <p:cNvSpPr>
            <a:spLocks noGrp="1"/>
          </p:cNvSpPr>
          <p:nvPr>
            <p:ph type="ftr" sz="quarter" idx="11"/>
          </p:nvPr>
        </p:nvSpPr>
        <p:spPr/>
        <p:txBody>
          <a:bodyPr/>
          <a:lstStyle/>
          <a:p>
            <a:pPr>
              <a:defRPr/>
            </a:pPr>
            <a:r>
              <a:rPr lang="en-US"/>
              <a:t>Doc #: 5-17-0031-01-agen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12/19/17 @2:30 PM US ET (UTC-5)</a:t>
            </a:r>
          </a:p>
        </p:txBody>
      </p:sp>
      <p:sp>
        <p:nvSpPr>
          <p:cNvPr id="4" name="Date Placeholder 3"/>
          <p:cNvSpPr>
            <a:spLocks noGrp="1"/>
          </p:cNvSpPr>
          <p:nvPr>
            <p:ph type="dt" sz="half" idx="10"/>
          </p:nvPr>
        </p:nvSpPr>
        <p:spPr/>
        <p:txBody>
          <a:bodyPr/>
          <a:lstStyle/>
          <a:p>
            <a:pPr>
              <a:defRPr/>
            </a:pPr>
            <a:fld id="{61CA3A58-F270-420E-A5EE-79DDC393FF47}" type="datetime1">
              <a:rPr lang="en-US" smtClean="0"/>
              <a:t>12/19/2017</a:t>
            </a:fld>
            <a:endParaRPr lang="en-US"/>
          </a:p>
        </p:txBody>
      </p:sp>
      <p:sp>
        <p:nvSpPr>
          <p:cNvPr id="5" name="Footer Placeholder 4"/>
          <p:cNvSpPr>
            <a:spLocks noGrp="1"/>
          </p:cNvSpPr>
          <p:nvPr>
            <p:ph type="ftr" sz="quarter" idx="11"/>
          </p:nvPr>
        </p:nvSpPr>
        <p:spPr/>
        <p:txBody>
          <a:bodyPr/>
          <a:lstStyle/>
          <a:p>
            <a:pPr>
              <a:defRPr/>
            </a:pPr>
            <a:r>
              <a:rPr lang="en-US"/>
              <a:t>Doc #: 5-17-0031-01-agen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
        <p:nvSpPr>
          <p:cNvPr id="7" name="Rectangle 6"/>
          <p:cNvSpPr/>
          <p:nvPr/>
        </p:nvSpPr>
        <p:spPr>
          <a:xfrm>
            <a:off x="864291" y="1434844"/>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12547</TotalTime>
  <Words>1034</Words>
  <Application>Microsoft Office PowerPoint</Application>
  <PresentationFormat>On-screen Show (4:3)</PresentationFormat>
  <Paragraphs>191</Paragraphs>
  <Slides>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Patent Related Links</vt:lpstr>
      <vt:lpstr>Call for Potentially Essential Patents</vt:lpstr>
      <vt:lpstr>Other Guidelines for IEEE WG Meetings</vt:lpstr>
      <vt:lpstr> Draft Agenda</vt:lpstr>
      <vt:lpstr>IEEE 1900.5 Meeting 12/19/17 @2:30 PM US ET (UTC-5)</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327</cp:revision>
  <dcterms:created xsi:type="dcterms:W3CDTF">2013-08-13T02:52:21Z</dcterms:created>
  <dcterms:modified xsi:type="dcterms:W3CDTF">2017-12-19T19:58:15Z</dcterms:modified>
</cp:coreProperties>
</file>