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315" r:id="rId3"/>
    <p:sldId id="337" r:id="rId4"/>
    <p:sldId id="370" r:id="rId5"/>
    <p:sldId id="332" r:id="rId6"/>
    <p:sldId id="317" r:id="rId7"/>
    <p:sldId id="352" r:id="rId8"/>
    <p:sldId id="353" r:id="rId9"/>
    <p:sldId id="354" r:id="rId10"/>
    <p:sldId id="355" r:id="rId11"/>
    <p:sldId id="307" r:id="rId12"/>
    <p:sldId id="383" r:id="rId13"/>
    <p:sldId id="360" r:id="rId14"/>
    <p:sldId id="376" r:id="rId15"/>
    <p:sldId id="335" r:id="rId16"/>
    <p:sldId id="382" r:id="rId17"/>
    <p:sldId id="377" r:id="rId18"/>
    <p:sldId id="344" r:id="rId19"/>
    <p:sldId id="346" r:id="rId20"/>
    <p:sldId id="347" r:id="rId21"/>
    <p:sldId id="381" r:id="rId22"/>
    <p:sldId id="364"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83" d="100"/>
          <a:sy n="83" d="100"/>
        </p:scale>
        <p:origin x="1656"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12/4/2017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7</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9010EEC9-4025-4E27-B31D-985DEE00E8E0}" type="datetime1">
              <a:rPr lang="en-US" smtClean="0"/>
              <a:t>12/4/2017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5-17-0028-01-agen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E417E4A-C86A-4F9C-9F84-7329E713F8F0}" type="datetime1">
              <a:rPr lang="en-US" smtClean="0"/>
              <a:t>12/4/2017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5-17-0028-01-agen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54D407D-D8AD-4EBF-852C-F2198622FDEE}" type="datetime1">
              <a:rPr lang="en-US" smtClean="0"/>
              <a:t>12/4/2017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5-17-0028-01-agen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082B126-A5D3-4962-BB9E-3B260D6B2DBD}" type="datetime1">
              <a:rPr lang="en-US" smtClean="0"/>
              <a:t>12/4/2017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5-17-0028-01-agen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8932E675-AEB6-4B0A-8C23-2361DD5CF8CD}" type="datetime1">
              <a:rPr lang="en-US" smtClean="0"/>
              <a:t>12/4/2017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5-17-0028-01-agen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4A50F2B-AF4E-477B-BC53-FE489308D0B9}" type="datetime1">
              <a:rPr lang="en-US" smtClean="0"/>
              <a:t>12/4/2017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5-17-0028-01-agen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CD09E17-8700-4A3D-BA9C-56114097FFAC}" type="datetime1">
              <a:rPr lang="en-US" smtClean="0"/>
              <a:t>12/4/2017</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5-17-0028-01-agen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4759A331-1938-415A-BFE0-3FD1621D4688}" type="datetime1">
              <a:rPr lang="en-US" smtClean="0"/>
              <a:t>12/4/2017</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5-17-0028-01-agen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DB67FB7-3AE2-4ECA-8B35-E7EF0E60D2AE}" type="datetime1">
              <a:rPr lang="en-US" smtClean="0"/>
              <a:t>12/4/2017</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5-17-0028-01-agen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6D72AC9-36C3-47A7-A246-AA1CF0A1A323}" type="datetime1">
              <a:rPr lang="en-US" smtClean="0"/>
              <a:t>12/4/2017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5-17-0028-01-agen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98D1BC3-931F-48BA-8D38-CDD336107018}" type="datetime1">
              <a:rPr lang="en-US" smtClean="0"/>
              <a:t>12/4/2017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5-17-0028-01-agen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FED4A812-B3A1-4B3F-B0CA-CB870320DE76}" type="datetime1">
              <a:rPr lang="en-US" smtClean="0"/>
              <a:t>12/4/2017</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5-17-0028-01-agen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baesystems.webex.com/baesystems/j.php?MTID=mc0092d6c3c64e9b40002c3997313c0a7"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hyperlink" Target="https://www.teleconference.att.com/servlet/glbAccess?process=1&amp;accessNumber=888-3316674&amp;accessCode=6336344&amp;accessNumber2=312-7771452"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2E99781D-EB28-4BAE-9CC8-1751C19A350F}" type="datetime1">
              <a:rPr lang="en-US" smtClean="0">
                <a:solidFill>
                  <a:srgbClr val="000099"/>
                </a:solidFill>
              </a:rPr>
              <a:t>12/4/2017</a:t>
            </a:fld>
            <a:endParaRPr lang="en-US" dirty="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a:solidFill>
                <a:srgbClr val="000099"/>
              </a:solidFill>
            </a:endParaRPr>
          </a:p>
        </p:txBody>
      </p:sp>
      <p:sp>
        <p:nvSpPr>
          <p:cNvPr id="2" name="Rectangle 2"/>
          <p:cNvSpPr>
            <a:spLocks noChangeArrowheads="1"/>
          </p:cNvSpPr>
          <p:nvPr/>
        </p:nvSpPr>
        <p:spPr bwMode="auto">
          <a:xfrm>
            <a:off x="685800" y="1785034"/>
            <a:ext cx="746896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a:t>
            </a:r>
            <a:r>
              <a:rPr lang="en-US" sz="1200" b="1" dirty="0" smtClean="0">
                <a:latin typeface="Arial" pitchFamily="34" charset="0"/>
                <a:cs typeface="Times New Roman" pitchFamily="18" charset="0"/>
              </a:rPr>
              <a:t>05 December </a:t>
            </a:r>
            <a:r>
              <a:rPr lang="en-US" sz="1200" b="1" dirty="0">
                <a:latin typeface="Arial" pitchFamily="34" charset="0"/>
                <a:cs typeface="Times New Roman" pitchFamily="18" charset="0"/>
              </a:rPr>
              <a:t>2017</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04 December </a:t>
            </a:r>
            <a:r>
              <a:rPr lang="en-US" sz="1200" b="1" dirty="0">
                <a:latin typeface="Arial" pitchFamily="34" charset="0"/>
                <a:cs typeface="Times New Roman" pitchFamily="18" charset="0"/>
              </a:rPr>
              <a:t>2017</a:t>
            </a:r>
          </a:p>
          <a:p>
            <a:pPr eaLnBrk="0" hangingPunct="0"/>
            <a:r>
              <a:rPr lang="en-US" sz="1200" b="1" dirty="0">
                <a:latin typeface="Arial" pitchFamily="34" charset="0"/>
                <a:cs typeface="Times New Roman" pitchFamily="18" charset="0"/>
              </a:rPr>
              <a:t>Document No: </a:t>
            </a:r>
            <a:r>
              <a:rPr lang="en-US" sz="1200" b="1" dirty="0" smtClean="0">
                <a:latin typeface="Arial" pitchFamily="34" charset="0"/>
                <a:cs typeface="Times New Roman" pitchFamily="18" charset="0"/>
              </a:rPr>
              <a:t>5-17-0028-01-agen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xmlns="" val="20000"/>
                    </a:ext>
                  </a:extLst>
                </a:gridCol>
                <a:gridCol w="1289973">
                  <a:extLst>
                    <a:ext uri="{9D8B030D-6E8A-4147-A177-3AD203B41FA5}">
                      <a16:colId xmlns:a16="http://schemas.microsoft.com/office/drawing/2014/main" xmlns="" val="20001"/>
                    </a:ext>
                  </a:extLst>
                </a:gridCol>
                <a:gridCol w="1219200">
                  <a:extLst>
                    <a:ext uri="{9D8B030D-6E8A-4147-A177-3AD203B41FA5}">
                      <a16:colId xmlns:a16="http://schemas.microsoft.com/office/drawing/2014/main" xmlns="" val="20002"/>
                    </a:ext>
                  </a:extLst>
                </a:gridCol>
                <a:gridCol w="1143000">
                  <a:extLst>
                    <a:ext uri="{9D8B030D-6E8A-4147-A177-3AD203B41FA5}">
                      <a16:colId xmlns:a16="http://schemas.microsoft.com/office/drawing/2014/main" xmlns="" val="20003"/>
                    </a:ext>
                  </a:extLst>
                </a:gridCol>
                <a:gridCol w="2666999">
                  <a:extLst>
                    <a:ext uri="{9D8B030D-6E8A-4147-A177-3AD203B41FA5}">
                      <a16:colId xmlns:a16="http://schemas.microsoft.com/office/drawing/2014/main" xmlns=""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smtClean="0"/>
              <a:t>Doc #: 5-17-0028-01-agen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529A3A9C-D6F8-487A-AC39-2BCF5E084BDD}" type="datetime1">
              <a:rPr lang="en-US" smtClean="0"/>
              <a:t>12/4/2017</a:t>
            </a:fld>
            <a:endParaRPr lang="en-US"/>
          </a:p>
        </p:txBody>
      </p:sp>
      <p:sp>
        <p:nvSpPr>
          <p:cNvPr id="3" name="Footer Placeholder 2"/>
          <p:cNvSpPr>
            <a:spLocks noGrp="1"/>
          </p:cNvSpPr>
          <p:nvPr>
            <p:ph type="ftr" sz="quarter" idx="11"/>
          </p:nvPr>
        </p:nvSpPr>
        <p:spPr/>
        <p:txBody>
          <a:bodyPr/>
          <a:lstStyle/>
          <a:p>
            <a:pPr>
              <a:defRPr/>
            </a:pPr>
            <a:r>
              <a:rPr lang="en-US" smtClean="0"/>
              <a:t>Doc #: 5-17-0028-01-agen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264869999"/>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t>Minutes for approval</a:t>
            </a:r>
          </a:p>
        </p:txBody>
      </p:sp>
      <p:sp>
        <p:nvSpPr>
          <p:cNvPr id="12291" name="Content Placeholder 2"/>
          <p:cNvSpPr>
            <a:spLocks noGrp="1"/>
          </p:cNvSpPr>
          <p:nvPr>
            <p:ph idx="1"/>
          </p:nvPr>
        </p:nvSpPr>
        <p:spPr/>
        <p:txBody>
          <a:bodyPr/>
          <a:lstStyle/>
          <a:p>
            <a:r>
              <a:rPr dirty="0"/>
              <a:t>Motion to approve WG minutes contained in</a:t>
            </a:r>
          </a:p>
          <a:p>
            <a:pPr marL="0" indent="0" eaLnBrk="1" fontAlgn="auto" hangingPunct="1">
              <a:lnSpc>
                <a:spcPct val="115000"/>
              </a:lnSpc>
              <a:spcBef>
                <a:spcPts val="0"/>
              </a:spcBef>
              <a:spcAft>
                <a:spcPts val="0"/>
              </a:spcAft>
              <a:buNone/>
              <a:defRPr/>
            </a:pPr>
            <a:r>
              <a:rPr lang="en-US" dirty="0"/>
              <a:t>17-0027-00.</a:t>
            </a:r>
          </a:p>
          <a:p>
            <a:pPr>
              <a:lnSpc>
                <a:spcPct val="115000"/>
              </a:lnSpc>
              <a:defRPr/>
            </a:pPr>
            <a:r>
              <a:rPr lang="en-US" dirty="0"/>
              <a:t>Mover:  </a:t>
            </a:r>
          </a:p>
          <a:p>
            <a:r>
              <a:rPr dirty="0"/>
              <a:t>Second:</a:t>
            </a:r>
          </a:p>
          <a:p>
            <a:r>
              <a:rPr lang="en-US" dirty="0"/>
              <a:t>Vote:  </a:t>
            </a:r>
          </a:p>
          <a:p>
            <a:endParaRPr lang="en-US" dirty="0"/>
          </a:p>
          <a:p>
            <a:endParaRPr lang="en-US" dirty="0"/>
          </a:p>
          <a:p>
            <a:endParaRPr dirty="0"/>
          </a:p>
        </p:txBody>
      </p:sp>
      <p:sp>
        <p:nvSpPr>
          <p:cNvPr id="4" name="Date Placeholder 3"/>
          <p:cNvSpPr>
            <a:spLocks noGrp="1"/>
          </p:cNvSpPr>
          <p:nvPr>
            <p:ph type="dt" sz="quarter" idx="10"/>
          </p:nvPr>
        </p:nvSpPr>
        <p:spPr/>
        <p:txBody>
          <a:bodyPr/>
          <a:lstStyle/>
          <a:p>
            <a:pPr>
              <a:defRPr/>
            </a:pPr>
            <a:fld id="{245D0AEC-A1F2-4522-81BD-82E12C49C45C}" type="datetime1">
              <a:rPr lang="en-US" smtClean="0"/>
              <a:t>12/4/2017</a:t>
            </a:fld>
            <a:endParaRPr lang="en-US"/>
          </a:p>
        </p:txBody>
      </p:sp>
      <p:sp>
        <p:nvSpPr>
          <p:cNvPr id="5" name="Footer Placeholder 4"/>
          <p:cNvSpPr>
            <a:spLocks noGrp="1"/>
          </p:cNvSpPr>
          <p:nvPr>
            <p:ph type="ftr" sz="quarter" idx="11"/>
          </p:nvPr>
        </p:nvSpPr>
        <p:spPr/>
        <p:txBody>
          <a:bodyPr/>
          <a:lstStyle/>
          <a:p>
            <a:pPr>
              <a:defRPr/>
            </a:pPr>
            <a:r>
              <a:rPr lang="en-US" smtClean="0"/>
              <a:t>Doc #: 5-17-0028-01-agen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11</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636"/>
            <a:ext cx="8229600" cy="1143000"/>
          </a:xfrm>
        </p:spPr>
        <p:txBody>
          <a:bodyPr/>
          <a:lstStyle/>
          <a:p>
            <a:r>
              <a:rPr lang="en-US" dirty="0" smtClean="0"/>
              <a:t>WG Elections</a:t>
            </a:r>
            <a:endParaRPr lang="en-US" dirty="0"/>
          </a:p>
        </p:txBody>
      </p:sp>
      <p:sp>
        <p:nvSpPr>
          <p:cNvPr id="3" name="Content Placeholder 2"/>
          <p:cNvSpPr>
            <a:spLocks noGrp="1"/>
          </p:cNvSpPr>
          <p:nvPr>
            <p:ph idx="1"/>
          </p:nvPr>
        </p:nvSpPr>
        <p:spPr>
          <a:xfrm>
            <a:off x="457200" y="838200"/>
            <a:ext cx="8229600" cy="4525963"/>
          </a:xfrm>
        </p:spPr>
        <p:txBody>
          <a:bodyPr/>
          <a:lstStyle/>
          <a:p>
            <a:r>
              <a:rPr lang="en-US" dirty="0" smtClean="0"/>
              <a:t>Status</a:t>
            </a:r>
          </a:p>
          <a:p>
            <a:pPr lvl="1"/>
            <a:r>
              <a:rPr lang="en-US" dirty="0" smtClean="0"/>
              <a:t>Dave Chester has been appointed Elections officer</a:t>
            </a:r>
          </a:p>
          <a:p>
            <a:pPr lvl="1"/>
            <a:r>
              <a:rPr lang="en-US" dirty="0" smtClean="0"/>
              <a:t>The following nominations have been received and accepted</a:t>
            </a:r>
          </a:p>
          <a:p>
            <a:pPr lvl="2"/>
            <a:r>
              <a:rPr lang="en-US" dirty="0" smtClean="0"/>
              <a:t>Chair: </a:t>
            </a:r>
          </a:p>
          <a:p>
            <a:pPr lvl="2"/>
            <a:r>
              <a:rPr lang="en-US" dirty="0" smtClean="0"/>
              <a:t>Vice Chair: </a:t>
            </a:r>
          </a:p>
          <a:p>
            <a:pPr lvl="2"/>
            <a:r>
              <a:rPr lang="en-US" dirty="0" smtClean="0"/>
              <a:t>Secretary: </a:t>
            </a:r>
            <a:endParaRPr lang="en-US" dirty="0"/>
          </a:p>
          <a:p>
            <a:r>
              <a:rPr lang="en-US" dirty="0" smtClean="0"/>
              <a:t>Will poll for candidates and then conduct election</a:t>
            </a:r>
          </a:p>
        </p:txBody>
      </p:sp>
      <p:sp>
        <p:nvSpPr>
          <p:cNvPr id="4" name="Date Placeholder 3"/>
          <p:cNvSpPr>
            <a:spLocks noGrp="1"/>
          </p:cNvSpPr>
          <p:nvPr>
            <p:ph type="dt" sz="half" idx="10"/>
          </p:nvPr>
        </p:nvSpPr>
        <p:spPr/>
        <p:txBody>
          <a:bodyPr/>
          <a:lstStyle/>
          <a:p>
            <a:pPr>
              <a:defRPr/>
            </a:pPr>
            <a:fld id="{BBE5506B-E3DA-4204-98EC-5AFC7C3A4B4C}" type="datetime1">
              <a:rPr lang="en-US" smtClean="0"/>
              <a:t>12/4/2017</a:t>
            </a:fld>
            <a:endParaRPr lang="en-US"/>
          </a:p>
        </p:txBody>
      </p:sp>
      <p:sp>
        <p:nvSpPr>
          <p:cNvPr id="5" name="Footer Placeholder 4"/>
          <p:cNvSpPr>
            <a:spLocks noGrp="1"/>
          </p:cNvSpPr>
          <p:nvPr>
            <p:ph type="ftr" sz="quarter" idx="11"/>
          </p:nvPr>
        </p:nvSpPr>
        <p:spPr/>
        <p:txBody>
          <a:bodyPr/>
          <a:lstStyle/>
          <a:p>
            <a:pPr>
              <a:defRPr/>
            </a:pPr>
            <a:r>
              <a:rPr lang="en-US" smtClean="0"/>
              <a:t>Doc #: 5-17-0028-01-agen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37640736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Status on 1900.5.1</a:t>
            </a:r>
          </a:p>
        </p:txBody>
      </p:sp>
      <p:sp>
        <p:nvSpPr>
          <p:cNvPr id="3" name="Content Placeholder 2"/>
          <p:cNvSpPr>
            <a:spLocks noGrp="1"/>
          </p:cNvSpPr>
          <p:nvPr>
            <p:ph idx="1"/>
          </p:nvPr>
        </p:nvSpPr>
        <p:spPr>
          <a:xfrm>
            <a:off x="457200" y="1371600"/>
            <a:ext cx="8229600" cy="4525963"/>
          </a:xfrm>
        </p:spPr>
        <p:txBody>
          <a:bodyPr/>
          <a:lstStyle/>
          <a:p>
            <a:r>
              <a:rPr lang="en-US" sz="2800" dirty="0"/>
              <a:t>Draft Status</a:t>
            </a:r>
          </a:p>
        </p:txBody>
      </p:sp>
      <p:sp>
        <p:nvSpPr>
          <p:cNvPr id="4" name="Date Placeholder 3"/>
          <p:cNvSpPr>
            <a:spLocks noGrp="1"/>
          </p:cNvSpPr>
          <p:nvPr>
            <p:ph type="dt" sz="half" idx="10"/>
          </p:nvPr>
        </p:nvSpPr>
        <p:spPr/>
        <p:txBody>
          <a:bodyPr/>
          <a:lstStyle/>
          <a:p>
            <a:pPr>
              <a:defRPr/>
            </a:pPr>
            <a:fld id="{E447960B-B1DA-48F5-88F6-2E5EC06A9370}" type="datetime1">
              <a:rPr lang="en-US" smtClean="0"/>
              <a:t>12/4/2017</a:t>
            </a:fld>
            <a:endParaRPr lang="en-US"/>
          </a:p>
        </p:txBody>
      </p:sp>
      <p:sp>
        <p:nvSpPr>
          <p:cNvPr id="5" name="Footer Placeholder 4"/>
          <p:cNvSpPr>
            <a:spLocks noGrp="1"/>
          </p:cNvSpPr>
          <p:nvPr>
            <p:ph type="ftr" sz="quarter" idx="11"/>
          </p:nvPr>
        </p:nvSpPr>
        <p:spPr/>
        <p:txBody>
          <a:bodyPr/>
          <a:lstStyle/>
          <a:p>
            <a:pPr>
              <a:defRPr/>
            </a:pPr>
            <a:r>
              <a:rPr lang="en-US" smtClean="0"/>
              <a:t>Doc #: 5-17-0028-01-agen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13</a:t>
            </a:fld>
            <a:endParaRPr lang="en-US"/>
          </a:p>
        </p:txBody>
      </p:sp>
    </p:spTree>
    <p:extLst>
      <p:ext uri="{BB962C8B-B14F-4D97-AF65-F5344CB8AC3E}">
        <p14:creationId xmlns:p14="http://schemas.microsoft.com/office/powerpoint/2010/main" val="1514460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17463"/>
            <a:ext cx="8229600" cy="1143000"/>
          </a:xfrm>
        </p:spPr>
        <p:txBody>
          <a:bodyPr/>
          <a:lstStyle/>
          <a:p>
            <a:r>
              <a:rPr altLang="en-US"/>
              <a:t>Working Schedule for 1900.5.1</a:t>
            </a:r>
          </a:p>
        </p:txBody>
      </p:sp>
      <p:sp>
        <p:nvSpPr>
          <p:cNvPr id="13315" name="Content Placeholder 2"/>
          <p:cNvSpPr>
            <a:spLocks noGrp="1"/>
          </p:cNvSpPr>
          <p:nvPr>
            <p:ph idx="1"/>
          </p:nvPr>
        </p:nvSpPr>
        <p:spPr>
          <a:xfrm>
            <a:off x="381000" y="1447800"/>
            <a:ext cx="8229600" cy="4525963"/>
          </a:xfrm>
        </p:spPr>
        <p:txBody>
          <a:bodyPr/>
          <a:lstStyle/>
          <a:p>
            <a:r>
              <a:rPr altLang="en-US" sz="1400" dirty="0"/>
              <a:t>Complete Draft for Clause 4					7/30√</a:t>
            </a:r>
          </a:p>
          <a:p>
            <a:r>
              <a:rPr altLang="en-US" sz="1400" dirty="0"/>
              <a:t>Complete Draft for Clause 5	(Needs Work)			10/15     </a:t>
            </a:r>
            <a:r>
              <a:rPr altLang="en-US" sz="1400" b="1" dirty="0">
                <a:solidFill>
                  <a:srgbClr val="FF0000"/>
                </a:solidFill>
              </a:rPr>
              <a:t>1/17?</a:t>
            </a:r>
          </a:p>
          <a:p>
            <a:r>
              <a:rPr altLang="en-US" sz="1400" dirty="0"/>
              <a:t>Complete Draft for Clause 6	(More examples)			1/16        </a:t>
            </a:r>
            <a:r>
              <a:rPr altLang="en-US" sz="1400" b="1" dirty="0">
                <a:solidFill>
                  <a:srgbClr val="FF0000"/>
                </a:solidFill>
              </a:rPr>
              <a:t>8/16</a:t>
            </a:r>
            <a:r>
              <a:rPr altLang="en-US" sz="1400" dirty="0">
                <a:solidFill>
                  <a:srgbClr val="FF0000"/>
                </a:solidFill>
              </a:rPr>
              <a:t> √</a:t>
            </a:r>
            <a:endParaRPr altLang="en-US" sz="1400" dirty="0"/>
          </a:p>
          <a:p>
            <a:r>
              <a:rPr altLang="en-US" sz="1400" dirty="0"/>
              <a:t>Complete Draft for Clause 7	(put xml file in annex?)			3/16         </a:t>
            </a:r>
            <a:r>
              <a:rPr altLang="en-US" sz="1400" b="1" dirty="0">
                <a:solidFill>
                  <a:srgbClr val="FF0000"/>
                </a:solidFill>
              </a:rPr>
              <a:t>7/4</a:t>
            </a:r>
            <a:r>
              <a:rPr altLang="en-US" sz="1400" dirty="0">
                <a:solidFill>
                  <a:srgbClr val="FF0000"/>
                </a:solidFill>
              </a:rPr>
              <a:t> √</a:t>
            </a:r>
            <a:endParaRPr altLang="en-US" sz="1400" b="1" dirty="0">
              <a:solidFill>
                <a:srgbClr val="FF0000"/>
              </a:solidFill>
            </a:endParaRPr>
          </a:p>
          <a:p>
            <a:r>
              <a:rPr altLang="en-US" sz="1400" dirty="0"/>
              <a:t>Complete Draft for Clause 8	(Minor additions needed)		4/16         </a:t>
            </a:r>
            <a:r>
              <a:rPr altLang="en-US" sz="1400" b="1" dirty="0">
                <a:solidFill>
                  <a:srgbClr val="FF0000"/>
                </a:solidFill>
              </a:rPr>
              <a:t>9/16</a:t>
            </a:r>
            <a:r>
              <a:rPr altLang="en-US" sz="1400" dirty="0">
                <a:solidFill>
                  <a:srgbClr val="FF0000"/>
                </a:solidFill>
              </a:rPr>
              <a:t> √</a:t>
            </a:r>
            <a:endParaRPr altLang="en-US" sz="1400" b="1" dirty="0">
              <a:solidFill>
                <a:srgbClr val="FF0000"/>
              </a:solidFill>
            </a:endParaRPr>
          </a:p>
          <a:p>
            <a:r>
              <a:rPr altLang="en-US" sz="1400" dirty="0"/>
              <a:t>Full review of drafting					3/17 </a:t>
            </a:r>
            <a:r>
              <a:rPr altLang="en-US" sz="1400" dirty="0">
                <a:solidFill>
                  <a:srgbClr val="FF0000"/>
                </a:solidFill>
              </a:rPr>
              <a:t>√</a:t>
            </a:r>
            <a:endParaRPr altLang="en-US" sz="1400" dirty="0"/>
          </a:p>
          <a:p>
            <a:r>
              <a:rPr altLang="en-US" sz="1400" dirty="0"/>
              <a:t>First WG Ballot						5/17         </a:t>
            </a:r>
            <a:r>
              <a:rPr altLang="en-US" sz="1400" b="1" dirty="0">
                <a:solidFill>
                  <a:srgbClr val="FF0000"/>
                </a:solidFill>
              </a:rPr>
              <a:t>8/17</a:t>
            </a:r>
          </a:p>
          <a:p>
            <a:r>
              <a:rPr altLang="en-US" sz="1400" dirty="0"/>
              <a:t>WG </a:t>
            </a:r>
            <a:r>
              <a:rPr altLang="en-US" sz="1400" dirty="0" err="1"/>
              <a:t>Recirc</a:t>
            </a:r>
            <a:r>
              <a:rPr altLang="en-US" sz="1400" dirty="0"/>
              <a:t>						</a:t>
            </a:r>
            <a:r>
              <a:rPr lang="en-US" altLang="en-US" sz="1400" dirty="0"/>
              <a:t>8</a:t>
            </a:r>
            <a:r>
              <a:rPr altLang="en-US" sz="1400" dirty="0"/>
              <a:t>/17</a:t>
            </a:r>
          </a:p>
          <a:p>
            <a:r>
              <a:rPr altLang="en-US" sz="1400" dirty="0"/>
              <a:t>Sponsor Ballot						</a:t>
            </a:r>
            <a:r>
              <a:rPr lang="en-US" altLang="en-US" sz="1400" dirty="0"/>
              <a:t>10</a:t>
            </a:r>
            <a:r>
              <a:rPr altLang="en-US" sz="1400" dirty="0"/>
              <a:t>/17</a:t>
            </a:r>
          </a:p>
          <a:p>
            <a:r>
              <a:rPr altLang="en-US" sz="1400" dirty="0"/>
              <a:t>Sponsor </a:t>
            </a:r>
            <a:r>
              <a:rPr altLang="en-US" sz="1400" dirty="0" err="1"/>
              <a:t>Recirc</a:t>
            </a:r>
            <a:r>
              <a:rPr altLang="en-US" sz="1400" dirty="0"/>
              <a:t>						</a:t>
            </a:r>
            <a:r>
              <a:rPr lang="en-US" altLang="en-US" sz="1400" dirty="0"/>
              <a:t>4</a:t>
            </a:r>
            <a:r>
              <a:rPr altLang="en-US" sz="1400" dirty="0"/>
              <a:t>/1</a:t>
            </a:r>
            <a:r>
              <a:rPr lang="en-US" altLang="en-US" sz="1400" dirty="0"/>
              <a:t>8</a:t>
            </a:r>
            <a:endParaRPr altLang="en-US" sz="1400" dirty="0"/>
          </a:p>
          <a:p>
            <a:r>
              <a:rPr altLang="en-US" sz="1400" dirty="0"/>
              <a:t>Sponsor </a:t>
            </a:r>
            <a:r>
              <a:rPr altLang="en-US" sz="1400" dirty="0" err="1"/>
              <a:t>Recirc</a:t>
            </a:r>
            <a:r>
              <a:rPr altLang="en-US" sz="1400" dirty="0"/>
              <a:t> 2						</a:t>
            </a:r>
            <a:r>
              <a:rPr lang="en-US" altLang="en-US" sz="1400" dirty="0"/>
              <a:t>8</a:t>
            </a:r>
            <a:r>
              <a:rPr altLang="en-US" sz="1400" dirty="0"/>
              <a:t>/1</a:t>
            </a:r>
            <a:r>
              <a:rPr lang="en-US" altLang="en-US" sz="1400" dirty="0"/>
              <a:t>8</a:t>
            </a:r>
            <a:endParaRPr altLang="en-US" sz="1400" dirty="0"/>
          </a:p>
          <a:p>
            <a:r>
              <a:rPr altLang="en-US" sz="1400" dirty="0"/>
              <a:t>Submit to REVCOM						11/17     </a:t>
            </a:r>
            <a:r>
              <a:rPr lang="en-US" altLang="en-US" sz="1400" b="1" dirty="0">
                <a:solidFill>
                  <a:srgbClr val="FF0000"/>
                </a:solidFill>
              </a:rPr>
              <a:t>10/18!!</a:t>
            </a:r>
          </a:p>
          <a:p>
            <a:endParaRPr altLang="en-US" sz="200" dirty="0"/>
          </a:p>
          <a:p>
            <a:r>
              <a:rPr lang="en-US" altLang="en-US" sz="1400" dirty="0"/>
              <a:t>  							</a:t>
            </a:r>
            <a:endParaRPr lang="en-US" altLang="en-US" sz="1400" b="1" dirty="0">
              <a:solidFill>
                <a:srgbClr val="FF0000"/>
              </a:solidFill>
            </a:endParaRPr>
          </a:p>
          <a:p>
            <a:endParaRPr altLang="en-US" sz="1400" dirty="0"/>
          </a:p>
          <a:p>
            <a:endParaRPr altLang="en-US" sz="1400" dirty="0"/>
          </a:p>
        </p:txBody>
      </p:sp>
      <p:sp>
        <p:nvSpPr>
          <p:cNvPr id="4" name="Date Placeholder 3"/>
          <p:cNvSpPr>
            <a:spLocks noGrp="1"/>
          </p:cNvSpPr>
          <p:nvPr>
            <p:ph type="dt" sz="quarter" idx="10"/>
          </p:nvPr>
        </p:nvSpPr>
        <p:spPr/>
        <p:txBody>
          <a:bodyPr/>
          <a:lstStyle/>
          <a:p>
            <a:pPr>
              <a:defRPr/>
            </a:pPr>
            <a:fld id="{302923B0-7F00-4C7C-A4BA-AFCD6CF40963}" type="datetime1">
              <a:rPr lang="en-US" smtClean="0"/>
              <a:t>12/4/2017</a:t>
            </a:fld>
            <a:endParaRPr lang="en-US"/>
          </a:p>
        </p:txBody>
      </p:sp>
      <p:sp>
        <p:nvSpPr>
          <p:cNvPr id="5" name="Footer Placeholder 4"/>
          <p:cNvSpPr>
            <a:spLocks noGrp="1"/>
          </p:cNvSpPr>
          <p:nvPr>
            <p:ph type="ftr" sz="quarter" idx="11"/>
          </p:nvPr>
        </p:nvSpPr>
        <p:spPr/>
        <p:txBody>
          <a:bodyPr/>
          <a:lstStyle/>
          <a:p>
            <a:pPr>
              <a:defRPr/>
            </a:pPr>
            <a:r>
              <a:rPr lang="en-US" smtClean="0"/>
              <a:t>Doc #: 5-17-0028-01-agen</a:t>
            </a:r>
            <a:endParaRPr lang="en-US"/>
          </a:p>
        </p:txBody>
      </p:sp>
      <p:sp>
        <p:nvSpPr>
          <p:cNvPr id="1331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7C96333-6C4D-45D5-9B55-6DF4663829E9}" type="slidenum">
              <a:rPr lang="en-US" altLang="en-US" sz="1200" smtClean="0"/>
              <a:pPr>
                <a:spcBef>
                  <a:spcPct val="0"/>
                </a:spcBef>
                <a:buFontTx/>
                <a:buNone/>
              </a:pPr>
              <a:t>14</a:t>
            </a:fld>
            <a:endParaRPr lang="en-US" altLang="en-US" sz="120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1963" y="263048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811963" y="3124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11963" y="4419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40740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p>
        </p:txBody>
      </p:sp>
      <p:sp>
        <p:nvSpPr>
          <p:cNvPr id="14339" name="Content Placeholder 2"/>
          <p:cNvSpPr>
            <a:spLocks noGrp="1"/>
          </p:cNvSpPr>
          <p:nvPr>
            <p:ph idx="1"/>
          </p:nvPr>
        </p:nvSpPr>
        <p:spPr>
          <a:xfrm>
            <a:off x="422564" y="1298720"/>
            <a:ext cx="8229600" cy="4525963"/>
          </a:xfrm>
        </p:spPr>
        <p:txBody>
          <a:bodyPr/>
          <a:lstStyle/>
          <a:p>
            <a:r>
              <a:rPr lang="en-US" dirty="0"/>
              <a:t>On </a:t>
            </a:r>
            <a:r>
              <a:rPr lang="en-US" dirty="0" err="1"/>
              <a:t>Revcom</a:t>
            </a:r>
            <a:r>
              <a:rPr lang="en-US" dirty="0"/>
              <a:t> agenda for Dec 5</a:t>
            </a:r>
          </a:p>
          <a:p>
            <a:pPr lvl="1"/>
            <a:r>
              <a:rPr lang="en-US" dirty="0" smtClean="0"/>
              <a:t>See status on following slide</a:t>
            </a:r>
            <a:endParaRPr lang="en-US" dirty="0"/>
          </a:p>
          <a:p>
            <a:r>
              <a:rPr lang="en-US" dirty="0"/>
              <a:t>PAR to add Schema ready to roll but waiting for </a:t>
            </a:r>
            <a:r>
              <a:rPr lang="en-US" dirty="0" err="1"/>
              <a:t>Revcom</a:t>
            </a:r>
            <a:r>
              <a:rPr lang="en-US" dirty="0"/>
              <a:t> approval of 1900.5.2 first</a:t>
            </a:r>
          </a:p>
        </p:txBody>
      </p:sp>
      <p:sp>
        <p:nvSpPr>
          <p:cNvPr id="4" name="Date Placeholder 3"/>
          <p:cNvSpPr>
            <a:spLocks noGrp="1"/>
          </p:cNvSpPr>
          <p:nvPr>
            <p:ph type="dt" sz="quarter" idx="10"/>
          </p:nvPr>
        </p:nvSpPr>
        <p:spPr/>
        <p:txBody>
          <a:bodyPr/>
          <a:lstStyle/>
          <a:p>
            <a:pPr>
              <a:defRPr/>
            </a:pPr>
            <a:fld id="{B5D4D19A-28F5-4352-9EF0-86A42694F1A5}" type="datetime1">
              <a:rPr lang="en-US" smtClean="0"/>
              <a:t>12/4/2017</a:t>
            </a:fld>
            <a:endParaRPr lang="en-US"/>
          </a:p>
        </p:txBody>
      </p:sp>
      <p:sp>
        <p:nvSpPr>
          <p:cNvPr id="5" name="Footer Placeholder 4"/>
          <p:cNvSpPr>
            <a:spLocks noGrp="1"/>
          </p:cNvSpPr>
          <p:nvPr>
            <p:ph type="ftr" sz="quarter" idx="11"/>
          </p:nvPr>
        </p:nvSpPr>
        <p:spPr/>
        <p:txBody>
          <a:bodyPr/>
          <a:lstStyle/>
          <a:p>
            <a:pPr>
              <a:defRPr/>
            </a:pPr>
            <a:r>
              <a:rPr lang="en-US" smtClean="0"/>
              <a:t>Doc #: 5-17-0028-01-agen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err="1" smtClean="0"/>
              <a:t>RevCom</a:t>
            </a:r>
            <a:r>
              <a:rPr lang="en-US" dirty="0" smtClean="0"/>
              <a:t> Status (as of 11/27/17)</a:t>
            </a:r>
            <a:endParaRPr lang="en-US" dirty="0"/>
          </a:p>
        </p:txBody>
      </p:sp>
      <p:sp>
        <p:nvSpPr>
          <p:cNvPr id="4" name="Date Placeholder 3"/>
          <p:cNvSpPr>
            <a:spLocks noGrp="1"/>
          </p:cNvSpPr>
          <p:nvPr>
            <p:ph type="dt" sz="half" idx="10"/>
          </p:nvPr>
        </p:nvSpPr>
        <p:spPr/>
        <p:txBody>
          <a:bodyPr/>
          <a:lstStyle/>
          <a:p>
            <a:pPr>
              <a:defRPr/>
            </a:pPr>
            <a:fld id="{00D217DD-8390-4251-91D5-3291D64AD056}" type="datetime1">
              <a:rPr lang="en-US" smtClean="0"/>
              <a:t>12/4/2017</a:t>
            </a:fld>
            <a:endParaRPr lang="en-US"/>
          </a:p>
        </p:txBody>
      </p:sp>
      <p:sp>
        <p:nvSpPr>
          <p:cNvPr id="5" name="Footer Placeholder 4"/>
          <p:cNvSpPr>
            <a:spLocks noGrp="1"/>
          </p:cNvSpPr>
          <p:nvPr>
            <p:ph type="ftr" sz="quarter" idx="11"/>
          </p:nvPr>
        </p:nvSpPr>
        <p:spPr/>
        <p:txBody>
          <a:bodyPr/>
          <a:lstStyle/>
          <a:p>
            <a:pPr>
              <a:defRPr/>
            </a:pPr>
            <a:r>
              <a:rPr lang="en-US" smtClean="0"/>
              <a:t>Doc #: 5-17-0028-01-agen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16</a:t>
            </a:fld>
            <a:endParaRPr lang="en-US"/>
          </a:p>
        </p:txBody>
      </p:sp>
      <p:pic>
        <p:nvPicPr>
          <p:cNvPr id="8" name="Picture 7"/>
          <p:cNvPicPr>
            <a:picLocks noChangeAspect="1"/>
          </p:cNvPicPr>
          <p:nvPr/>
        </p:nvPicPr>
        <p:blipFill>
          <a:blip r:embed="rId2"/>
          <a:stretch>
            <a:fillRect/>
          </a:stretch>
        </p:blipFill>
        <p:spPr>
          <a:xfrm>
            <a:off x="457200" y="1558867"/>
            <a:ext cx="5379720" cy="2240280"/>
          </a:xfrm>
          <a:prstGeom prst="rect">
            <a:avLst/>
          </a:prstGeom>
        </p:spPr>
      </p:pic>
      <p:pic>
        <p:nvPicPr>
          <p:cNvPr id="9" name="Picture 8"/>
          <p:cNvPicPr>
            <a:picLocks noChangeAspect="1"/>
          </p:cNvPicPr>
          <p:nvPr/>
        </p:nvPicPr>
        <p:blipFill>
          <a:blip r:embed="rId3"/>
          <a:stretch>
            <a:fillRect/>
          </a:stretch>
        </p:blipFill>
        <p:spPr>
          <a:xfrm>
            <a:off x="2597727" y="3333895"/>
            <a:ext cx="2164080" cy="2804160"/>
          </a:xfrm>
          <a:prstGeom prst="rect">
            <a:avLst/>
          </a:prstGeom>
        </p:spPr>
      </p:pic>
      <p:pic>
        <p:nvPicPr>
          <p:cNvPr id="10" name="Picture 9"/>
          <p:cNvPicPr>
            <a:picLocks noChangeAspect="1"/>
          </p:cNvPicPr>
          <p:nvPr/>
        </p:nvPicPr>
        <p:blipFill>
          <a:blip r:embed="rId4"/>
          <a:stretch>
            <a:fillRect/>
          </a:stretch>
        </p:blipFill>
        <p:spPr>
          <a:xfrm>
            <a:off x="6507018" y="1703070"/>
            <a:ext cx="1714500" cy="4274820"/>
          </a:xfrm>
          <a:prstGeom prst="rect">
            <a:avLst/>
          </a:prstGeom>
        </p:spPr>
      </p:pic>
    </p:spTree>
    <p:extLst>
      <p:ext uri="{BB962C8B-B14F-4D97-AF65-F5344CB8AC3E}">
        <p14:creationId xmlns:p14="http://schemas.microsoft.com/office/powerpoint/2010/main" val="23839350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7463"/>
            <a:ext cx="8229600" cy="1143000"/>
          </a:xfrm>
        </p:spPr>
        <p:txBody>
          <a:bodyPr/>
          <a:lstStyle/>
          <a:p>
            <a:r>
              <a:rPr altLang="en-US"/>
              <a:t>Working Schedule for 1900.5.2</a:t>
            </a:r>
          </a:p>
        </p:txBody>
      </p:sp>
      <p:sp>
        <p:nvSpPr>
          <p:cNvPr id="15363" name="Content Placeholder 2"/>
          <p:cNvSpPr>
            <a:spLocks noGrp="1"/>
          </p:cNvSpPr>
          <p:nvPr>
            <p:ph idx="1"/>
          </p:nvPr>
        </p:nvSpPr>
        <p:spPr>
          <a:xfrm>
            <a:off x="381000" y="1295400"/>
            <a:ext cx="8458200" cy="4525963"/>
          </a:xfrm>
        </p:spPr>
        <p:txBody>
          <a:bodyPr/>
          <a:lstStyle/>
          <a:p>
            <a:r>
              <a:rPr altLang="en-US" sz="1400" dirty="0"/>
              <a:t>Form Ballot Pool	(Send Ballot Invitation)				6/7/15</a:t>
            </a:r>
            <a:r>
              <a:rPr altLang="en-US" sz="1400" b="1" dirty="0">
                <a:solidFill>
                  <a:srgbClr val="FF0000"/>
                </a:solidFill>
              </a:rPr>
              <a:t>√</a:t>
            </a:r>
          </a:p>
          <a:p>
            <a:r>
              <a:rPr altLang="en-US" sz="1400" dirty="0"/>
              <a:t>Final Draft and Schema Adjustments				7/30/15</a:t>
            </a:r>
            <a:r>
              <a:rPr altLang="en-US" sz="1400" b="1" dirty="0">
                <a:solidFill>
                  <a:srgbClr val="FF0000"/>
                </a:solidFill>
              </a:rPr>
              <a:t>√</a:t>
            </a:r>
            <a:endParaRPr altLang="en-US" sz="1400" dirty="0"/>
          </a:p>
          <a:p>
            <a:r>
              <a:rPr altLang="en-US" sz="1400" dirty="0"/>
              <a:t>WG Vote to Sponsor Ballot (need </a:t>
            </a:r>
            <a:r>
              <a:rPr altLang="en-US" sz="1400" dirty="0" err="1"/>
              <a:t>DySPAN</a:t>
            </a:r>
            <a:r>
              <a:rPr altLang="en-US" sz="1400" dirty="0"/>
              <a:t>-SC approval)			</a:t>
            </a:r>
            <a:r>
              <a:rPr altLang="en-US" sz="1400" dirty="0">
                <a:solidFill>
                  <a:srgbClr val="FF0000"/>
                </a:solidFill>
              </a:rPr>
              <a:t>7/30/15</a:t>
            </a:r>
            <a:r>
              <a:rPr altLang="en-US" sz="1400" dirty="0"/>
              <a:t> (8/18)</a:t>
            </a:r>
            <a:r>
              <a:rPr altLang="en-US" sz="1400" b="1" dirty="0">
                <a:solidFill>
                  <a:srgbClr val="FF0000"/>
                </a:solidFill>
              </a:rPr>
              <a:t> √</a:t>
            </a:r>
            <a:endParaRPr altLang="en-US" sz="1400" dirty="0">
              <a:solidFill>
                <a:srgbClr val="FF0000"/>
              </a:solidFill>
            </a:endParaRPr>
          </a:p>
          <a:p>
            <a:r>
              <a:rPr altLang="en-US" sz="1400" dirty="0" err="1"/>
              <a:t>DySPAN</a:t>
            </a:r>
            <a:r>
              <a:rPr altLang="en-US" sz="1400" dirty="0"/>
              <a:t>-SC Approval						</a:t>
            </a:r>
            <a:r>
              <a:rPr altLang="en-US" sz="1400" dirty="0">
                <a:solidFill>
                  <a:srgbClr val="FF0000"/>
                </a:solidFill>
              </a:rPr>
              <a:t>8/28/15</a:t>
            </a:r>
            <a:r>
              <a:rPr altLang="en-US" sz="1400" dirty="0"/>
              <a:t> </a:t>
            </a:r>
            <a:r>
              <a:rPr altLang="en-US" sz="1400" dirty="0">
                <a:solidFill>
                  <a:srgbClr val="FF0000"/>
                </a:solidFill>
              </a:rPr>
              <a:t>(9/2)</a:t>
            </a:r>
            <a:r>
              <a:rPr altLang="en-US" sz="1400" b="1" dirty="0">
                <a:solidFill>
                  <a:srgbClr val="FF0000"/>
                </a:solidFill>
              </a:rPr>
              <a:t> 9/30√</a:t>
            </a:r>
            <a:endParaRPr altLang="en-US" sz="1400" dirty="0"/>
          </a:p>
          <a:p>
            <a:r>
              <a:rPr altLang="en-US" sz="1400" dirty="0"/>
              <a:t>Mandatory Editorial Coordination Completes				</a:t>
            </a:r>
            <a:r>
              <a:rPr altLang="en-US" sz="1400" dirty="0">
                <a:solidFill>
                  <a:srgbClr val="FF0000"/>
                </a:solidFill>
              </a:rPr>
              <a:t>9/30/15</a:t>
            </a:r>
            <a:r>
              <a:rPr altLang="en-US" sz="1400" dirty="0"/>
              <a:t> </a:t>
            </a:r>
            <a:r>
              <a:rPr altLang="en-US" sz="1400" b="1" dirty="0">
                <a:solidFill>
                  <a:srgbClr val="FF0000"/>
                </a:solidFill>
              </a:rPr>
              <a:t>12/1 √</a:t>
            </a:r>
          </a:p>
          <a:p>
            <a:r>
              <a:rPr altLang="en-US" sz="1400" dirty="0"/>
              <a:t>Conduct Ballot						</a:t>
            </a:r>
            <a:r>
              <a:rPr altLang="en-US" sz="1400" dirty="0">
                <a:solidFill>
                  <a:srgbClr val="FF0000"/>
                </a:solidFill>
              </a:rPr>
              <a:t>1/28/16</a:t>
            </a:r>
            <a:r>
              <a:rPr altLang="en-US" sz="1400" b="1" dirty="0">
                <a:solidFill>
                  <a:srgbClr val="FF0000"/>
                </a:solidFill>
              </a:rPr>
              <a:t> 1/22 √</a:t>
            </a:r>
            <a:endParaRPr altLang="en-US" sz="1400" dirty="0"/>
          </a:p>
          <a:p>
            <a:r>
              <a:rPr altLang="en-US" sz="1400" dirty="0"/>
              <a:t>Ballot completes						</a:t>
            </a:r>
            <a:r>
              <a:rPr altLang="en-US" sz="1400" dirty="0">
                <a:solidFill>
                  <a:srgbClr val="FF0000"/>
                </a:solidFill>
              </a:rPr>
              <a:t>2/28/15</a:t>
            </a:r>
            <a:r>
              <a:rPr altLang="en-US" sz="1400" b="1" dirty="0">
                <a:solidFill>
                  <a:srgbClr val="FF0000"/>
                </a:solidFill>
              </a:rPr>
              <a:t> 3/12 √ </a:t>
            </a:r>
            <a:endParaRPr altLang="en-US" sz="1400" dirty="0"/>
          </a:p>
          <a:p>
            <a:r>
              <a:rPr altLang="en-US" sz="1400" dirty="0"/>
              <a:t>Form Comment Resolution subcommittee				</a:t>
            </a:r>
            <a:r>
              <a:rPr altLang="en-US" sz="1400" dirty="0">
                <a:solidFill>
                  <a:srgbClr val="FF0000"/>
                </a:solidFill>
              </a:rPr>
              <a:t>3/15/16</a:t>
            </a:r>
          </a:p>
          <a:p>
            <a:r>
              <a:rPr altLang="en-US" sz="1400" dirty="0"/>
              <a:t>Suggested comment resolutions available				</a:t>
            </a:r>
            <a:r>
              <a:rPr altLang="en-US" sz="1400" dirty="0">
                <a:solidFill>
                  <a:srgbClr val="FF0000"/>
                </a:solidFill>
              </a:rPr>
              <a:t>11/15/16 </a:t>
            </a:r>
            <a:r>
              <a:rPr altLang="en-US" sz="1400" b="1" dirty="0">
                <a:solidFill>
                  <a:srgbClr val="FF0000"/>
                </a:solidFill>
              </a:rPr>
              <a:t>1</a:t>
            </a:r>
            <a:r>
              <a:rPr altLang="en-US" sz="1400" dirty="0">
                <a:solidFill>
                  <a:srgbClr val="FF0000"/>
                </a:solidFill>
              </a:rPr>
              <a:t>/</a:t>
            </a:r>
            <a:r>
              <a:rPr altLang="en-US" sz="1400" b="1" dirty="0">
                <a:solidFill>
                  <a:srgbClr val="FF0000"/>
                </a:solidFill>
              </a:rPr>
              <a:t>3/17 √ </a:t>
            </a:r>
            <a:endParaRPr altLang="en-US" sz="1400" dirty="0">
              <a:solidFill>
                <a:srgbClr val="FF0000"/>
              </a:solidFill>
            </a:endParaRPr>
          </a:p>
          <a:p>
            <a:r>
              <a:rPr altLang="en-US" sz="1400" dirty="0"/>
              <a:t>Vote for </a:t>
            </a:r>
            <a:r>
              <a:rPr altLang="en-US" sz="1400" dirty="0" err="1"/>
              <a:t>Recirc</a:t>
            </a:r>
            <a:r>
              <a:rPr altLang="en-US" sz="1400" dirty="0"/>
              <a:t> Ballot					</a:t>
            </a:r>
            <a:r>
              <a:rPr altLang="en-US" sz="1400" dirty="0">
                <a:solidFill>
                  <a:srgbClr val="FF0000"/>
                </a:solidFill>
              </a:rPr>
              <a:t>12/1/16 </a:t>
            </a:r>
            <a:r>
              <a:rPr altLang="en-US" sz="1400" b="1" dirty="0">
                <a:solidFill>
                  <a:srgbClr val="FF0000"/>
                </a:solidFill>
              </a:rPr>
              <a:t>2</a:t>
            </a:r>
            <a:r>
              <a:rPr altLang="en-US" sz="1400" dirty="0">
                <a:solidFill>
                  <a:srgbClr val="FF0000"/>
                </a:solidFill>
              </a:rPr>
              <a:t>/</a:t>
            </a:r>
            <a:r>
              <a:rPr altLang="en-US" sz="1400" b="1" dirty="0">
                <a:solidFill>
                  <a:srgbClr val="FF0000"/>
                </a:solidFill>
              </a:rPr>
              <a:t>7/17  </a:t>
            </a:r>
            <a:endParaRPr altLang="en-US" sz="1400" dirty="0">
              <a:solidFill>
                <a:srgbClr val="FF0000"/>
              </a:solidFill>
            </a:endParaRPr>
          </a:p>
          <a:p>
            <a:r>
              <a:rPr altLang="en-US" sz="1400" dirty="0"/>
              <a:t>Conduct </a:t>
            </a:r>
            <a:r>
              <a:rPr altLang="en-US" sz="1400" dirty="0" err="1"/>
              <a:t>Recirc</a:t>
            </a:r>
            <a:r>
              <a:rPr altLang="en-US" sz="1400" dirty="0"/>
              <a:t> Ballot					</a:t>
            </a:r>
            <a:r>
              <a:rPr altLang="en-US" sz="1400" dirty="0">
                <a:solidFill>
                  <a:srgbClr val="FF0000"/>
                </a:solidFill>
              </a:rPr>
              <a:t>1/3/17 </a:t>
            </a:r>
            <a:r>
              <a:rPr altLang="en-US" sz="1400" b="1" dirty="0">
                <a:solidFill>
                  <a:srgbClr val="FF0000"/>
                </a:solidFill>
              </a:rPr>
              <a:t>2</a:t>
            </a:r>
            <a:r>
              <a:rPr altLang="en-US" sz="1400" dirty="0">
                <a:solidFill>
                  <a:srgbClr val="FF0000"/>
                </a:solidFill>
              </a:rPr>
              <a:t>/</a:t>
            </a:r>
            <a:r>
              <a:rPr altLang="en-US" sz="1400" b="1" dirty="0">
                <a:solidFill>
                  <a:srgbClr val="FF0000"/>
                </a:solidFill>
              </a:rPr>
              <a:t>28/17</a:t>
            </a:r>
            <a:endParaRPr altLang="en-US" sz="1400" dirty="0">
              <a:solidFill>
                <a:srgbClr val="FF0000"/>
              </a:solidFill>
            </a:endParaRPr>
          </a:p>
          <a:p>
            <a:r>
              <a:rPr altLang="en-US" sz="1400" dirty="0"/>
              <a:t>Ballot completes						</a:t>
            </a:r>
            <a:r>
              <a:rPr altLang="en-US" sz="1400" dirty="0">
                <a:solidFill>
                  <a:srgbClr val="FF0000"/>
                </a:solidFill>
              </a:rPr>
              <a:t>2/2/17 </a:t>
            </a:r>
            <a:r>
              <a:rPr altLang="en-US" sz="1400" b="1" dirty="0">
                <a:solidFill>
                  <a:srgbClr val="FF0000"/>
                </a:solidFill>
              </a:rPr>
              <a:t>3/10/17</a:t>
            </a:r>
          </a:p>
          <a:p>
            <a:r>
              <a:rPr altLang="en-US" sz="1400" dirty="0"/>
              <a:t>2</a:t>
            </a:r>
            <a:r>
              <a:rPr altLang="en-US" sz="1400" baseline="30000" dirty="0"/>
              <a:t>nd</a:t>
            </a:r>
            <a:r>
              <a:rPr altLang="en-US" sz="1400" dirty="0"/>
              <a:t> Recirculation Ballot Complete					4/3/17</a:t>
            </a:r>
            <a:r>
              <a:rPr lang="en-US" altLang="en-US" sz="1400" b="1" dirty="0">
                <a:solidFill>
                  <a:srgbClr val="FF0000"/>
                </a:solidFill>
              </a:rPr>
              <a:t>√ </a:t>
            </a:r>
            <a:endParaRPr lang="en-US" altLang="en-US" sz="1400" dirty="0">
              <a:solidFill>
                <a:srgbClr val="FF0000"/>
              </a:solidFill>
            </a:endParaRPr>
          </a:p>
          <a:p>
            <a:r>
              <a:rPr altLang="en-US" sz="1400" dirty="0"/>
              <a:t>Approved by Standards Board					</a:t>
            </a:r>
            <a:r>
              <a:rPr altLang="en-US" sz="1400" dirty="0">
                <a:solidFill>
                  <a:srgbClr val="FF0000"/>
                </a:solidFill>
              </a:rPr>
              <a:t>6/1/17   </a:t>
            </a:r>
            <a:r>
              <a:rPr altLang="en-US" sz="1400" b="1" dirty="0">
                <a:solidFill>
                  <a:srgbClr val="FF0000"/>
                </a:solidFill>
              </a:rPr>
              <a:t>8/1/17  12/7/17</a:t>
            </a:r>
          </a:p>
          <a:p>
            <a:r>
              <a:rPr altLang="en-US" sz="1400" dirty="0"/>
              <a:t>Reference implementation available				</a:t>
            </a:r>
            <a:r>
              <a:rPr altLang="en-US" sz="1400" dirty="0">
                <a:solidFill>
                  <a:srgbClr val="FF0000"/>
                </a:solidFill>
              </a:rPr>
              <a:t>10/16      </a:t>
            </a:r>
            <a:r>
              <a:rPr altLang="en-US" sz="1400" b="1" dirty="0">
                <a:solidFill>
                  <a:srgbClr val="FF0000"/>
                </a:solidFill>
              </a:rPr>
              <a:t>12/5/17?</a:t>
            </a:r>
          </a:p>
          <a:p>
            <a:r>
              <a:rPr altLang="en-US" sz="1400" dirty="0"/>
              <a:t>Certification available					</a:t>
            </a:r>
            <a:r>
              <a:rPr altLang="en-US" sz="1400" dirty="0">
                <a:solidFill>
                  <a:srgbClr val="FF0000"/>
                </a:solidFill>
              </a:rPr>
              <a:t>?</a:t>
            </a:r>
          </a:p>
          <a:p>
            <a:r>
              <a:rPr lang="en-US" altLang="en-US" sz="1400" b="1" dirty="0">
                <a:solidFill>
                  <a:srgbClr val="FF0000"/>
                </a:solidFill>
              </a:rPr>
              <a:t>PAR Expires						12/31/17</a:t>
            </a:r>
            <a:endParaRPr altLang="en-US" sz="1400" b="1" dirty="0">
              <a:solidFill>
                <a:srgbClr val="FF0000"/>
              </a:solidFill>
            </a:endParaRPr>
          </a:p>
          <a:p>
            <a:endParaRPr altLang="en-US" sz="1400" dirty="0"/>
          </a:p>
          <a:p>
            <a:endParaRPr altLang="en-US" sz="1400" dirty="0"/>
          </a:p>
        </p:txBody>
      </p:sp>
      <p:sp>
        <p:nvSpPr>
          <p:cNvPr id="4" name="Date Placeholder 3"/>
          <p:cNvSpPr>
            <a:spLocks noGrp="1"/>
          </p:cNvSpPr>
          <p:nvPr>
            <p:ph type="dt" sz="quarter" idx="10"/>
          </p:nvPr>
        </p:nvSpPr>
        <p:spPr/>
        <p:txBody>
          <a:bodyPr/>
          <a:lstStyle/>
          <a:p>
            <a:pPr>
              <a:defRPr/>
            </a:pPr>
            <a:fld id="{3AACB879-69A4-4A91-922C-A14E8BF994B2}" type="datetime1">
              <a:rPr lang="en-US" smtClean="0"/>
              <a:t>12/4/2017</a:t>
            </a:fld>
            <a:endParaRPr lang="en-US"/>
          </a:p>
        </p:txBody>
      </p:sp>
      <p:sp>
        <p:nvSpPr>
          <p:cNvPr id="5" name="Footer Placeholder 4"/>
          <p:cNvSpPr>
            <a:spLocks noGrp="1"/>
          </p:cNvSpPr>
          <p:nvPr>
            <p:ph type="ftr" sz="quarter" idx="11"/>
          </p:nvPr>
        </p:nvSpPr>
        <p:spPr/>
        <p:txBody>
          <a:bodyPr/>
          <a:lstStyle/>
          <a:p>
            <a:pPr>
              <a:defRPr/>
            </a:pPr>
            <a:r>
              <a:rPr lang="en-US" smtClean="0"/>
              <a:t>Doc #: 5-17-0028-01-agen</a:t>
            </a:r>
            <a:endParaRPr lang="en-US"/>
          </a:p>
        </p:txBody>
      </p:sp>
      <p:sp>
        <p:nvSpPr>
          <p:cNvPr id="1536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5578ACFF-B97B-4905-BAD5-77B4F8260815}" type="slidenum">
              <a:rPr lang="en-US" altLang="en-US" sz="1200" smtClean="0"/>
              <a:pPr>
                <a:spcBef>
                  <a:spcPct val="0"/>
                </a:spcBef>
                <a:buFontTx/>
                <a:buNone/>
              </a:pPr>
              <a:t>17</a:t>
            </a:fld>
            <a:endParaRPr lang="en-US" altLang="en-US" sz="1200"/>
          </a:p>
        </p:txBody>
      </p:sp>
      <p:cxnSp>
        <p:nvCxnSpPr>
          <p:cNvPr id="7" name="Straight Connector 6"/>
          <p:cNvCxnSpPr/>
          <p:nvPr/>
        </p:nvCxnSpPr>
        <p:spPr>
          <a:xfrm>
            <a:off x="6878638" y="195421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878638" y="2243138"/>
            <a:ext cx="9699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78638" y="248126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78638" y="27432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78638" y="29718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78638" y="3505200"/>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78638" y="3733800"/>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772420" y="4756727"/>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7412038" y="4756727"/>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6772420" y="5029200"/>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xmlns="" id="{9543ECB8-0F74-409B-ADAB-B3B038C3BCA6}"/>
              </a:ext>
            </a:extLst>
          </p:cNvPr>
          <p:cNvSpPr txBox="1"/>
          <p:nvPr/>
        </p:nvSpPr>
        <p:spPr>
          <a:xfrm>
            <a:off x="2230602" y="5865296"/>
            <a:ext cx="4758995" cy="369332"/>
          </a:xfrm>
          <a:prstGeom prst="rect">
            <a:avLst/>
          </a:prstGeom>
          <a:noFill/>
        </p:spPr>
        <p:txBody>
          <a:bodyPr wrap="none" rtlCol="0">
            <a:spAutoFit/>
          </a:bodyPr>
          <a:lstStyle/>
          <a:p>
            <a:r>
              <a:rPr lang="en-US" dirty="0"/>
              <a:t>Mat will ask IEEE about a PAR extension in case…</a:t>
            </a:r>
          </a:p>
        </p:txBody>
      </p:sp>
    </p:spTree>
    <p:extLst>
      <p:ext uri="{BB962C8B-B14F-4D97-AF65-F5344CB8AC3E}">
        <p14:creationId xmlns:p14="http://schemas.microsoft.com/office/powerpoint/2010/main" val="16211007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t>Other DySPAN-SC Activities</a:t>
            </a:r>
          </a:p>
        </p:txBody>
      </p:sp>
      <p:sp>
        <p:nvSpPr>
          <p:cNvPr id="15363" name="Content Placeholder 2"/>
          <p:cNvSpPr>
            <a:spLocks noGrp="1"/>
          </p:cNvSpPr>
          <p:nvPr>
            <p:ph idx="1"/>
          </p:nvPr>
        </p:nvSpPr>
        <p:spPr>
          <a:xfrm>
            <a:off x="457200" y="1392238"/>
            <a:ext cx="8229600" cy="4525963"/>
          </a:xfrm>
        </p:spPr>
        <p:txBody>
          <a:bodyPr/>
          <a:lstStyle/>
          <a:p>
            <a:r>
              <a:rPr sz="2800" dirty="0"/>
              <a:t>Leadership meetings</a:t>
            </a:r>
          </a:p>
          <a:p>
            <a:pPr lvl="1"/>
            <a:r>
              <a:rPr lang="en-US" sz="2400" dirty="0"/>
              <a:t>None</a:t>
            </a:r>
          </a:p>
          <a:p>
            <a:pPr lvl="1"/>
            <a:r>
              <a:rPr lang="en-US" sz="2400" dirty="0" err="1"/>
              <a:t>GoTo</a:t>
            </a:r>
            <a:r>
              <a:rPr lang="en-US" sz="2400" dirty="0"/>
              <a:t> Meeting issues being worked</a:t>
            </a:r>
            <a:endParaRPr sz="2400" dirty="0"/>
          </a:p>
          <a:p>
            <a:pPr lvl="2"/>
            <a:endParaRPr lang="en-US" sz="2000" dirty="0"/>
          </a:p>
          <a:p>
            <a:r>
              <a:rPr lang="en-US" sz="2800" dirty="0"/>
              <a:t>Is it time to revisit the 1900.5 Architecture?</a:t>
            </a:r>
          </a:p>
          <a:p>
            <a:pPr lvl="1"/>
            <a:r>
              <a:rPr lang="en-US" sz="2400" dirty="0"/>
              <a:t>Ad Hoc discussions?  Discuss Ad Hoc at end of meeting – Mat has action to organize architecture ad </a:t>
            </a:r>
            <a:r>
              <a:rPr lang="en-US" sz="2400" dirty="0" smtClean="0"/>
              <a:t>hoc</a:t>
            </a:r>
          </a:p>
          <a:p>
            <a:pPr lvl="2"/>
            <a:r>
              <a:rPr lang="en-US" sz="2000" dirty="0" smtClean="0"/>
              <a:t>Planning week of Dec 19</a:t>
            </a:r>
            <a:endParaRPr lang="en-US" sz="2000" dirty="0"/>
          </a:p>
          <a:p>
            <a:pPr lvl="1"/>
            <a:endParaRPr lang="en-US" sz="2800" dirty="0"/>
          </a:p>
          <a:p>
            <a:r>
              <a:rPr lang="en-US" sz="2800" dirty="0"/>
              <a:t>Other activities?  1900.5.2 amendment for Schema</a:t>
            </a:r>
          </a:p>
        </p:txBody>
      </p:sp>
      <p:sp>
        <p:nvSpPr>
          <p:cNvPr id="4" name="Date Placeholder 3"/>
          <p:cNvSpPr>
            <a:spLocks noGrp="1"/>
          </p:cNvSpPr>
          <p:nvPr>
            <p:ph type="dt" sz="quarter" idx="10"/>
          </p:nvPr>
        </p:nvSpPr>
        <p:spPr/>
        <p:txBody>
          <a:bodyPr/>
          <a:lstStyle/>
          <a:p>
            <a:pPr>
              <a:defRPr/>
            </a:pPr>
            <a:fld id="{36CC1F3B-FC9C-433F-9231-CE6FC692D38C}" type="datetime1">
              <a:rPr lang="en-US" smtClean="0"/>
              <a:t>12/4/2017</a:t>
            </a:fld>
            <a:endParaRPr lang="en-US"/>
          </a:p>
        </p:txBody>
      </p:sp>
      <p:sp>
        <p:nvSpPr>
          <p:cNvPr id="5" name="Footer Placeholder 4"/>
          <p:cNvSpPr>
            <a:spLocks noGrp="1"/>
          </p:cNvSpPr>
          <p:nvPr>
            <p:ph type="ftr" sz="quarter" idx="11"/>
          </p:nvPr>
        </p:nvSpPr>
        <p:spPr/>
        <p:txBody>
          <a:bodyPr/>
          <a:lstStyle/>
          <a:p>
            <a:pPr>
              <a:defRPr/>
            </a:pPr>
            <a:r>
              <a:rPr lang="en-US" smtClean="0"/>
              <a:t>Doc #: 5-17-0028-01-agen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a:t>Marketing Inputs</a:t>
            </a:r>
          </a:p>
        </p:txBody>
      </p:sp>
      <p:sp>
        <p:nvSpPr>
          <p:cNvPr id="16387" name="Content Placeholder 2"/>
          <p:cNvSpPr>
            <a:spLocks noGrp="1"/>
          </p:cNvSpPr>
          <p:nvPr>
            <p:ph idx="1"/>
          </p:nvPr>
        </p:nvSpPr>
        <p:spPr>
          <a:xfrm>
            <a:off x="190500" y="1143000"/>
            <a:ext cx="8763000" cy="4525963"/>
          </a:xfrm>
        </p:spPr>
        <p:txBody>
          <a:bodyPr/>
          <a:lstStyle/>
          <a:p>
            <a:r>
              <a:rPr lang="en-US" sz="2800" dirty="0"/>
              <a:t>NSC - Status</a:t>
            </a:r>
          </a:p>
          <a:p>
            <a:r>
              <a:rPr lang="en-US" sz="2800" dirty="0"/>
              <a:t>Standards paper in process</a:t>
            </a:r>
          </a:p>
          <a:p>
            <a:pPr lvl="1"/>
            <a:r>
              <a:rPr lang="en-US" sz="2400" dirty="0"/>
              <a:t>Communications Magazine</a:t>
            </a:r>
          </a:p>
          <a:p>
            <a:pPr lvl="2"/>
            <a:r>
              <a:rPr lang="en-US" sz="2000" dirty="0"/>
              <a:t>2 papers – 1900.5.1 and </a:t>
            </a:r>
            <a:r>
              <a:rPr lang="en-US" sz="2000" dirty="0" smtClean="0"/>
              <a:t>1900.5.2</a:t>
            </a:r>
            <a:endParaRPr lang="en-US" sz="2000" dirty="0"/>
          </a:p>
        </p:txBody>
      </p:sp>
      <p:sp>
        <p:nvSpPr>
          <p:cNvPr id="4" name="Date Placeholder 3"/>
          <p:cNvSpPr>
            <a:spLocks noGrp="1"/>
          </p:cNvSpPr>
          <p:nvPr>
            <p:ph type="dt" sz="quarter" idx="10"/>
          </p:nvPr>
        </p:nvSpPr>
        <p:spPr/>
        <p:txBody>
          <a:bodyPr/>
          <a:lstStyle/>
          <a:p>
            <a:pPr>
              <a:defRPr/>
            </a:pPr>
            <a:fld id="{43C9192C-65E9-469D-AA04-C6BF204A411D}" type="datetime1">
              <a:rPr lang="en-US" smtClean="0"/>
              <a:t>12/4/2017</a:t>
            </a:fld>
            <a:endParaRPr lang="en-US"/>
          </a:p>
        </p:txBody>
      </p:sp>
      <p:sp>
        <p:nvSpPr>
          <p:cNvPr id="5" name="Footer Placeholder 4"/>
          <p:cNvSpPr>
            <a:spLocks noGrp="1"/>
          </p:cNvSpPr>
          <p:nvPr>
            <p:ph type="ftr" sz="quarter" idx="11"/>
          </p:nvPr>
        </p:nvSpPr>
        <p:spPr/>
        <p:txBody>
          <a:bodyPr/>
          <a:lstStyle/>
          <a:p>
            <a:pPr>
              <a:defRPr/>
            </a:pPr>
            <a:r>
              <a:rPr lang="en-US" smtClean="0"/>
              <a:t>Doc #: 5-17-0028-01-agen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dirty="0"/>
              <a:t> </a:t>
            </a:r>
            <a:r>
              <a:rPr dirty="0" smtClean="0"/>
              <a:t>Monthly </a:t>
            </a:r>
            <a:r>
              <a:rPr dirty="0"/>
              <a:t>WG Meeting</a:t>
            </a:r>
            <a:br>
              <a:rPr dirty="0"/>
            </a:br>
            <a:r>
              <a:rPr dirty="0"/>
              <a:t>Electronic Meeting Details</a:t>
            </a:r>
          </a:p>
        </p:txBody>
      </p:sp>
      <p:sp>
        <p:nvSpPr>
          <p:cNvPr id="2" name="Date Placeholder 1"/>
          <p:cNvSpPr>
            <a:spLocks noGrp="1"/>
          </p:cNvSpPr>
          <p:nvPr>
            <p:ph type="dt" sz="quarter" idx="10"/>
          </p:nvPr>
        </p:nvSpPr>
        <p:spPr/>
        <p:txBody>
          <a:bodyPr/>
          <a:lstStyle/>
          <a:p>
            <a:pPr>
              <a:defRPr/>
            </a:pPr>
            <a:fld id="{7CB34670-9352-4877-95C1-9A08F9B4AB71}" type="datetime1">
              <a:rPr lang="en-US" smtClean="0"/>
              <a:t>12/4/2017</a:t>
            </a:fld>
            <a:endParaRPr lang="en-US"/>
          </a:p>
        </p:txBody>
      </p:sp>
      <p:sp>
        <p:nvSpPr>
          <p:cNvPr id="3" name="Footer Placeholder 2"/>
          <p:cNvSpPr>
            <a:spLocks noGrp="1"/>
          </p:cNvSpPr>
          <p:nvPr>
            <p:ph type="ftr" sz="quarter" idx="11"/>
          </p:nvPr>
        </p:nvSpPr>
        <p:spPr/>
        <p:txBody>
          <a:bodyPr/>
          <a:lstStyle/>
          <a:p>
            <a:pPr>
              <a:defRPr/>
            </a:pPr>
            <a:r>
              <a:rPr lang="en-US" smtClean="0"/>
              <a:t>Doc #: 5-17-0028-01-agen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5" name="Rectangle 4"/>
          <p:cNvSpPr/>
          <p:nvPr/>
        </p:nvSpPr>
        <p:spPr>
          <a:xfrm>
            <a:off x="533400" y="1434526"/>
            <a:ext cx="7924800" cy="4247317"/>
          </a:xfrm>
          <a:prstGeom prst="rect">
            <a:avLst/>
          </a:prstGeom>
        </p:spPr>
        <p:txBody>
          <a:bodyPr wrap="square">
            <a:spAutoFit/>
          </a:bodyPr>
          <a:lstStyle/>
          <a:p>
            <a:pPr marL="0" marR="0">
              <a:spcBef>
                <a:spcPts val="0"/>
              </a:spcBef>
              <a:spcAft>
                <a:spcPts val="0"/>
              </a:spcAft>
            </a:pP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ea typeface="Times New Roman" panose="02020603050405020304" pitchFamily="18" charset="0"/>
                <a:cs typeface="Times New Roman" panose="02020603050405020304" pitchFamily="18" charset="0"/>
              </a:rPr>
              <a:t>WebEx</a:t>
            </a:r>
            <a:r>
              <a:rPr lang="en-US" dirty="0" smtClean="0">
                <a:ea typeface="Times New Roman" panose="02020603050405020304" pitchFamily="18" charset="0"/>
                <a:cs typeface="Times New Roman" panose="02020603050405020304" pitchFamily="18" charset="0"/>
              </a:rPr>
              <a:t>:</a:t>
            </a:r>
          </a:p>
          <a:p>
            <a:pPr marL="0" marR="0">
              <a:spcBef>
                <a:spcPts val="0"/>
              </a:spcBef>
              <a:spcAft>
                <a:spcPts val="0"/>
              </a:spcAft>
            </a:pPr>
            <a:r>
              <a:rPr lang="en-US" dirty="0" smtClean="0">
                <a:ea typeface="Times New Roman" panose="02020603050405020304" pitchFamily="18" charset="0"/>
                <a:cs typeface="Times New Roman" panose="02020603050405020304" pitchFamily="18" charset="0"/>
                <a:hlinkClick r:id="rId3"/>
              </a:rPr>
              <a:t>https</a:t>
            </a:r>
            <a:r>
              <a:rPr lang="en-US" dirty="0">
                <a:ea typeface="Times New Roman" panose="02020603050405020304" pitchFamily="18" charset="0"/>
                <a:cs typeface="Times New Roman" panose="02020603050405020304" pitchFamily="18" charset="0"/>
                <a:hlinkClick r:id="rId3"/>
              </a:rPr>
              <a:t>://</a:t>
            </a:r>
            <a:r>
              <a:rPr lang="en-US" dirty="0" smtClean="0">
                <a:ea typeface="Times New Roman" panose="02020603050405020304" pitchFamily="18" charset="0"/>
                <a:cs typeface="Times New Roman" panose="02020603050405020304" pitchFamily="18" charset="0"/>
                <a:hlinkClick r:id="rId3"/>
              </a:rPr>
              <a:t>baesystems.webex.com/baesystems/j.php?MTID=mc0092d6c3c64e9b40002c3997313c0a7</a:t>
            </a:r>
            <a:r>
              <a:rPr lang="en-US" dirty="0" smtClean="0">
                <a:ea typeface="Times New Roman" panose="02020603050405020304" pitchFamily="18" charset="0"/>
                <a:cs typeface="Times New Roman" panose="02020603050405020304" pitchFamily="18" charset="0"/>
              </a:rPr>
              <a:t> </a:t>
            </a:r>
            <a:endParaRPr lang="en-US" dirty="0">
              <a:ea typeface="Times New Roman" panose="02020603050405020304" pitchFamily="18" charset="0"/>
              <a:cs typeface="Times New Roman" panose="02020603050405020304" pitchFamily="18" charset="0"/>
            </a:endParaRPr>
          </a:p>
          <a:p>
            <a:pPr marL="0" marR="0">
              <a:spcBef>
                <a:spcPts val="0"/>
              </a:spcBef>
              <a:spcAft>
                <a:spcPts val="0"/>
              </a:spcAft>
            </a:pPr>
            <a:r>
              <a:rPr lang="en-US" dirty="0">
                <a:ea typeface="Times New Roman" panose="02020603050405020304" pitchFamily="18" charset="0"/>
                <a:cs typeface="Times New Roman" panose="02020603050405020304" pitchFamily="18" charset="0"/>
              </a:rPr>
              <a:t>Meeting Number: 967 452 805</a:t>
            </a:r>
          </a:p>
          <a:p>
            <a:pPr marL="0" marR="0">
              <a:spcBef>
                <a:spcPts val="0"/>
              </a:spcBef>
              <a:spcAft>
                <a:spcPts val="0"/>
              </a:spcAft>
            </a:pPr>
            <a:r>
              <a:rPr lang="en-US" dirty="0">
                <a:ea typeface="Times New Roman" panose="02020603050405020304" pitchFamily="18" charset="0"/>
                <a:cs typeface="Times New Roman" panose="02020603050405020304" pitchFamily="18" charset="0"/>
              </a:rPr>
              <a:t>Meeting Password: mZyJ3QxK</a:t>
            </a:r>
          </a:p>
          <a:p>
            <a:pPr marL="0" marR="0">
              <a:spcBef>
                <a:spcPts val="0"/>
              </a:spcBef>
              <a:spcAft>
                <a:spcPts val="0"/>
              </a:spcAft>
            </a:pPr>
            <a:endParaRPr lang="en-US" dirty="0">
              <a:ea typeface="Times New Roman" panose="02020603050405020304" pitchFamily="18" charset="0"/>
              <a:cs typeface="Times New Roman" panose="02020603050405020304" pitchFamily="18" charset="0"/>
            </a:endParaRPr>
          </a:p>
          <a:p>
            <a:pPr marL="0" marR="0">
              <a:spcBef>
                <a:spcPts val="0"/>
              </a:spcBef>
              <a:spcAft>
                <a:spcPts val="0"/>
              </a:spcAft>
            </a:pPr>
            <a:r>
              <a:rPr lang="en-US" dirty="0">
                <a:ea typeface="Times New Roman" panose="02020603050405020304" pitchFamily="18" charset="0"/>
                <a:cs typeface="Times New Roman" panose="02020603050405020304" pitchFamily="18" charset="0"/>
              </a:rPr>
              <a:t>Provide your phone number when you join the meeting to receive a call back. Alternatively, you can call:</a:t>
            </a:r>
          </a:p>
          <a:p>
            <a:pPr marL="0" marR="0">
              <a:spcBef>
                <a:spcPts val="0"/>
              </a:spcBef>
              <a:spcAft>
                <a:spcPts val="0"/>
              </a:spcAft>
            </a:pPr>
            <a:r>
              <a:rPr lang="en-US" dirty="0">
                <a:ea typeface="Times New Roman" panose="02020603050405020304" pitchFamily="18" charset="0"/>
                <a:cs typeface="Times New Roman" panose="02020603050405020304" pitchFamily="18" charset="0"/>
              </a:rPr>
              <a:t>Call-in toll-free number (ATT Audio Conference): 1-888-3316674  (US)</a:t>
            </a:r>
          </a:p>
          <a:p>
            <a:pPr marL="0" marR="0">
              <a:spcBef>
                <a:spcPts val="0"/>
              </a:spcBef>
              <a:spcAft>
                <a:spcPts val="0"/>
              </a:spcAft>
            </a:pPr>
            <a:r>
              <a:rPr lang="en-US" dirty="0">
                <a:ea typeface="Times New Roman" panose="02020603050405020304" pitchFamily="18" charset="0"/>
                <a:cs typeface="Times New Roman" panose="02020603050405020304" pitchFamily="18" charset="0"/>
              </a:rPr>
              <a:t>Call-in number (ATT Audio Conference): 1-312-7771452  (US)</a:t>
            </a:r>
          </a:p>
          <a:p>
            <a:pPr marL="0" marR="0">
              <a:spcBef>
                <a:spcPts val="0"/>
              </a:spcBef>
              <a:spcAft>
                <a:spcPts val="0"/>
              </a:spcAft>
            </a:pPr>
            <a:r>
              <a:rPr lang="en-US" dirty="0">
                <a:ea typeface="Times New Roman" panose="02020603050405020304" pitchFamily="18" charset="0"/>
                <a:cs typeface="Times New Roman" panose="02020603050405020304" pitchFamily="18" charset="0"/>
              </a:rPr>
              <a:t>Show global numbers: </a:t>
            </a:r>
            <a:r>
              <a:rPr lang="en-US" dirty="0">
                <a:ea typeface="Times New Roman" panose="02020603050405020304" pitchFamily="18" charset="0"/>
                <a:cs typeface="Times New Roman" panose="02020603050405020304" pitchFamily="18" charset="0"/>
                <a:hlinkClick r:id="rId4"/>
              </a:rPr>
              <a:t>https://</a:t>
            </a:r>
            <a:r>
              <a:rPr lang="en-US" dirty="0" smtClean="0">
                <a:ea typeface="Times New Roman" panose="02020603050405020304" pitchFamily="18" charset="0"/>
                <a:cs typeface="Times New Roman" panose="02020603050405020304" pitchFamily="18" charset="0"/>
                <a:hlinkClick r:id="rId4"/>
              </a:rPr>
              <a:t>www.teleconference.att.com/servlet/glbAccess?process=1&amp;accessNumber=888-3316674&amp;accessCode=6336344&amp;accessNumber2=312-7771452</a:t>
            </a:r>
            <a:r>
              <a:rPr lang="en-US" dirty="0" smtClean="0">
                <a:ea typeface="Times New Roman" panose="02020603050405020304" pitchFamily="18" charset="0"/>
                <a:cs typeface="Times New Roman" panose="02020603050405020304" pitchFamily="18" charset="0"/>
              </a:rPr>
              <a:t> </a:t>
            </a:r>
            <a:endParaRPr lang="en-US" dirty="0">
              <a:ea typeface="Times New Roman" panose="02020603050405020304" pitchFamily="18" charset="0"/>
              <a:cs typeface="Times New Roman" panose="02020603050405020304" pitchFamily="18" charset="0"/>
            </a:endParaRPr>
          </a:p>
          <a:p>
            <a:pPr marL="0" marR="0">
              <a:spcBef>
                <a:spcPts val="0"/>
              </a:spcBef>
              <a:spcAft>
                <a:spcPts val="0"/>
              </a:spcAft>
            </a:pPr>
            <a:r>
              <a:rPr lang="en-US" dirty="0">
                <a:ea typeface="Times New Roman" panose="02020603050405020304" pitchFamily="18" charset="0"/>
                <a:cs typeface="Times New Roman" panose="02020603050405020304" pitchFamily="18" charset="0"/>
              </a:rPr>
              <a:t>Attendee access code: 633 634 </a:t>
            </a:r>
            <a:r>
              <a:rPr lang="en-US" dirty="0" smtClean="0">
                <a:ea typeface="Times New Roman" panose="02020603050405020304" pitchFamily="18" charset="0"/>
                <a:cs typeface="Times New Roman" panose="02020603050405020304" pitchFamily="18" charset="0"/>
              </a:rPr>
              <a:t>4</a:t>
            </a:r>
            <a:endParaRPr lang="en-US" dirty="0">
              <a:ea typeface="Times New Roman" panose="02020603050405020304" pitchFamily="18" charset="0"/>
              <a:cs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Meeting Planning</a:t>
            </a:r>
          </a:p>
        </p:txBody>
      </p:sp>
      <p:sp>
        <p:nvSpPr>
          <p:cNvPr id="17411" name="Content Placeholder 2"/>
          <p:cNvSpPr>
            <a:spLocks noGrp="1"/>
          </p:cNvSpPr>
          <p:nvPr>
            <p:ph idx="1"/>
          </p:nvPr>
        </p:nvSpPr>
        <p:spPr>
          <a:xfrm>
            <a:off x="228600" y="990600"/>
            <a:ext cx="8229600" cy="4525963"/>
          </a:xfrm>
        </p:spPr>
        <p:txBody>
          <a:bodyPr/>
          <a:lstStyle/>
          <a:p>
            <a:r>
              <a:rPr lang="en-US" sz="2400" dirty="0" smtClean="0"/>
              <a:t>05 </a:t>
            </a:r>
            <a:r>
              <a:rPr lang="en-US" sz="2400" dirty="0"/>
              <a:t>December 2017 is next scheduled monthly electronic meeting</a:t>
            </a:r>
          </a:p>
          <a:p>
            <a:r>
              <a:rPr lang="en-US" sz="2400" dirty="0" err="1" smtClean="0"/>
              <a:t>DySPAN</a:t>
            </a:r>
            <a:r>
              <a:rPr lang="en-US" sz="2400" dirty="0" smtClean="0"/>
              <a:t>-SC meetings 12/19-22/17</a:t>
            </a:r>
          </a:p>
          <a:p>
            <a:r>
              <a:rPr lang="en-US" sz="2400" dirty="0" smtClean="0"/>
              <a:t>Would like short WG meeting + Ad </a:t>
            </a:r>
            <a:r>
              <a:rPr lang="en-US" sz="2400" dirty="0" err="1" smtClean="0"/>
              <a:t>Hocs</a:t>
            </a:r>
            <a:r>
              <a:rPr lang="en-US" sz="2400" dirty="0" smtClean="0"/>
              <a:t> that week</a:t>
            </a:r>
          </a:p>
          <a:p>
            <a:pPr lvl="1"/>
            <a:r>
              <a:rPr lang="en-US" sz="2000" dirty="0" smtClean="0"/>
              <a:t>1900.5.1</a:t>
            </a:r>
          </a:p>
          <a:p>
            <a:pPr lvl="1"/>
            <a:r>
              <a:rPr lang="en-US" sz="2000" dirty="0" smtClean="0"/>
              <a:t>Architecture?</a:t>
            </a:r>
          </a:p>
          <a:p>
            <a:r>
              <a:rPr lang="en-US" sz="2400" dirty="0" smtClean="0"/>
              <a:t>Face </a:t>
            </a:r>
            <a:r>
              <a:rPr lang="en-US" sz="2400" dirty="0"/>
              <a:t>to Face in January 9-10- maybe 11</a:t>
            </a:r>
          </a:p>
          <a:p>
            <a:pPr lvl="1"/>
            <a:r>
              <a:rPr lang="en-US" sz="2000" dirty="0"/>
              <a:t>Move monthly meeting to 9</a:t>
            </a:r>
            <a:r>
              <a:rPr lang="en-US" sz="2000" baseline="30000" dirty="0"/>
              <a:t>th</a:t>
            </a:r>
            <a:r>
              <a:rPr lang="en-US" sz="2000" dirty="0"/>
              <a:t>.</a:t>
            </a:r>
          </a:p>
          <a:p>
            <a:pPr lvl="1"/>
            <a:r>
              <a:rPr lang="en-US" sz="2000" dirty="0"/>
              <a:t>Host:  Harris Corp</a:t>
            </a:r>
          </a:p>
          <a:p>
            <a:pPr lvl="1"/>
            <a:r>
              <a:rPr lang="en-US" sz="2000" dirty="0"/>
              <a:t>Melbourne FL</a:t>
            </a:r>
          </a:p>
          <a:p>
            <a:pPr lvl="1"/>
            <a:r>
              <a:rPr lang="en-US" sz="2000" dirty="0"/>
              <a:t>Please register with Harris if you plan to attend</a:t>
            </a:r>
          </a:p>
          <a:p>
            <a:r>
              <a:rPr lang="en-US" sz="2400" dirty="0"/>
              <a:t>Meeting Platform</a:t>
            </a:r>
          </a:p>
          <a:p>
            <a:pPr lvl="1"/>
            <a:r>
              <a:rPr lang="en-US" sz="2000" dirty="0" smtClean="0"/>
              <a:t>WebEx </a:t>
            </a:r>
            <a:r>
              <a:rPr lang="en-US" sz="2000" dirty="0"/>
              <a:t>for now </a:t>
            </a:r>
          </a:p>
        </p:txBody>
      </p:sp>
      <p:sp>
        <p:nvSpPr>
          <p:cNvPr id="4" name="Date Placeholder 3"/>
          <p:cNvSpPr>
            <a:spLocks noGrp="1"/>
          </p:cNvSpPr>
          <p:nvPr>
            <p:ph type="dt" sz="quarter" idx="10"/>
          </p:nvPr>
        </p:nvSpPr>
        <p:spPr/>
        <p:txBody>
          <a:bodyPr/>
          <a:lstStyle/>
          <a:p>
            <a:pPr>
              <a:defRPr/>
            </a:pPr>
            <a:fld id="{FE0B7830-D121-4F38-B719-47F90A93B95C}" type="datetime1">
              <a:rPr lang="en-US" smtClean="0"/>
              <a:t>12/4/2017</a:t>
            </a:fld>
            <a:endParaRPr lang="en-US"/>
          </a:p>
        </p:txBody>
      </p:sp>
      <p:sp>
        <p:nvSpPr>
          <p:cNvPr id="5" name="Footer Placeholder 4"/>
          <p:cNvSpPr>
            <a:spLocks noGrp="1"/>
          </p:cNvSpPr>
          <p:nvPr>
            <p:ph type="ftr" sz="quarter" idx="11"/>
          </p:nvPr>
        </p:nvSpPr>
        <p:spPr/>
        <p:txBody>
          <a:bodyPr/>
          <a:lstStyle/>
          <a:p>
            <a:pPr>
              <a:defRPr/>
            </a:pPr>
            <a:r>
              <a:rPr lang="en-US" smtClean="0"/>
              <a:t>Doc #: 5-17-0028-01-agen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Ad Hoc?</a:t>
            </a:r>
          </a:p>
        </p:txBody>
      </p:sp>
      <p:sp>
        <p:nvSpPr>
          <p:cNvPr id="17411" name="Content Placeholder 2"/>
          <p:cNvSpPr>
            <a:spLocks noGrp="1"/>
          </p:cNvSpPr>
          <p:nvPr>
            <p:ph idx="1"/>
          </p:nvPr>
        </p:nvSpPr>
        <p:spPr>
          <a:xfrm>
            <a:off x="304800" y="1219200"/>
            <a:ext cx="8229600" cy="4525963"/>
          </a:xfrm>
        </p:spPr>
        <p:txBody>
          <a:bodyPr/>
          <a:lstStyle/>
          <a:p>
            <a:r>
              <a:rPr lang="en-US" dirty="0"/>
              <a:t>Review of 1900.5.1 or 1900.5 architecture</a:t>
            </a:r>
          </a:p>
        </p:txBody>
      </p:sp>
      <p:sp>
        <p:nvSpPr>
          <p:cNvPr id="4" name="Date Placeholder 3"/>
          <p:cNvSpPr>
            <a:spLocks noGrp="1"/>
          </p:cNvSpPr>
          <p:nvPr>
            <p:ph type="dt" sz="quarter" idx="10"/>
          </p:nvPr>
        </p:nvSpPr>
        <p:spPr/>
        <p:txBody>
          <a:bodyPr/>
          <a:lstStyle/>
          <a:p>
            <a:pPr>
              <a:defRPr/>
            </a:pPr>
            <a:fld id="{016D1B17-82ED-43C7-B7DC-65B814F84D26}" type="datetime1">
              <a:rPr lang="en-US" smtClean="0"/>
              <a:t>12/4/2017</a:t>
            </a:fld>
            <a:endParaRPr lang="en-US"/>
          </a:p>
        </p:txBody>
      </p:sp>
      <p:sp>
        <p:nvSpPr>
          <p:cNvPr id="5" name="Footer Placeholder 4"/>
          <p:cNvSpPr>
            <a:spLocks noGrp="1"/>
          </p:cNvSpPr>
          <p:nvPr>
            <p:ph type="ftr" sz="quarter" idx="11"/>
          </p:nvPr>
        </p:nvSpPr>
        <p:spPr/>
        <p:txBody>
          <a:bodyPr/>
          <a:lstStyle/>
          <a:p>
            <a:pPr>
              <a:defRPr/>
            </a:pPr>
            <a:r>
              <a:rPr lang="en-US" smtClean="0"/>
              <a:t>Doc #: 5-17-0028-01-agen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21</a:t>
            </a:fld>
            <a:endParaRPr lang="en-US"/>
          </a:p>
        </p:txBody>
      </p:sp>
    </p:spTree>
    <p:extLst>
      <p:ext uri="{BB962C8B-B14F-4D97-AF65-F5344CB8AC3E}">
        <p14:creationId xmlns:p14="http://schemas.microsoft.com/office/powerpoint/2010/main" val="23947369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IEEE 1900.5 Meeting</a:t>
            </a:r>
            <a:br>
              <a:rPr lang="en-US" dirty="0"/>
            </a:br>
            <a:r>
              <a:rPr lang="en-US" dirty="0" smtClean="0"/>
              <a:t>12/5/17 </a:t>
            </a:r>
            <a:r>
              <a:rPr lang="en-US" dirty="0"/>
              <a:t>@2:30 PM US ET (UTC-5)</a:t>
            </a:r>
          </a:p>
        </p:txBody>
      </p:sp>
      <p:sp>
        <p:nvSpPr>
          <p:cNvPr id="4" name="Date Placeholder 3"/>
          <p:cNvSpPr>
            <a:spLocks noGrp="1"/>
          </p:cNvSpPr>
          <p:nvPr>
            <p:ph type="dt" sz="half" idx="10"/>
          </p:nvPr>
        </p:nvSpPr>
        <p:spPr/>
        <p:txBody>
          <a:bodyPr/>
          <a:lstStyle/>
          <a:p>
            <a:pPr>
              <a:defRPr/>
            </a:pPr>
            <a:fld id="{7F7BB4CC-BC84-49D4-BBAE-8CEEA057F41F}" type="datetime1">
              <a:rPr lang="en-US" smtClean="0"/>
              <a:t>12/4/2017</a:t>
            </a:fld>
            <a:endParaRPr lang="en-US"/>
          </a:p>
        </p:txBody>
      </p:sp>
      <p:sp>
        <p:nvSpPr>
          <p:cNvPr id="5" name="Footer Placeholder 4"/>
          <p:cNvSpPr>
            <a:spLocks noGrp="1"/>
          </p:cNvSpPr>
          <p:nvPr>
            <p:ph type="ftr" sz="quarter" idx="11"/>
          </p:nvPr>
        </p:nvSpPr>
        <p:spPr/>
        <p:txBody>
          <a:bodyPr/>
          <a:lstStyle/>
          <a:p>
            <a:pPr>
              <a:defRPr/>
            </a:pPr>
            <a:r>
              <a:rPr lang="en-US" smtClean="0"/>
              <a:t>Doc #: 5-17-0028-01-agen</a:t>
            </a:r>
            <a:endParaRPr lang="en-US" dirty="0"/>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22</a:t>
            </a:fld>
            <a:endParaRPr lang="en-US"/>
          </a:p>
        </p:txBody>
      </p:sp>
      <p:sp>
        <p:nvSpPr>
          <p:cNvPr id="7" name="Rectangle 6"/>
          <p:cNvSpPr/>
          <p:nvPr/>
        </p:nvSpPr>
        <p:spPr>
          <a:xfrm>
            <a:off x="864291" y="1434844"/>
            <a:ext cx="7415428" cy="1323439"/>
          </a:xfrm>
          <a:prstGeom prst="rect">
            <a:avLst/>
          </a:prstGeom>
          <a:noFill/>
        </p:spPr>
        <p:txBody>
          <a:bodyPr wrap="none" lIns="91440" tIns="45720" rIns="91440" bIns="45720">
            <a:spAutoFit/>
          </a:bodyPr>
          <a:lstStyle/>
          <a:p>
            <a:pPr algn="ctr"/>
            <a:r>
              <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p>
        </p:txBody>
      </p:sp>
    </p:spTree>
    <p:extLst>
      <p:ext uri="{BB962C8B-B14F-4D97-AF65-F5344CB8AC3E}">
        <p14:creationId xmlns:p14="http://schemas.microsoft.com/office/powerpoint/2010/main" val="1069413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p:txBody>
          <a:bodyPr/>
          <a:lstStyle/>
          <a:p>
            <a:r>
              <a:t>IEEE DySPAN-SC rules</a:t>
            </a:r>
          </a:p>
          <a:p>
            <a:pPr lvl="1"/>
            <a:r>
              <a:rPr>
                <a:hlinkClick r:id="rId2"/>
              </a:rPr>
              <a:t>http://standards.ieee.org/about/sasb/audcom/pnp/DySPAN_SC.pdf</a:t>
            </a:r>
            <a:endParaRPr/>
          </a:p>
          <a:p>
            <a:r>
              <a:t>IEEE 1900.5 WG rules</a:t>
            </a:r>
          </a:p>
          <a:p>
            <a:pPr lvl="1"/>
            <a:r>
              <a:rPr>
                <a:hlinkClick r:id="rId3"/>
              </a:rPr>
              <a:t>http://grouper.ieee.org/groups/dyspan/files/individual-WG-PnPs.pdf</a:t>
            </a:r>
            <a:endParaRPr/>
          </a:p>
          <a:p>
            <a:r>
              <a:t>Roberts Rules (latest edition) as needed…</a:t>
            </a:r>
          </a:p>
          <a:p>
            <a:pPr lvl="1"/>
            <a:endParaRPr/>
          </a:p>
        </p:txBody>
      </p:sp>
      <p:sp>
        <p:nvSpPr>
          <p:cNvPr id="2" name="Date Placeholder 1"/>
          <p:cNvSpPr>
            <a:spLocks noGrp="1"/>
          </p:cNvSpPr>
          <p:nvPr>
            <p:ph type="dt" sz="quarter" idx="10"/>
          </p:nvPr>
        </p:nvSpPr>
        <p:spPr/>
        <p:txBody>
          <a:bodyPr/>
          <a:lstStyle/>
          <a:p>
            <a:pPr>
              <a:defRPr/>
            </a:pPr>
            <a:fld id="{D568DA13-5387-4E88-B77B-EF8E7AAC735B}" type="datetime1">
              <a:rPr lang="en-US" smtClean="0"/>
              <a:t>12/4/2017</a:t>
            </a:fld>
            <a:endParaRPr lang="en-US"/>
          </a:p>
        </p:txBody>
      </p:sp>
      <p:sp>
        <p:nvSpPr>
          <p:cNvPr id="3" name="Footer Placeholder 2"/>
          <p:cNvSpPr>
            <a:spLocks noGrp="1"/>
          </p:cNvSpPr>
          <p:nvPr>
            <p:ph type="ftr" sz="quarter" idx="11"/>
          </p:nvPr>
        </p:nvSpPr>
        <p:spPr/>
        <p:txBody>
          <a:bodyPr/>
          <a:lstStyle/>
          <a:p>
            <a:pPr>
              <a:defRPr/>
            </a:pPr>
            <a:r>
              <a:rPr lang="en-US" smtClean="0"/>
              <a:t>Doc #: 5-17-0028-01-agen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a:t>Current Membership</a:t>
            </a:r>
          </a:p>
        </p:txBody>
      </p:sp>
      <p:sp>
        <p:nvSpPr>
          <p:cNvPr id="3" name="Date Placeholder 2"/>
          <p:cNvSpPr>
            <a:spLocks noGrp="1"/>
          </p:cNvSpPr>
          <p:nvPr>
            <p:ph type="dt" sz="quarter" idx="10"/>
          </p:nvPr>
        </p:nvSpPr>
        <p:spPr/>
        <p:txBody>
          <a:bodyPr/>
          <a:lstStyle/>
          <a:p>
            <a:pPr>
              <a:defRPr/>
            </a:pPr>
            <a:fld id="{C479954B-B484-4F4D-8835-837A1FEC0FB6}" type="datetime1">
              <a:rPr lang="en-US" smtClean="0"/>
              <a:t>12/4/2017</a:t>
            </a:fld>
            <a:endParaRPr lang="en-US"/>
          </a:p>
        </p:txBody>
      </p:sp>
      <p:sp>
        <p:nvSpPr>
          <p:cNvPr id="4" name="Footer Placeholder 3"/>
          <p:cNvSpPr>
            <a:spLocks noGrp="1"/>
          </p:cNvSpPr>
          <p:nvPr>
            <p:ph type="ftr" sz="quarter" idx="11"/>
          </p:nvPr>
        </p:nvSpPr>
        <p:spPr/>
        <p:txBody>
          <a:bodyPr/>
          <a:lstStyle/>
          <a:p>
            <a:pPr>
              <a:defRPr/>
            </a:pPr>
            <a:r>
              <a:rPr lang="en-US" smtClean="0"/>
              <a:t>Doc #: 5-17-0028-01-agen</a:t>
            </a:r>
            <a:endParaRPr lang="en-US"/>
          </a:p>
        </p:txBody>
      </p:sp>
      <p:sp>
        <p:nvSpPr>
          <p:cNvPr id="614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914400" y="5864245"/>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(8 members)</a:t>
            </a:r>
          </a:p>
          <a:p>
            <a:pPr eaLnBrk="1" hangingPunct="1"/>
            <a:r>
              <a:rPr lang="en-US" sz="1600" dirty="0"/>
              <a:t>              2 meetings to get in, 2 meetings to get out</a:t>
            </a:r>
          </a:p>
        </p:txBody>
      </p:sp>
      <p:graphicFrame>
        <p:nvGraphicFramePr>
          <p:cNvPr id="11" name="Table 10"/>
          <p:cNvGraphicFramePr>
            <a:graphicFrameLocks noGrp="1"/>
          </p:cNvGraphicFramePr>
          <p:nvPr>
            <p:extLst>
              <p:ext uri="{D42A27DB-BD31-4B8C-83A1-F6EECF244321}">
                <p14:modId xmlns:p14="http://schemas.microsoft.com/office/powerpoint/2010/main" val="2435618936"/>
              </p:ext>
            </p:extLst>
          </p:nvPr>
        </p:nvGraphicFramePr>
        <p:xfrm>
          <a:off x="1359318" y="663375"/>
          <a:ext cx="5193882" cy="5043928"/>
        </p:xfrm>
        <a:graphic>
          <a:graphicData uri="http://schemas.openxmlformats.org/drawingml/2006/table">
            <a:tbl>
              <a:tblPr>
                <a:tableStyleId>{5C22544A-7EE6-4342-B048-85BDC9FD1C3A}</a:tableStyleId>
              </a:tblPr>
              <a:tblGrid>
                <a:gridCol w="755725">
                  <a:extLst>
                    <a:ext uri="{9D8B030D-6E8A-4147-A177-3AD203B41FA5}">
                      <a16:colId xmlns:a16="http://schemas.microsoft.com/office/drawing/2014/main" xmlns="" val="3933110754"/>
                    </a:ext>
                  </a:extLst>
                </a:gridCol>
                <a:gridCol w="755725">
                  <a:extLst>
                    <a:ext uri="{9D8B030D-6E8A-4147-A177-3AD203B41FA5}">
                      <a16:colId xmlns:a16="http://schemas.microsoft.com/office/drawing/2014/main" xmlns="" val="437782173"/>
                    </a:ext>
                  </a:extLst>
                </a:gridCol>
                <a:gridCol w="879384">
                  <a:extLst>
                    <a:ext uri="{9D8B030D-6E8A-4147-A177-3AD203B41FA5}">
                      <a16:colId xmlns:a16="http://schemas.microsoft.com/office/drawing/2014/main" xmlns="" val="456333653"/>
                    </a:ext>
                  </a:extLst>
                </a:gridCol>
                <a:gridCol w="1016793">
                  <a:extLst>
                    <a:ext uri="{9D8B030D-6E8A-4147-A177-3AD203B41FA5}">
                      <a16:colId xmlns:a16="http://schemas.microsoft.com/office/drawing/2014/main" xmlns="" val="2725925286"/>
                    </a:ext>
                  </a:extLst>
                </a:gridCol>
                <a:gridCol w="1786255">
                  <a:extLst>
                    <a:ext uri="{9D8B030D-6E8A-4147-A177-3AD203B41FA5}">
                      <a16:colId xmlns:a16="http://schemas.microsoft.com/office/drawing/2014/main" xmlns="" val="3194889194"/>
                    </a:ext>
                  </a:extLst>
                </a:gridCol>
              </a:tblGrid>
              <a:tr h="395181">
                <a:tc>
                  <a:txBody>
                    <a:bodyPr/>
                    <a:lstStyle/>
                    <a:p>
                      <a:pPr algn="l" fontAlgn="b"/>
                      <a:r>
                        <a:rPr lang="en-US" sz="1100" b="0" i="0" u="none" strike="noStrike" dirty="0">
                          <a:solidFill>
                            <a:srgbClr val="000000"/>
                          </a:solidFill>
                          <a:effectLst/>
                          <a:latin typeface="Calibri" panose="020F0502020204030204" pitchFamily="34" charset="0"/>
                        </a:rPr>
                        <a:t>10/3</a:t>
                      </a: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First Name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2191417718"/>
                  </a:ext>
                </a:extLst>
              </a:tr>
              <a:tr h="131727">
                <a:tc>
                  <a:txBody>
                    <a:bodyPr/>
                    <a:lstStyle/>
                    <a:p>
                      <a:pPr algn="r"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r" fontAlgn="b"/>
                      <a:r>
                        <a:rPr lang="en-US" sz="1000" u="none" strike="noStrike">
                          <a:effectLst/>
                        </a:rPr>
                        <a:t>14</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Total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2238326842"/>
                  </a:ext>
                </a:extLst>
              </a:tr>
              <a:tr h="131727">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2496310346"/>
                  </a:ext>
                </a:extLst>
              </a:tr>
              <a:tr h="27253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Carlos</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Caicedo</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Syracuse University (Secretary)</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1314587679"/>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David</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Chester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Harris</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952012853"/>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Omar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Granados</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SWRI</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1616822689"/>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Colby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Harper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Pathfinder Wireless Corp</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1468811701"/>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Nilesh</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Khamberkar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Univ. of Buffalo</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884951325"/>
                  </a:ext>
                </a:extLst>
              </a:tr>
              <a:tr h="244377">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Mitch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Kokar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VIStology &amp; Northeastern University</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410290411"/>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Alex</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Lackpour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Lockheed </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1914129306"/>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b="0" i="0" u="none" strike="noStrike" dirty="0">
                          <a:solidFill>
                            <a:srgbClr val="000000"/>
                          </a:solidFill>
                          <a:effectLst/>
                          <a:latin typeface="Calibri" panose="020F0502020204030204" pitchFamily="34" charset="0"/>
                        </a:rPr>
                        <a:t>Member</a:t>
                      </a:r>
                    </a:p>
                  </a:txBody>
                  <a:tcPr marL="4542" marR="4542" marT="4542" marB="0" anchor="b"/>
                </a:tc>
                <a:tc>
                  <a:txBody>
                    <a:bodyPr/>
                    <a:lstStyle/>
                    <a:p>
                      <a:pPr algn="l" fontAlgn="b"/>
                      <a:r>
                        <a:rPr lang="en-US" sz="1000" u="none" strike="noStrike">
                          <a:effectLst/>
                        </a:rPr>
                        <a:t>Li</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Li</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Communications Research Centre Canada</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3295237685"/>
                  </a:ext>
                </a:extLst>
              </a:tr>
              <a:tr h="27253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V</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Prasad</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Wireless and Mobile Communication, TU Delft</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4080895612"/>
                  </a:ext>
                </a:extLst>
              </a:tr>
              <a:tr h="126812">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Mat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Sherman</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BAE Systems (Chair)</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206338477"/>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John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Stine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1359065480"/>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Darcy</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Swain-Walsh</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Mitre (Vice Chair)</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448300343"/>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Tony</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Rennier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Foundry Inc</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1126139980"/>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Reinhard</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Schrage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SchrageConsult</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47456734"/>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b="0" i="0" u="none" strike="noStrike" dirty="0">
                          <a:solidFill>
                            <a:srgbClr val="000000"/>
                          </a:solidFill>
                          <a:effectLst/>
                          <a:latin typeface="Calibri" panose="020F0502020204030204" pitchFamily="34" charset="0"/>
                        </a:rPr>
                        <a:t>Participant</a:t>
                      </a:r>
                    </a:p>
                  </a:txBody>
                  <a:tcPr marL="4542" marR="4542" marT="4542" marB="0" anchor="b"/>
                </a:tc>
                <a:tc>
                  <a:txBody>
                    <a:bodyPr/>
                    <a:lstStyle/>
                    <a:p>
                      <a:pPr algn="l" fontAlgn="b"/>
                      <a:r>
                        <a:rPr lang="en-US" sz="1000" b="0" i="0" u="none" strike="noStrike" dirty="0">
                          <a:solidFill>
                            <a:srgbClr val="000000"/>
                          </a:solidFill>
                          <a:effectLst/>
                          <a:latin typeface="Calibri" panose="020F0502020204030204" pitchFamily="34" charset="0"/>
                        </a:rPr>
                        <a:t>Nicholas</a:t>
                      </a:r>
                    </a:p>
                  </a:txBody>
                  <a:tcPr marL="4542" marR="4542" marT="4542" marB="0" anchor="b"/>
                </a:tc>
                <a:tc>
                  <a:txBody>
                    <a:bodyPr/>
                    <a:lstStyle/>
                    <a:p>
                      <a:pPr algn="l" fontAlgn="b"/>
                      <a:r>
                        <a:rPr lang="en-US" sz="1000" b="0" i="0" u="none" strike="noStrike" dirty="0">
                          <a:solidFill>
                            <a:srgbClr val="000000"/>
                          </a:solidFill>
                          <a:effectLst/>
                          <a:latin typeface="Calibri" panose="020F0502020204030204" pitchFamily="34" charset="0"/>
                        </a:rPr>
                        <a:t>Orlando</a:t>
                      </a:r>
                    </a:p>
                  </a:txBody>
                  <a:tcPr marL="4542" marR="4542" marT="4542" marB="0" anchor="b"/>
                </a:tc>
                <a:tc>
                  <a:txBody>
                    <a:bodyPr/>
                    <a:lstStyle/>
                    <a:p>
                      <a:pPr algn="l" fontAlgn="b"/>
                      <a:r>
                        <a:rPr lang="en-US" sz="1000" b="0" i="0" u="none" strike="noStrike" dirty="0">
                          <a:solidFill>
                            <a:srgbClr val="000000"/>
                          </a:solidFill>
                          <a:effectLst/>
                          <a:latin typeface="Calibri" panose="020F0502020204030204" pitchFamily="34" charset="0"/>
                        </a:rPr>
                        <a:t>IEEE</a:t>
                      </a:r>
                    </a:p>
                  </a:txBody>
                  <a:tcPr marL="4542" marR="4542" marT="4542" marB="0" anchor="b"/>
                </a:tc>
                <a:extLst>
                  <a:ext uri="{0D108BD9-81ED-4DB2-BD59-A6C34878D82A}">
                    <a16:rowId xmlns:a16="http://schemas.microsoft.com/office/drawing/2014/main" xmlns="" val="3282424631"/>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Spenser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Vogel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SWRI</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2066569808"/>
                  </a:ext>
                </a:extLst>
              </a:tr>
              <a:tr h="244377">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Dustan</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Hellwig</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Chesapeake Technology International</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3818360494"/>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Charles</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Sheehe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NASA</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2162030159"/>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Mark</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McHenry</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Shared Spectrum Company</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3411196174"/>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Paul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Falvell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CGI Group Inc.</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3248426422"/>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Luzango</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Pangani</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CSIR Institute</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3073334843"/>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Shawn</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Kern</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SRI</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490784067"/>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Grit</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err="1">
                          <a:effectLst/>
                        </a:rPr>
                        <a:t>Denker</a:t>
                      </a:r>
                      <a:r>
                        <a:rPr lang="en-US" sz="1000" u="none" strike="noStrike" dirty="0">
                          <a:effectLst/>
                        </a:rPr>
                        <a:t>      </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SRI</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2519689876"/>
                  </a:ext>
                </a:extLst>
              </a:tr>
            </a:tbl>
          </a:graphicData>
        </a:graphic>
      </p:graphicFrame>
    </p:spTree>
    <p:extLst>
      <p:ext uri="{BB962C8B-B14F-4D97-AF65-F5344CB8AC3E}">
        <p14:creationId xmlns:p14="http://schemas.microsoft.com/office/powerpoint/2010/main" val="774471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a:t> Draft Agenda</a:t>
            </a:r>
          </a:p>
        </p:txBody>
      </p:sp>
      <p:sp>
        <p:nvSpPr>
          <p:cNvPr id="6147" name="Text Box 5040"/>
          <p:cNvSpPr txBox="1">
            <a:spLocks noChangeArrowheads="1"/>
          </p:cNvSpPr>
          <p:nvPr/>
        </p:nvSpPr>
        <p:spPr bwMode="auto">
          <a:xfrm>
            <a:off x="381000" y="1093113"/>
            <a:ext cx="8382000"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Call / Quorum Check</a:t>
            </a: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a:t>
            </a:r>
            <a:r>
              <a:rPr lang="en-US" dirty="0" smtClean="0">
                <a:latin typeface="Times New Roman" pitchFamily="18" charset="0"/>
              </a:rPr>
              <a:t>minutes</a:t>
            </a:r>
          </a:p>
          <a:p>
            <a:pPr lvl="1">
              <a:buFont typeface="Calibri" pitchFamily="34" charset="0"/>
              <a:buAutoNum type="alphaLcPeriod"/>
            </a:pPr>
            <a:r>
              <a:rPr lang="en-US" dirty="0" smtClean="0">
                <a:latin typeface="Times New Roman" pitchFamily="18" charset="0"/>
              </a:rPr>
              <a:t>1900.5 elections</a:t>
            </a:r>
            <a:endParaRPr lang="en-US" dirty="0">
              <a:latin typeface="Times New Roman" pitchFamily="18" charset="0"/>
            </a:endParaRPr>
          </a:p>
          <a:p>
            <a:pPr>
              <a:buFont typeface="Calibri" pitchFamily="34" charset="0"/>
              <a:buAutoNum type="arabicPeriod"/>
            </a:pPr>
            <a:r>
              <a:rPr lang="en-US" dirty="0">
                <a:latin typeface="Times New Roman" pitchFamily="18" charset="0"/>
              </a:rPr>
              <a:t>Status on 1900.5.1</a:t>
            </a:r>
          </a:p>
          <a:p>
            <a:pPr>
              <a:buFont typeface="Calibri" pitchFamily="34" charset="0"/>
              <a:buAutoNum type="arabicPeriod"/>
            </a:pPr>
            <a:r>
              <a:rPr lang="en-US" dirty="0">
                <a:latin typeface="Times New Roman" pitchFamily="18" charset="0"/>
              </a:rPr>
              <a:t>Status on 1900.5.2</a:t>
            </a:r>
          </a:p>
          <a:p>
            <a:pPr>
              <a:buFont typeface="Calibri" pitchFamily="34" charset="0"/>
              <a:buAutoNum type="arabicPeriod"/>
            </a:pPr>
            <a:r>
              <a:rPr lang="en-US" dirty="0">
                <a:latin typeface="Times New Roman" pitchFamily="18" charset="0"/>
              </a:rPr>
              <a:t>Review of other 1900 activities (1900.1, Leadership meeting etc.)</a:t>
            </a: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a:latin typeface="Times New Roman" pitchFamily="18" charset="0"/>
              </a:rPr>
              <a:t>National Spectrum Consortium</a:t>
            </a:r>
          </a:p>
          <a:p>
            <a:pPr lvl="1">
              <a:buFont typeface="Calibri" pitchFamily="34" charset="0"/>
              <a:buAutoNum type="alphaLcPeriod"/>
            </a:pPr>
            <a:r>
              <a:rPr lang="en-US" dirty="0" err="1">
                <a:latin typeface="Times New Roman" pitchFamily="18" charset="0"/>
              </a:rPr>
              <a:t>Comms</a:t>
            </a:r>
            <a:r>
              <a:rPr lang="en-US" dirty="0">
                <a:latin typeface="Times New Roman" pitchFamily="18" charset="0"/>
              </a:rPr>
              <a:t> Standard Magazine </a:t>
            </a:r>
          </a:p>
          <a:p>
            <a:pPr lvl="1">
              <a:buFont typeface="Calibri" pitchFamily="34" charset="0"/>
              <a:buAutoNum type="alphaLcPeriod"/>
            </a:pPr>
            <a:r>
              <a:rPr lang="en-US" dirty="0" smtClean="0">
                <a:latin typeface="Times New Roman" pitchFamily="18" charset="0"/>
              </a:rPr>
              <a:t>Others</a:t>
            </a:r>
            <a:r>
              <a:rPr lang="en-US" dirty="0">
                <a:latin typeface="Times New Roman" pitchFamily="18" charset="0"/>
              </a:rPr>
              <a:t>?</a:t>
            </a:r>
          </a:p>
          <a:p>
            <a:pPr>
              <a:buFont typeface="Calibri" pitchFamily="34" charset="0"/>
              <a:buAutoNum type="arabicPeriod"/>
            </a:pPr>
            <a:r>
              <a:rPr lang="en-US" dirty="0">
                <a:latin typeface="Times New Roman" pitchFamily="18" charset="0"/>
              </a:rPr>
              <a:t>1900.5 meeting planning and review</a:t>
            </a:r>
          </a:p>
          <a:p>
            <a:pPr lvl="1">
              <a:buFont typeface="+mj-lt"/>
              <a:buAutoNum type="alphaLcParenR"/>
            </a:pPr>
            <a:r>
              <a:rPr lang="en-US" dirty="0" err="1">
                <a:latin typeface="Times New Roman" pitchFamily="18" charset="0"/>
              </a:rPr>
              <a:t>Webex</a:t>
            </a:r>
            <a:r>
              <a:rPr lang="en-US" dirty="0">
                <a:latin typeface="Times New Roman" pitchFamily="18" charset="0"/>
              </a:rPr>
              <a:t> vs GoToMeeting</a:t>
            </a:r>
          </a:p>
          <a:p>
            <a:pPr>
              <a:buFont typeface="Calibri" pitchFamily="34" charset="0"/>
              <a:buAutoNum type="arabicPeriod"/>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a:p>
            <a:pPr>
              <a:buFont typeface="Calibri" pitchFamily="34" charset="0"/>
              <a:buAutoNum type="arabicPeriod"/>
            </a:pPr>
            <a:r>
              <a:rPr lang="en-US" dirty="0">
                <a:latin typeface="Times New Roman" pitchFamily="18" charset="0"/>
              </a:rPr>
              <a:t>In Ad Hoc, Review 1900.5.1 or 1900.5 Architecture</a:t>
            </a:r>
          </a:p>
        </p:txBody>
      </p:sp>
      <p:sp>
        <p:nvSpPr>
          <p:cNvPr id="6148" name="TextBox 1"/>
          <p:cNvSpPr txBox="1">
            <a:spLocks noChangeArrowheads="1"/>
          </p:cNvSpPr>
          <p:nvPr/>
        </p:nvSpPr>
        <p:spPr bwMode="auto">
          <a:xfrm>
            <a:off x="5419436" y="4876800"/>
            <a:ext cx="3048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BE0CB098-0742-4D86-A890-BFC39415DB39}" type="datetime1">
              <a:rPr lang="en-US" smtClean="0"/>
              <a:t>12/4/2017</a:t>
            </a:fld>
            <a:endParaRPr lang="en-US"/>
          </a:p>
        </p:txBody>
      </p:sp>
      <p:sp>
        <p:nvSpPr>
          <p:cNvPr id="3" name="Footer Placeholder 2"/>
          <p:cNvSpPr>
            <a:spLocks noGrp="1"/>
          </p:cNvSpPr>
          <p:nvPr>
            <p:ph type="ftr" sz="quarter" idx="11"/>
          </p:nvPr>
        </p:nvSpPr>
        <p:spPr/>
        <p:txBody>
          <a:bodyPr/>
          <a:lstStyle/>
          <a:p>
            <a:pPr>
              <a:defRPr/>
            </a:pPr>
            <a:r>
              <a:rPr lang="en-US" smtClean="0"/>
              <a:t>Doc #: 5-17-0028-01-agen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p:txBody>
          <a:bodyPr/>
          <a:lstStyle/>
          <a:p>
            <a:r>
              <a:rPr dirty="0"/>
              <a:t>Motion to approve Agenda contained in </a:t>
            </a:r>
            <a:r>
              <a:rPr dirty="0" smtClean="0"/>
              <a:t>5-17-0028-0</a:t>
            </a:r>
            <a:r>
              <a:rPr lang="en-US" dirty="0"/>
              <a:t>0</a:t>
            </a:r>
            <a:endParaRPr dirty="0"/>
          </a:p>
          <a:p>
            <a:endParaRPr dirty="0"/>
          </a:p>
          <a:p>
            <a:r>
              <a:rPr dirty="0"/>
              <a:t>Mover: </a:t>
            </a:r>
          </a:p>
          <a:p>
            <a:r>
              <a:rPr dirty="0"/>
              <a:t>Second: </a:t>
            </a:r>
            <a:endParaRPr lang="en-US" dirty="0"/>
          </a:p>
          <a:p>
            <a:r>
              <a:rPr lang="en-US" dirty="0"/>
              <a:t>Vote: </a:t>
            </a:r>
            <a:endParaRPr dirty="0"/>
          </a:p>
        </p:txBody>
      </p:sp>
      <p:sp>
        <p:nvSpPr>
          <p:cNvPr id="4" name="Date Placeholder 3"/>
          <p:cNvSpPr>
            <a:spLocks noGrp="1"/>
          </p:cNvSpPr>
          <p:nvPr>
            <p:ph type="dt" sz="quarter" idx="10"/>
          </p:nvPr>
        </p:nvSpPr>
        <p:spPr/>
        <p:txBody>
          <a:bodyPr/>
          <a:lstStyle/>
          <a:p>
            <a:pPr>
              <a:defRPr/>
            </a:pPr>
            <a:fld id="{18B4DD7D-A209-4B94-9DE7-22B71B74D5D4}" type="datetime1">
              <a:rPr lang="en-US" smtClean="0"/>
              <a:t>12/4/2017</a:t>
            </a:fld>
            <a:endParaRPr lang="en-US"/>
          </a:p>
        </p:txBody>
      </p:sp>
      <p:sp>
        <p:nvSpPr>
          <p:cNvPr id="5" name="Footer Placeholder 4"/>
          <p:cNvSpPr>
            <a:spLocks noGrp="1"/>
          </p:cNvSpPr>
          <p:nvPr>
            <p:ph type="ftr" sz="quarter" idx="11"/>
          </p:nvPr>
        </p:nvSpPr>
        <p:spPr/>
        <p:txBody>
          <a:bodyPr/>
          <a:lstStyle/>
          <a:p>
            <a:pPr>
              <a:defRPr/>
            </a:pPr>
            <a:r>
              <a:rPr lang="en-US" smtClean="0"/>
              <a:t>Doc #: 5-17-0028-01-agen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anose="020B0604020202020204"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anose="020B0604020202020204"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E5B89F2F-90DC-48B3-9ADE-961FF5439117}" type="datetime1">
              <a:rPr lang="en-US" smtClean="0"/>
              <a:t>12/4/2017</a:t>
            </a:fld>
            <a:endParaRPr lang="en-US"/>
          </a:p>
        </p:txBody>
      </p:sp>
      <p:sp>
        <p:nvSpPr>
          <p:cNvPr id="3" name="Footer Placeholder 2"/>
          <p:cNvSpPr>
            <a:spLocks noGrp="1"/>
          </p:cNvSpPr>
          <p:nvPr>
            <p:ph type="ftr" sz="quarter" idx="11"/>
          </p:nvPr>
        </p:nvSpPr>
        <p:spPr/>
        <p:txBody>
          <a:bodyPr/>
          <a:lstStyle/>
          <a:p>
            <a:pPr>
              <a:defRPr/>
            </a:pPr>
            <a:r>
              <a:rPr lang="en-US" smtClean="0"/>
              <a:t>Doc #: 5-17-0028-01-agen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3647385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a:t>Patent Related Links</a:t>
            </a:r>
            <a:endParaRPr lang="en-US" altLang="en-US" u="sng"/>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a:cs typeface="Times New Roman" panose="02020603050405020304" pitchFamily="18" charset="0"/>
              </a:rPr>
              <a:t>	Patent Policy is stated in these sources:</a:t>
            </a:r>
          </a:p>
          <a:p>
            <a:pPr lvl="1">
              <a:lnSpc>
                <a:spcPct val="90000"/>
              </a:lnSpc>
              <a:buFont typeface="Monotype Sorts"/>
              <a:buNone/>
            </a:pPr>
            <a:r>
              <a:rPr lang="en-GB" altLang="en-US" sz="2400"/>
              <a:t>		IEEE-SA Standards Boards Bylaws</a:t>
            </a:r>
          </a:p>
          <a:p>
            <a:pPr lvl="1">
              <a:lnSpc>
                <a:spcPct val="90000"/>
              </a:lnSpc>
              <a:buFont typeface="Monotype Sorts"/>
              <a:buNone/>
            </a:pPr>
            <a:r>
              <a:rPr lang="en-US" altLang="en-US" sz="2100"/>
              <a:t>		</a:t>
            </a:r>
            <a:r>
              <a:rPr lang="en-US" altLang="en-US" sz="2100" i="1"/>
              <a:t>http://standards.ieee.org/develop/policies/bylaws/sect6-7.html#6</a:t>
            </a:r>
          </a:p>
          <a:p>
            <a:pPr lvl="1">
              <a:lnSpc>
                <a:spcPct val="90000"/>
              </a:lnSpc>
              <a:buFont typeface="Monotype Sorts"/>
              <a:buNone/>
            </a:pPr>
            <a:r>
              <a:rPr lang="en-GB" altLang="en-US" sz="2400"/>
              <a:t>		IEEE-SA Standards Board Operations Manual</a:t>
            </a:r>
          </a:p>
          <a:p>
            <a:pPr lvl="1">
              <a:lnSpc>
                <a:spcPct val="90000"/>
              </a:lnSpc>
              <a:buFont typeface="Monotype Sorts"/>
              <a:buNone/>
            </a:pPr>
            <a:r>
              <a:rPr lang="en-US" altLang="en-US" sz="2400"/>
              <a:t>		</a:t>
            </a:r>
            <a:r>
              <a:rPr lang="en-US" altLang="en-US" sz="2100" i="1"/>
              <a:t>http://standards.ieee.org/develop/policies/opman/sect6.html#6.3</a:t>
            </a:r>
            <a:endParaRPr lang="en-US" altLang="en-US" sz="2400"/>
          </a:p>
          <a:p>
            <a:pPr lvl="1">
              <a:lnSpc>
                <a:spcPct val="90000"/>
              </a:lnSpc>
              <a:buFont typeface="Monotype Sorts"/>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a:buNone/>
            </a:pPr>
            <a:r>
              <a:rPr lang="en-US" altLang="en-US" sz="2400"/>
              <a:t>		</a:t>
            </a:r>
            <a:r>
              <a:rPr lang="en-US" altLang="en-US" sz="2100" i="1"/>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8DE9EEA8-558E-4BC9-9D8D-E47AE599DF07}" type="datetime1">
              <a:rPr lang="en-US" smtClean="0"/>
              <a:t>12/4/2017</a:t>
            </a:fld>
            <a:endParaRPr lang="en-US"/>
          </a:p>
        </p:txBody>
      </p:sp>
      <p:sp>
        <p:nvSpPr>
          <p:cNvPr id="3" name="Footer Placeholder 2"/>
          <p:cNvSpPr>
            <a:spLocks noGrp="1"/>
          </p:cNvSpPr>
          <p:nvPr>
            <p:ph type="ftr" sz="quarter" idx="11"/>
          </p:nvPr>
        </p:nvSpPr>
        <p:spPr/>
        <p:txBody>
          <a:bodyPr/>
          <a:lstStyle/>
          <a:p>
            <a:pPr>
              <a:defRPr/>
            </a:pPr>
            <a:r>
              <a:rPr lang="en-US" smtClean="0"/>
              <a:t>Doc #: 5-17-0028-01-agen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077703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0A03CE9E-1126-4C72-A62D-DBBB179DB1EB}" type="datetime1">
              <a:rPr lang="en-US" smtClean="0"/>
              <a:t>12/4/2017</a:t>
            </a:fld>
            <a:endParaRPr lang="en-US"/>
          </a:p>
        </p:txBody>
      </p:sp>
      <p:sp>
        <p:nvSpPr>
          <p:cNvPr id="3" name="Footer Placeholder 2"/>
          <p:cNvSpPr>
            <a:spLocks noGrp="1"/>
          </p:cNvSpPr>
          <p:nvPr>
            <p:ph type="ftr" sz="quarter" idx="11"/>
          </p:nvPr>
        </p:nvSpPr>
        <p:spPr/>
        <p:txBody>
          <a:bodyPr/>
          <a:lstStyle/>
          <a:p>
            <a:pPr>
              <a:defRPr/>
            </a:pPr>
            <a:r>
              <a:rPr lang="en-US" smtClean="0"/>
              <a:t>Doc #: 5-17-0028-01-agen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4136371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12473</TotalTime>
  <Words>1537</Words>
  <Application>Microsoft Office PowerPoint</Application>
  <PresentationFormat>On-screen Show (4:3)</PresentationFormat>
  <Paragraphs>367</Paragraphs>
  <Slides>22</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Helvetica</vt:lpstr>
      <vt:lpstr>Monotype Sorts</vt:lpstr>
      <vt:lpstr>Times New Roman</vt:lpstr>
      <vt:lpstr>Office Theme</vt:lpstr>
      <vt:lpstr>PowerPoint Presentation</vt:lpstr>
      <vt:lpstr> Monthly WG Meeting Electronic Meeting Details</vt:lpstr>
      <vt:lpstr>Rules</vt:lpstr>
      <vt:lpstr>Current Membership</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WG Elections</vt:lpstr>
      <vt:lpstr>Status on 1900.5.1</vt:lpstr>
      <vt:lpstr>Working Schedule for 1900.5.1</vt:lpstr>
      <vt:lpstr>Current Status for 1900.5.2</vt:lpstr>
      <vt:lpstr>RevCom Status (as of 11/27/17)</vt:lpstr>
      <vt:lpstr>Working Schedule for 1900.5.2</vt:lpstr>
      <vt:lpstr>Other DySPAN-SC Activities</vt:lpstr>
      <vt:lpstr>Marketing Inputs</vt:lpstr>
      <vt:lpstr>Meeting Planning</vt:lpstr>
      <vt:lpstr>Ad Hoc?</vt:lpstr>
      <vt:lpstr>IEEE 1900.5 Meeting 12/5/17 @2:30 PM US ET (UTC-5)</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317</cp:revision>
  <dcterms:created xsi:type="dcterms:W3CDTF">2013-08-13T02:52:21Z</dcterms:created>
  <dcterms:modified xsi:type="dcterms:W3CDTF">2017-12-05T01:07:02Z</dcterms:modified>
</cp:coreProperties>
</file>