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6" r:id="rId14"/>
    <p:sldId id="335" r:id="rId15"/>
    <p:sldId id="382" r:id="rId16"/>
    <p:sldId id="377" r:id="rId17"/>
    <p:sldId id="344" r:id="rId18"/>
    <p:sldId id="346" r:id="rId19"/>
    <p:sldId id="347" r:id="rId20"/>
    <p:sldId id="381" r:id="rId21"/>
    <p:sldId id="364"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854"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11/27/2017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3CC486A-7215-4FE8-B48D-BC146E797C3B}" type="datetime1">
              <a:rPr lang="en-US" smtClean="0"/>
              <a:t>11/27/2017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B096D9B-B665-4C86-9D21-60277D0189AD}" type="datetime1">
              <a:rPr lang="en-US" smtClean="0"/>
              <a:t>11/27/2017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48BE514-F82A-4C56-B407-9F4898906F99}" type="datetime1">
              <a:rPr lang="en-US" smtClean="0"/>
              <a:t>11/27/2017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BA9F185-9297-428B-90A1-177FA5A755FB}" type="datetime1">
              <a:rPr lang="en-US" smtClean="0"/>
              <a:t>11/27/2017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F1F7CDB-078B-4433-B1EB-2AFDA2BB1BD9}" type="datetime1">
              <a:rPr lang="en-US" smtClean="0"/>
              <a:t>11/27/2017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5-17-0028-00-agen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4A71859-ABBF-4225-BC55-DF2B9F4FE0DD}" type="datetime1">
              <a:rPr lang="en-US" smtClean="0"/>
              <a:t>11/27/2017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5-17-0028-00-agen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26C173C-1FB2-4B6C-B2DA-6B537933EB89}" type="datetime1">
              <a:rPr lang="en-US" smtClean="0"/>
              <a:t>11/27/2017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5-17-0028-00-agen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67690EC-4DF5-4E21-A105-3B9CE4E01867}" type="datetime1">
              <a:rPr lang="en-US" smtClean="0"/>
              <a:t>11/27/2017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5-17-0028-00-agen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17C5D68-4779-42CC-9A4E-3B04B15C67CD}" type="datetime1">
              <a:rPr lang="en-US" smtClean="0"/>
              <a:t>11/27/2017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5-17-0028-00-agen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9733D35-4C8C-4AEA-BAF3-EBF4103D4DCF}" type="datetime1">
              <a:rPr lang="en-US" smtClean="0"/>
              <a:t>11/27/2017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5-17-0028-00-agen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304E70-F62F-42C6-AF6D-1DD0C6491841}" type="datetime1">
              <a:rPr lang="en-US" smtClean="0"/>
              <a:t>11/27/2017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5-17-0028-00-agen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04B40327-B7CB-4FF6-B100-3C21F33AD2E7}" type="datetime1">
              <a:rPr lang="en-US" smtClean="0"/>
              <a:t>11/27/2017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5-17-0028-00-agen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c0092d6c3c64e9b40002c3997313c0a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FBCF4B4-79CD-4B92-834F-6BCB31662CC4}" type="datetime1">
              <a:rPr lang="en-US" smtClean="0">
                <a:solidFill>
                  <a:srgbClr val="000099"/>
                </a:solidFill>
              </a:rPr>
              <a:t>11/27/2017</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46896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a:t>
            </a:r>
            <a:r>
              <a:rPr lang="en-US" sz="1200" b="1" dirty="0" smtClean="0">
                <a:latin typeface="Arial" pitchFamily="34" charset="0"/>
                <a:cs typeface="Times New Roman" pitchFamily="18" charset="0"/>
              </a:rPr>
              <a:t>05 </a:t>
            </a:r>
            <a:r>
              <a:rPr lang="en-US" sz="1200" b="1" dirty="0" smtClean="0">
                <a:latin typeface="Arial" pitchFamily="34" charset="0"/>
                <a:cs typeface="Times New Roman" pitchFamily="18" charset="0"/>
              </a:rPr>
              <a:t>Dec</a:t>
            </a:r>
            <a:r>
              <a:rPr lang="en-US" sz="1200" b="1" dirty="0" smtClean="0">
                <a:latin typeface="Arial" pitchFamily="34" charset="0"/>
                <a:cs typeface="Times New Roman" pitchFamily="18" charset="0"/>
              </a:rPr>
              <a:t>ember </a:t>
            </a:r>
            <a:r>
              <a:rPr lang="en-US" sz="1200" b="1" dirty="0">
                <a:latin typeface="Arial" pitchFamily="34" charset="0"/>
                <a:cs typeface="Times New Roman" pitchFamily="18" charset="0"/>
              </a:rPr>
              <a:t>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27</a:t>
            </a:r>
            <a:r>
              <a:rPr lang="en-US" sz="1200" b="1" dirty="0" smtClean="0">
                <a:latin typeface="Arial" pitchFamily="34" charset="0"/>
                <a:cs typeface="Times New Roman" pitchFamily="18" charset="0"/>
              </a:rPr>
              <a:t> </a:t>
            </a:r>
            <a:r>
              <a:rPr lang="en-US" sz="1200" b="1" dirty="0">
                <a:latin typeface="Arial" pitchFamily="34" charset="0"/>
                <a:cs typeface="Times New Roman" pitchFamily="18" charset="0"/>
              </a:rPr>
              <a:t>November 2017</a:t>
            </a: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5-17-0028-00-agen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5-17-0028-00-agen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DBBF4105-31BB-4712-B547-8BE7898E6B31}" type="datetime1">
              <a:rPr lang="en-US" smtClean="0"/>
              <a:t>11/27/2017</a:t>
            </a:fld>
            <a:endParaRPr lang="en-US"/>
          </a:p>
        </p:txBody>
      </p:sp>
      <p:sp>
        <p:nvSpPr>
          <p:cNvPr id="3" name="Footer Placeholder 2"/>
          <p:cNvSpPr>
            <a:spLocks noGrp="1"/>
          </p:cNvSpPr>
          <p:nvPr>
            <p:ph type="ftr" sz="quarter" idx="11"/>
          </p:nvPr>
        </p:nvSpPr>
        <p:spPr/>
        <p:txBody>
          <a:bodyPr/>
          <a:lstStyle/>
          <a:p>
            <a:pPr>
              <a:defRPr/>
            </a:pPr>
            <a:r>
              <a:rPr lang="en-US" smtClean="0"/>
              <a:t>Doc #: 5-17-0028-00-agen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a:t>17-0027-00.</a:t>
            </a:r>
          </a:p>
          <a:p>
            <a:pPr>
              <a:lnSpc>
                <a:spcPct val="115000"/>
              </a:lnSpc>
              <a:defRPr/>
            </a:pPr>
            <a:r>
              <a:rPr lang="en-US" dirty="0"/>
              <a:t>Mover:  </a:t>
            </a:r>
          </a:p>
          <a:p>
            <a:r>
              <a:rPr dirty="0"/>
              <a:t>Second:</a:t>
            </a:r>
          </a:p>
          <a:p>
            <a:r>
              <a:rPr lang="en-US" dirty="0"/>
              <a:t>Vote:  </a:t>
            </a:r>
          </a:p>
          <a:p>
            <a:endParaRPr lang="en-US" dirty="0"/>
          </a:p>
          <a:p>
            <a:endParaRPr lang="en-US" dirty="0"/>
          </a:p>
          <a:p>
            <a:endParaRPr dirty="0"/>
          </a:p>
        </p:txBody>
      </p:sp>
      <p:sp>
        <p:nvSpPr>
          <p:cNvPr id="4" name="Date Placeholder 3"/>
          <p:cNvSpPr>
            <a:spLocks noGrp="1"/>
          </p:cNvSpPr>
          <p:nvPr>
            <p:ph type="dt" sz="quarter" idx="10"/>
          </p:nvPr>
        </p:nvSpPr>
        <p:spPr/>
        <p:txBody>
          <a:bodyPr/>
          <a:lstStyle/>
          <a:p>
            <a:pPr>
              <a:defRPr/>
            </a:pPr>
            <a:fld id="{43305195-062F-47FC-9F99-630D1EAB062D}" type="datetime1">
              <a:rPr lang="en-US" smtClean="0"/>
              <a:t>11/27/2017</a:t>
            </a:fld>
            <a:endParaRPr lang="en-US"/>
          </a:p>
        </p:txBody>
      </p:sp>
      <p:sp>
        <p:nvSpPr>
          <p:cNvPr id="5" name="Footer Placeholder 4"/>
          <p:cNvSpPr>
            <a:spLocks noGrp="1"/>
          </p:cNvSpPr>
          <p:nvPr>
            <p:ph type="ftr" sz="quarter" idx="11"/>
          </p:nvPr>
        </p:nvSpPr>
        <p:spPr/>
        <p:txBody>
          <a:bodyPr/>
          <a:lstStyle/>
          <a:p>
            <a:pPr>
              <a:defRPr/>
            </a:pPr>
            <a:r>
              <a:rPr lang="en-US" smtClean="0"/>
              <a:t>Doc #: 5-17-0028-00-agen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p:txBody>
      </p:sp>
      <p:sp>
        <p:nvSpPr>
          <p:cNvPr id="4" name="Date Placeholder 3"/>
          <p:cNvSpPr>
            <a:spLocks noGrp="1"/>
          </p:cNvSpPr>
          <p:nvPr>
            <p:ph type="dt" sz="half" idx="10"/>
          </p:nvPr>
        </p:nvSpPr>
        <p:spPr/>
        <p:txBody>
          <a:bodyPr/>
          <a:lstStyle/>
          <a:p>
            <a:pPr>
              <a:defRPr/>
            </a:pPr>
            <a:fld id="{3895CAC4-6370-4C61-AF8E-360D3154C03C}" type="datetime1">
              <a:rPr lang="en-US" smtClean="0"/>
              <a:t>11/27/2017</a:t>
            </a:fld>
            <a:endParaRPr lang="en-US"/>
          </a:p>
        </p:txBody>
      </p:sp>
      <p:sp>
        <p:nvSpPr>
          <p:cNvPr id="5" name="Footer Placeholder 4"/>
          <p:cNvSpPr>
            <a:spLocks noGrp="1"/>
          </p:cNvSpPr>
          <p:nvPr>
            <p:ph type="ftr" sz="quarter" idx="11"/>
          </p:nvPr>
        </p:nvSpPr>
        <p:spPr/>
        <p:txBody>
          <a:bodyPr/>
          <a:lstStyle/>
          <a:p>
            <a:pPr>
              <a:defRPr/>
            </a:pPr>
            <a:r>
              <a:rPr lang="en-US" smtClean="0"/>
              <a:t>Doc #: 5-17-0028-00-agen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8/17</a:t>
            </a:r>
          </a:p>
          <a:p>
            <a:r>
              <a:rPr altLang="en-US" sz="1400" dirty="0"/>
              <a:t>WG </a:t>
            </a:r>
            <a:r>
              <a:rPr altLang="en-US" sz="1400" dirty="0" err="1"/>
              <a:t>Recirc</a:t>
            </a:r>
            <a:r>
              <a:rPr altLang="en-US" sz="1400" dirty="0"/>
              <a:t>						</a:t>
            </a:r>
            <a:r>
              <a:rPr lang="en-US" altLang="en-US" sz="1400" dirty="0"/>
              <a:t>8</a:t>
            </a:r>
            <a:r>
              <a:rPr altLang="en-US" sz="1400" dirty="0"/>
              <a:t>/17</a:t>
            </a:r>
          </a:p>
          <a:p>
            <a:r>
              <a:rPr altLang="en-US" sz="1400" dirty="0"/>
              <a:t>Sponsor Ballot						</a:t>
            </a:r>
            <a:r>
              <a:rPr lang="en-US" altLang="en-US" sz="1400" dirty="0"/>
              <a:t>10</a:t>
            </a:r>
            <a:r>
              <a:rPr altLang="en-US" sz="1400" dirty="0"/>
              <a:t>/17</a:t>
            </a:r>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a:t>
            </a:r>
            <a:endParaRPr altLang="en-US" sz="1400" dirty="0"/>
          </a:p>
          <a:p>
            <a:r>
              <a:rPr altLang="en-US" sz="1400" dirty="0"/>
              <a:t>Submit to REVCOM						11/17     </a:t>
            </a:r>
            <a:r>
              <a:rPr lang="en-US" altLang="en-US" sz="1400" b="1" dirty="0">
                <a:solidFill>
                  <a:srgbClr val="FF0000"/>
                </a:solidFill>
              </a:rPr>
              <a:t>10/18!!</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F2C464DF-C67E-45C6-A98E-0B4DE29C4FB0}" type="datetime1">
              <a:rPr lang="en-US" smtClean="0"/>
              <a:t>11/27/2017</a:t>
            </a:fld>
            <a:endParaRPr lang="en-US"/>
          </a:p>
        </p:txBody>
      </p:sp>
      <p:sp>
        <p:nvSpPr>
          <p:cNvPr id="5" name="Footer Placeholder 4"/>
          <p:cNvSpPr>
            <a:spLocks noGrp="1"/>
          </p:cNvSpPr>
          <p:nvPr>
            <p:ph type="ftr" sz="quarter" idx="11"/>
          </p:nvPr>
        </p:nvSpPr>
        <p:spPr/>
        <p:txBody>
          <a:bodyPr/>
          <a:lstStyle/>
          <a:p>
            <a:pPr>
              <a:defRPr/>
            </a:pPr>
            <a:r>
              <a:rPr lang="en-US" smtClean="0"/>
              <a:t>Doc #: 5-17-0028-00-agen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4074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On </a:t>
            </a:r>
            <a:r>
              <a:rPr lang="en-US" dirty="0" err="1"/>
              <a:t>Revcom</a:t>
            </a:r>
            <a:r>
              <a:rPr lang="en-US" dirty="0"/>
              <a:t> agenda for Dec 5</a:t>
            </a:r>
          </a:p>
          <a:p>
            <a:pPr lvl="1"/>
            <a:r>
              <a:rPr lang="en-US" dirty="0" smtClean="0"/>
              <a:t>See status on following slide</a:t>
            </a:r>
            <a:endParaRPr lang="en-US" dirty="0"/>
          </a:p>
          <a:p>
            <a:r>
              <a:rPr lang="en-US" dirty="0"/>
              <a:t>PAR to add Schema ready to roll but waiting for </a:t>
            </a:r>
            <a:r>
              <a:rPr lang="en-US" dirty="0" err="1"/>
              <a:t>Revcom</a:t>
            </a:r>
            <a:r>
              <a:rPr lang="en-US" dirty="0"/>
              <a:t> approval of 1900.5.2 first</a:t>
            </a:r>
          </a:p>
        </p:txBody>
      </p:sp>
      <p:sp>
        <p:nvSpPr>
          <p:cNvPr id="4" name="Date Placeholder 3"/>
          <p:cNvSpPr>
            <a:spLocks noGrp="1"/>
          </p:cNvSpPr>
          <p:nvPr>
            <p:ph type="dt" sz="quarter" idx="10"/>
          </p:nvPr>
        </p:nvSpPr>
        <p:spPr/>
        <p:txBody>
          <a:bodyPr/>
          <a:lstStyle/>
          <a:p>
            <a:pPr>
              <a:defRPr/>
            </a:pPr>
            <a:fld id="{5A102EAC-F151-4CE6-8B7A-C49715D8FE15}" type="datetime1">
              <a:rPr lang="en-US" smtClean="0"/>
              <a:t>11/27/2017</a:t>
            </a:fld>
            <a:endParaRPr lang="en-US"/>
          </a:p>
        </p:txBody>
      </p:sp>
      <p:sp>
        <p:nvSpPr>
          <p:cNvPr id="5" name="Footer Placeholder 4"/>
          <p:cNvSpPr>
            <a:spLocks noGrp="1"/>
          </p:cNvSpPr>
          <p:nvPr>
            <p:ph type="ftr" sz="quarter" idx="11"/>
          </p:nvPr>
        </p:nvSpPr>
        <p:spPr/>
        <p:txBody>
          <a:bodyPr/>
          <a:lstStyle/>
          <a:p>
            <a:pPr>
              <a:defRPr/>
            </a:pPr>
            <a:r>
              <a:rPr lang="en-US" smtClean="0"/>
              <a:t>Doc #: 5-17-0028-00-agen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RevCom</a:t>
            </a:r>
            <a:r>
              <a:rPr lang="en-US" dirty="0" smtClean="0"/>
              <a:t> Status (as of 11/27/17)</a:t>
            </a:r>
            <a:endParaRPr lang="en-US" dirty="0"/>
          </a:p>
        </p:txBody>
      </p:sp>
      <p:sp>
        <p:nvSpPr>
          <p:cNvPr id="4" name="Date Placeholder 3"/>
          <p:cNvSpPr>
            <a:spLocks noGrp="1"/>
          </p:cNvSpPr>
          <p:nvPr>
            <p:ph type="dt" sz="half" idx="10"/>
          </p:nvPr>
        </p:nvSpPr>
        <p:spPr/>
        <p:txBody>
          <a:bodyPr/>
          <a:lstStyle/>
          <a:p>
            <a:pPr>
              <a:defRPr/>
            </a:pPr>
            <a:fld id="{5BA9F185-9297-428B-90A1-177FA5A755FB}" type="datetime1">
              <a:rPr lang="en-US" smtClean="0"/>
              <a:t>11/27/2017</a:t>
            </a:fld>
            <a:endParaRPr lang="en-US"/>
          </a:p>
        </p:txBody>
      </p:sp>
      <p:sp>
        <p:nvSpPr>
          <p:cNvPr id="5" name="Footer Placeholder 4"/>
          <p:cNvSpPr>
            <a:spLocks noGrp="1"/>
          </p:cNvSpPr>
          <p:nvPr>
            <p:ph type="ftr" sz="quarter" idx="11"/>
          </p:nvPr>
        </p:nvSpPr>
        <p:spPr/>
        <p:txBody>
          <a:bodyPr/>
          <a:lstStyle/>
          <a:p>
            <a:pPr>
              <a:defRPr/>
            </a:pPr>
            <a:r>
              <a:rPr lang="en-US" smtClean="0"/>
              <a:t>Doc #: 5-17-0028-00-agen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pic>
        <p:nvPicPr>
          <p:cNvPr id="8" name="Picture 7"/>
          <p:cNvPicPr>
            <a:picLocks noChangeAspect="1"/>
          </p:cNvPicPr>
          <p:nvPr/>
        </p:nvPicPr>
        <p:blipFill>
          <a:blip r:embed="rId2"/>
          <a:stretch>
            <a:fillRect/>
          </a:stretch>
        </p:blipFill>
        <p:spPr>
          <a:xfrm>
            <a:off x="457200" y="1558867"/>
            <a:ext cx="5379720" cy="2240280"/>
          </a:xfrm>
          <a:prstGeom prst="rect">
            <a:avLst/>
          </a:prstGeom>
        </p:spPr>
      </p:pic>
      <p:pic>
        <p:nvPicPr>
          <p:cNvPr id="9" name="Picture 8"/>
          <p:cNvPicPr>
            <a:picLocks noChangeAspect="1"/>
          </p:cNvPicPr>
          <p:nvPr/>
        </p:nvPicPr>
        <p:blipFill>
          <a:blip r:embed="rId3"/>
          <a:stretch>
            <a:fillRect/>
          </a:stretch>
        </p:blipFill>
        <p:spPr>
          <a:xfrm>
            <a:off x="2597727" y="3333895"/>
            <a:ext cx="2164080" cy="2804160"/>
          </a:xfrm>
          <a:prstGeom prst="rect">
            <a:avLst/>
          </a:prstGeom>
        </p:spPr>
      </p:pic>
      <p:pic>
        <p:nvPicPr>
          <p:cNvPr id="10" name="Picture 9"/>
          <p:cNvPicPr>
            <a:picLocks noChangeAspect="1"/>
          </p:cNvPicPr>
          <p:nvPr/>
        </p:nvPicPr>
        <p:blipFill>
          <a:blip r:embed="rId4"/>
          <a:stretch>
            <a:fillRect/>
          </a:stretch>
        </p:blipFill>
        <p:spPr>
          <a:xfrm>
            <a:off x="6507018" y="1703070"/>
            <a:ext cx="1714500" cy="4274820"/>
          </a:xfrm>
          <a:prstGeom prst="rect">
            <a:avLst/>
          </a:prstGeom>
        </p:spPr>
      </p:pic>
    </p:spTree>
    <p:extLst>
      <p:ext uri="{BB962C8B-B14F-4D97-AF65-F5344CB8AC3E}">
        <p14:creationId xmlns:p14="http://schemas.microsoft.com/office/powerpoint/2010/main" val="2383935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7463"/>
            <a:ext cx="8229600" cy="1143000"/>
          </a:xfrm>
        </p:spPr>
        <p:txBody>
          <a:bodyPr/>
          <a:lstStyle/>
          <a:p>
            <a:r>
              <a:rPr altLang="en-US"/>
              <a:t>Working Schedule for 1900.5.2</a:t>
            </a:r>
          </a:p>
        </p:txBody>
      </p:sp>
      <p:sp>
        <p:nvSpPr>
          <p:cNvPr id="15363" name="Content Placeholder 2"/>
          <p:cNvSpPr>
            <a:spLocks noGrp="1"/>
          </p:cNvSpPr>
          <p:nvPr>
            <p:ph idx="1"/>
          </p:nvPr>
        </p:nvSpPr>
        <p:spPr>
          <a:xfrm>
            <a:off x="381000" y="1295400"/>
            <a:ext cx="8458200" cy="4525963"/>
          </a:xfrm>
        </p:spPr>
        <p:txBody>
          <a:bodyPr/>
          <a:lstStyle/>
          <a:p>
            <a:r>
              <a:rPr altLang="en-US" sz="1400" dirty="0"/>
              <a:t>Form Ballot Pool	(Send Ballot Invitation)				6/7/15</a:t>
            </a:r>
            <a:r>
              <a:rPr altLang="en-US" sz="1400" b="1" dirty="0">
                <a:solidFill>
                  <a:srgbClr val="FF0000"/>
                </a:solidFill>
              </a:rPr>
              <a:t>√</a:t>
            </a:r>
          </a:p>
          <a:p>
            <a:r>
              <a:rPr altLang="en-US" sz="1400" dirty="0"/>
              <a:t>Final Draft and Schema Adjustments				7/30/15</a:t>
            </a:r>
            <a:r>
              <a:rPr altLang="en-US" sz="1400" b="1" dirty="0">
                <a:solidFill>
                  <a:srgbClr val="FF0000"/>
                </a:solidFill>
              </a:rPr>
              <a:t>√</a:t>
            </a:r>
            <a:endParaRPr altLang="en-US" sz="1400" dirty="0"/>
          </a:p>
          <a:p>
            <a:r>
              <a:rPr altLang="en-US" sz="1400" dirty="0"/>
              <a:t>WG Vote to Sponsor Ballot (need </a:t>
            </a:r>
            <a:r>
              <a:rPr altLang="en-US" sz="1400" dirty="0" err="1"/>
              <a:t>DySPAN</a:t>
            </a:r>
            <a:r>
              <a:rPr altLang="en-US" sz="1400" dirty="0"/>
              <a:t>-SC approval)			</a:t>
            </a:r>
            <a:r>
              <a:rPr altLang="en-US" sz="1400" dirty="0">
                <a:solidFill>
                  <a:srgbClr val="FF0000"/>
                </a:solidFill>
              </a:rPr>
              <a:t>7/30/15</a:t>
            </a:r>
            <a:r>
              <a:rPr altLang="en-US" sz="1400" dirty="0"/>
              <a:t> (8/18)</a:t>
            </a:r>
            <a:r>
              <a:rPr altLang="en-US" sz="1400" b="1" dirty="0">
                <a:solidFill>
                  <a:srgbClr val="FF0000"/>
                </a:solidFill>
              </a:rPr>
              <a:t> √</a:t>
            </a:r>
            <a:endParaRPr altLang="en-US" sz="1400" dirty="0">
              <a:solidFill>
                <a:srgbClr val="FF0000"/>
              </a:solidFill>
            </a:endParaRPr>
          </a:p>
          <a:p>
            <a:r>
              <a:rPr altLang="en-US" sz="1400" dirty="0" err="1"/>
              <a:t>DySPAN</a:t>
            </a:r>
            <a:r>
              <a:rPr altLang="en-US" sz="1400" dirty="0"/>
              <a:t>-SC Approval						</a:t>
            </a:r>
            <a:r>
              <a:rPr altLang="en-US" sz="1400" dirty="0">
                <a:solidFill>
                  <a:srgbClr val="FF0000"/>
                </a:solidFill>
              </a:rPr>
              <a:t>8/28/15</a:t>
            </a:r>
            <a:r>
              <a:rPr altLang="en-US" sz="1400" dirty="0"/>
              <a:t> </a:t>
            </a:r>
            <a:r>
              <a:rPr altLang="en-US" sz="1400" dirty="0">
                <a:solidFill>
                  <a:srgbClr val="FF0000"/>
                </a:solidFill>
              </a:rPr>
              <a:t>(9/2)</a:t>
            </a:r>
            <a:r>
              <a:rPr altLang="en-US" sz="1400" b="1" dirty="0">
                <a:solidFill>
                  <a:srgbClr val="FF0000"/>
                </a:solidFill>
              </a:rPr>
              <a:t> 9/30√</a:t>
            </a:r>
            <a:endParaRPr altLang="en-US" sz="1400" dirty="0"/>
          </a:p>
          <a:p>
            <a:r>
              <a:rPr altLang="en-US" sz="1400" dirty="0"/>
              <a:t>Mandatory Editorial Coordination Completes				</a:t>
            </a:r>
            <a:r>
              <a:rPr altLang="en-US" sz="1400" dirty="0">
                <a:solidFill>
                  <a:srgbClr val="FF0000"/>
                </a:solidFill>
              </a:rPr>
              <a:t>9/30/15</a:t>
            </a:r>
            <a:r>
              <a:rPr altLang="en-US" sz="1400" dirty="0"/>
              <a:t> </a:t>
            </a:r>
            <a:r>
              <a:rPr altLang="en-US" sz="1400" b="1" dirty="0">
                <a:solidFill>
                  <a:srgbClr val="FF0000"/>
                </a:solidFill>
              </a:rPr>
              <a:t>12/1 √</a:t>
            </a:r>
          </a:p>
          <a:p>
            <a:r>
              <a:rPr altLang="en-US" sz="1400" dirty="0"/>
              <a:t>Conduct Ballot						</a:t>
            </a:r>
            <a:r>
              <a:rPr altLang="en-US" sz="1400" dirty="0">
                <a:solidFill>
                  <a:srgbClr val="FF0000"/>
                </a:solidFill>
              </a:rPr>
              <a:t>1/28/16</a:t>
            </a:r>
            <a:r>
              <a:rPr altLang="en-US" sz="1400" b="1" dirty="0">
                <a:solidFill>
                  <a:srgbClr val="FF0000"/>
                </a:solidFill>
              </a:rPr>
              <a:t> 1/22 √</a:t>
            </a:r>
            <a:endParaRPr altLang="en-US" sz="1400" dirty="0"/>
          </a:p>
          <a:p>
            <a:r>
              <a:rPr altLang="en-US" sz="1400" dirty="0"/>
              <a:t>Ballot completes						</a:t>
            </a:r>
            <a:r>
              <a:rPr altLang="en-US" sz="1400" dirty="0">
                <a:solidFill>
                  <a:srgbClr val="FF0000"/>
                </a:solidFill>
              </a:rPr>
              <a:t>2/28/15</a:t>
            </a:r>
            <a:r>
              <a:rPr altLang="en-US" sz="1400" b="1" dirty="0">
                <a:solidFill>
                  <a:srgbClr val="FF0000"/>
                </a:solidFill>
              </a:rPr>
              <a:t> 3/12 √ </a:t>
            </a:r>
            <a:endParaRPr altLang="en-US" sz="1400" dirty="0"/>
          </a:p>
          <a:p>
            <a:r>
              <a:rPr altLang="en-US" sz="1400" dirty="0"/>
              <a:t>Form Comment Resolution subcommittee				</a:t>
            </a:r>
            <a:r>
              <a:rPr altLang="en-US" sz="1400" dirty="0">
                <a:solidFill>
                  <a:srgbClr val="FF0000"/>
                </a:solidFill>
              </a:rPr>
              <a:t>3/15/16</a:t>
            </a:r>
          </a:p>
          <a:p>
            <a:r>
              <a:rPr altLang="en-US" sz="1400" dirty="0"/>
              <a:t>Suggested comment resolutions available				</a:t>
            </a:r>
            <a:r>
              <a:rPr altLang="en-US" sz="1400" dirty="0">
                <a:solidFill>
                  <a:srgbClr val="FF0000"/>
                </a:solidFill>
              </a:rPr>
              <a:t>11/15/16 </a:t>
            </a:r>
            <a:r>
              <a:rPr altLang="en-US" sz="1400" b="1" dirty="0">
                <a:solidFill>
                  <a:srgbClr val="FF0000"/>
                </a:solidFill>
              </a:rPr>
              <a:t>1</a:t>
            </a:r>
            <a:r>
              <a:rPr altLang="en-US" sz="1400" dirty="0">
                <a:solidFill>
                  <a:srgbClr val="FF0000"/>
                </a:solidFill>
              </a:rPr>
              <a:t>/</a:t>
            </a:r>
            <a:r>
              <a:rPr altLang="en-US" sz="1400" b="1" dirty="0">
                <a:solidFill>
                  <a:srgbClr val="FF0000"/>
                </a:solidFill>
              </a:rPr>
              <a:t>3/17 √ </a:t>
            </a:r>
            <a:endParaRPr altLang="en-US" sz="1400" dirty="0">
              <a:solidFill>
                <a:srgbClr val="FF0000"/>
              </a:solidFill>
            </a:endParaRPr>
          </a:p>
          <a:p>
            <a:r>
              <a:rPr altLang="en-US" sz="1400" dirty="0"/>
              <a:t>Vote for </a:t>
            </a:r>
            <a:r>
              <a:rPr altLang="en-US" sz="1400" dirty="0" err="1"/>
              <a:t>Recirc</a:t>
            </a:r>
            <a:r>
              <a:rPr altLang="en-US" sz="1400" dirty="0"/>
              <a:t> Ballot					</a:t>
            </a:r>
            <a:r>
              <a:rPr altLang="en-US" sz="1400" dirty="0">
                <a:solidFill>
                  <a:srgbClr val="FF0000"/>
                </a:solidFill>
              </a:rPr>
              <a:t>12/1/16 </a:t>
            </a:r>
            <a:r>
              <a:rPr altLang="en-US" sz="1400" b="1" dirty="0">
                <a:solidFill>
                  <a:srgbClr val="FF0000"/>
                </a:solidFill>
              </a:rPr>
              <a:t>2</a:t>
            </a:r>
            <a:r>
              <a:rPr altLang="en-US" sz="1400" dirty="0">
                <a:solidFill>
                  <a:srgbClr val="FF0000"/>
                </a:solidFill>
              </a:rPr>
              <a:t>/</a:t>
            </a:r>
            <a:r>
              <a:rPr altLang="en-US" sz="1400" b="1" dirty="0">
                <a:solidFill>
                  <a:srgbClr val="FF0000"/>
                </a:solidFill>
              </a:rPr>
              <a:t>7/17  </a:t>
            </a:r>
            <a:endParaRPr altLang="en-US" sz="1400" dirty="0">
              <a:solidFill>
                <a:srgbClr val="FF0000"/>
              </a:solidFill>
            </a:endParaRPr>
          </a:p>
          <a:p>
            <a:r>
              <a:rPr altLang="en-US" sz="1400" dirty="0"/>
              <a:t>Conduct </a:t>
            </a:r>
            <a:r>
              <a:rPr altLang="en-US" sz="1400" dirty="0" err="1"/>
              <a:t>Recirc</a:t>
            </a:r>
            <a:r>
              <a:rPr altLang="en-US" sz="1400" dirty="0"/>
              <a:t> Ballot					</a:t>
            </a:r>
            <a:r>
              <a:rPr altLang="en-US" sz="1400" dirty="0">
                <a:solidFill>
                  <a:srgbClr val="FF0000"/>
                </a:solidFill>
              </a:rPr>
              <a:t>1/3/17 </a:t>
            </a:r>
            <a:r>
              <a:rPr altLang="en-US" sz="1400" b="1" dirty="0">
                <a:solidFill>
                  <a:srgbClr val="FF0000"/>
                </a:solidFill>
              </a:rPr>
              <a:t>2</a:t>
            </a:r>
            <a:r>
              <a:rPr altLang="en-US" sz="1400" dirty="0">
                <a:solidFill>
                  <a:srgbClr val="FF0000"/>
                </a:solidFill>
              </a:rPr>
              <a:t>/</a:t>
            </a:r>
            <a:r>
              <a:rPr altLang="en-US" sz="1400" b="1" dirty="0">
                <a:solidFill>
                  <a:srgbClr val="FF0000"/>
                </a:solidFill>
              </a:rPr>
              <a:t>28/17</a:t>
            </a:r>
            <a:endParaRPr altLang="en-US" sz="1400" dirty="0">
              <a:solidFill>
                <a:srgbClr val="FF0000"/>
              </a:solidFill>
            </a:endParaRPr>
          </a:p>
          <a:p>
            <a:r>
              <a:rPr altLang="en-US" sz="1400" dirty="0"/>
              <a:t>Ballot completes						</a:t>
            </a:r>
            <a:r>
              <a:rPr altLang="en-US" sz="1400" dirty="0">
                <a:solidFill>
                  <a:srgbClr val="FF0000"/>
                </a:solidFill>
              </a:rPr>
              <a:t>2/2/17 </a:t>
            </a:r>
            <a:r>
              <a:rPr altLang="en-US" sz="1400" b="1" dirty="0">
                <a:solidFill>
                  <a:srgbClr val="FF0000"/>
                </a:solidFill>
              </a:rPr>
              <a:t>3/10/17</a:t>
            </a:r>
          </a:p>
          <a:p>
            <a:r>
              <a:rPr altLang="en-US" sz="1400" dirty="0"/>
              <a:t>2</a:t>
            </a:r>
            <a:r>
              <a:rPr altLang="en-US" sz="1400" baseline="30000" dirty="0"/>
              <a:t>nd</a:t>
            </a:r>
            <a:r>
              <a:rPr altLang="en-US" sz="1400" dirty="0"/>
              <a:t> Recirculation Ballot Complete					4/3/17</a:t>
            </a:r>
            <a:r>
              <a:rPr lang="en-US" altLang="en-US" sz="1400" b="1" dirty="0">
                <a:solidFill>
                  <a:srgbClr val="FF0000"/>
                </a:solidFill>
              </a:rPr>
              <a:t>√ </a:t>
            </a:r>
            <a:endParaRPr lang="en-US" altLang="en-US" sz="1400" dirty="0">
              <a:solidFill>
                <a:srgbClr val="FF0000"/>
              </a:solidFill>
            </a:endParaRPr>
          </a:p>
          <a:p>
            <a:r>
              <a:rPr altLang="en-US" sz="1400" dirty="0"/>
              <a:t>Approved by Standards Board					</a:t>
            </a:r>
            <a:r>
              <a:rPr altLang="en-US" sz="1400" dirty="0">
                <a:solidFill>
                  <a:srgbClr val="FF0000"/>
                </a:solidFill>
              </a:rPr>
              <a:t>6/1/17   </a:t>
            </a:r>
            <a:r>
              <a:rPr altLang="en-US" sz="1400" b="1" dirty="0">
                <a:solidFill>
                  <a:srgbClr val="FF0000"/>
                </a:solidFill>
              </a:rPr>
              <a:t>8/1/17  12/7/17</a:t>
            </a:r>
          </a:p>
          <a:p>
            <a:r>
              <a:rPr altLang="en-US" sz="1400" dirty="0"/>
              <a:t>Reference implementation available				</a:t>
            </a:r>
            <a:r>
              <a:rPr altLang="en-US" sz="1400" dirty="0">
                <a:solidFill>
                  <a:srgbClr val="FF0000"/>
                </a:solidFill>
              </a:rPr>
              <a:t>10/16      </a:t>
            </a:r>
            <a:r>
              <a:rPr altLang="en-US" sz="1400" b="1" dirty="0">
                <a:solidFill>
                  <a:srgbClr val="FF0000"/>
                </a:solidFill>
              </a:rPr>
              <a:t>12/5/17?</a:t>
            </a:r>
          </a:p>
          <a:p>
            <a:r>
              <a:rPr altLang="en-US" sz="1400" dirty="0"/>
              <a:t>Certification available					</a:t>
            </a:r>
            <a:r>
              <a:rPr altLang="en-US" sz="1400" dirty="0">
                <a:solidFill>
                  <a:srgbClr val="FF0000"/>
                </a:solidFill>
              </a:rPr>
              <a:t>?</a:t>
            </a:r>
          </a:p>
          <a:p>
            <a:r>
              <a:rPr lang="en-US" altLang="en-US" sz="1400" b="1" dirty="0">
                <a:solidFill>
                  <a:srgbClr val="FF0000"/>
                </a:solidFill>
              </a:rPr>
              <a:t>PAR Expires						12/31/17</a:t>
            </a:r>
            <a:endParaRPr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9DF0D7B4-F0D2-4AE5-9EDC-FC1F30134FF8}" type="datetime1">
              <a:rPr lang="en-US" smtClean="0"/>
              <a:t>11/27/2017</a:t>
            </a:fld>
            <a:endParaRPr lang="en-US"/>
          </a:p>
        </p:txBody>
      </p:sp>
      <p:sp>
        <p:nvSpPr>
          <p:cNvPr id="5" name="Footer Placeholder 4"/>
          <p:cNvSpPr>
            <a:spLocks noGrp="1"/>
          </p:cNvSpPr>
          <p:nvPr>
            <p:ph type="ftr" sz="quarter" idx="11"/>
          </p:nvPr>
        </p:nvSpPr>
        <p:spPr/>
        <p:txBody>
          <a:bodyPr/>
          <a:lstStyle/>
          <a:p>
            <a:pPr>
              <a:defRPr/>
            </a:pPr>
            <a:r>
              <a:rPr lang="en-US" smtClean="0"/>
              <a:t>Doc #: 5-17-0028-00-agen</a:t>
            </a:r>
            <a:endParaRPr lang="en-US"/>
          </a:p>
        </p:txBody>
      </p:sp>
      <p:sp>
        <p:nvSpPr>
          <p:cNvPr id="153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5578ACFF-B97B-4905-BAD5-77B4F8260815}" type="slidenum">
              <a:rPr lang="en-US" altLang="en-US" sz="1200" smtClean="0"/>
              <a:pPr>
                <a:spcBef>
                  <a:spcPct val="0"/>
                </a:spcBef>
                <a:buFontTx/>
                <a:buNone/>
              </a:pPr>
              <a:t>16</a:t>
            </a:fld>
            <a:endParaRPr lang="en-US" altLang="en-US" sz="120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772420"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12038"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772420" y="5029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xmlns="" id="{9543ECB8-0F74-409B-ADAB-B3B038C3BCA6}"/>
              </a:ext>
            </a:extLst>
          </p:cNvPr>
          <p:cNvSpPr txBox="1"/>
          <p:nvPr/>
        </p:nvSpPr>
        <p:spPr>
          <a:xfrm>
            <a:off x="2230602" y="5865296"/>
            <a:ext cx="4758995" cy="369332"/>
          </a:xfrm>
          <a:prstGeom prst="rect">
            <a:avLst/>
          </a:prstGeom>
          <a:noFill/>
        </p:spPr>
        <p:txBody>
          <a:bodyPr wrap="none" rtlCol="0">
            <a:spAutoFit/>
          </a:bodyPr>
          <a:lstStyle/>
          <a:p>
            <a:r>
              <a:rPr lang="en-US" dirty="0"/>
              <a:t>Mat will ask IEEE about a PAR extension in case…</a:t>
            </a:r>
          </a:p>
        </p:txBody>
      </p:sp>
    </p:spTree>
    <p:extLst>
      <p:ext uri="{BB962C8B-B14F-4D97-AF65-F5344CB8AC3E}">
        <p14:creationId xmlns:p14="http://schemas.microsoft.com/office/powerpoint/2010/main" val="1621100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57200" y="1392238"/>
            <a:ext cx="8229600" cy="4525963"/>
          </a:xfrm>
        </p:spPr>
        <p:txBody>
          <a:bodyPr/>
          <a:lstStyle/>
          <a:p>
            <a:r>
              <a:rPr sz="2800" dirty="0"/>
              <a:t>Leadership meetings</a:t>
            </a:r>
          </a:p>
          <a:p>
            <a:pPr lvl="1"/>
            <a:r>
              <a:rPr lang="en-US" sz="2400" dirty="0"/>
              <a:t>None</a:t>
            </a:r>
          </a:p>
          <a:p>
            <a:pPr lvl="1"/>
            <a:r>
              <a:rPr lang="en-US" sz="2400" dirty="0" err="1"/>
              <a:t>GoTo</a:t>
            </a:r>
            <a:r>
              <a:rPr lang="en-US" sz="2400" dirty="0"/>
              <a:t> Meeting issues being worked</a:t>
            </a:r>
            <a:endParaRPr sz="2400" dirty="0"/>
          </a:p>
          <a:p>
            <a:pPr lvl="2"/>
            <a:endParaRPr lang="en-US" sz="2000" dirty="0"/>
          </a:p>
          <a:p>
            <a:r>
              <a:rPr lang="en-US" sz="2800" dirty="0"/>
              <a:t>Is it time to revisit the 1900.5 Architecture?</a:t>
            </a:r>
          </a:p>
          <a:p>
            <a:pPr lvl="1"/>
            <a:r>
              <a:rPr lang="en-US" sz="2400" dirty="0"/>
              <a:t>Ad Hoc discussions?  Discuss Ad Hoc at end of meeting – Mat has action to organize architecture ad </a:t>
            </a:r>
            <a:r>
              <a:rPr lang="en-US" sz="2400" dirty="0" smtClean="0"/>
              <a:t>hoc</a:t>
            </a:r>
          </a:p>
          <a:p>
            <a:pPr lvl="2"/>
            <a:r>
              <a:rPr lang="en-US" sz="2000" dirty="0" smtClean="0"/>
              <a:t>Planning week of Dec 19</a:t>
            </a:r>
            <a:endParaRPr lang="en-US" sz="2000" dirty="0"/>
          </a:p>
          <a:p>
            <a:pPr lvl="1"/>
            <a:endParaRPr lang="en-US" sz="2800" dirty="0"/>
          </a:p>
          <a:p>
            <a:r>
              <a:rPr lang="en-US" sz="2800" dirty="0"/>
              <a:t>Other activities?  1900.5.2 amendment for Schema</a:t>
            </a:r>
          </a:p>
        </p:txBody>
      </p:sp>
      <p:sp>
        <p:nvSpPr>
          <p:cNvPr id="4" name="Date Placeholder 3"/>
          <p:cNvSpPr>
            <a:spLocks noGrp="1"/>
          </p:cNvSpPr>
          <p:nvPr>
            <p:ph type="dt" sz="quarter" idx="10"/>
          </p:nvPr>
        </p:nvSpPr>
        <p:spPr/>
        <p:txBody>
          <a:bodyPr/>
          <a:lstStyle/>
          <a:p>
            <a:pPr>
              <a:defRPr/>
            </a:pPr>
            <a:fld id="{93C1B66E-E175-4559-A876-BA89C7604F05}" type="datetime1">
              <a:rPr lang="en-US" smtClean="0"/>
              <a:t>11/27/2017</a:t>
            </a:fld>
            <a:endParaRPr lang="en-US"/>
          </a:p>
        </p:txBody>
      </p:sp>
      <p:sp>
        <p:nvSpPr>
          <p:cNvPr id="5" name="Footer Placeholder 4"/>
          <p:cNvSpPr>
            <a:spLocks noGrp="1"/>
          </p:cNvSpPr>
          <p:nvPr>
            <p:ph type="ftr" sz="quarter" idx="11"/>
          </p:nvPr>
        </p:nvSpPr>
        <p:spPr/>
        <p:txBody>
          <a:bodyPr/>
          <a:lstStyle/>
          <a:p>
            <a:pPr>
              <a:defRPr/>
            </a:pPr>
            <a:r>
              <a:rPr lang="en-US" smtClean="0"/>
              <a:t>Doc #: 5-17-0028-00-agen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r>
              <a:rPr lang="en-US" sz="2800" dirty="0"/>
              <a:t>Standards paper in process</a:t>
            </a:r>
          </a:p>
          <a:p>
            <a:pPr lvl="1"/>
            <a:r>
              <a:rPr lang="en-US" sz="2400" dirty="0"/>
              <a:t>Communications Magazine</a:t>
            </a:r>
          </a:p>
          <a:p>
            <a:pPr lvl="2"/>
            <a:r>
              <a:rPr lang="en-US" sz="2000" dirty="0"/>
              <a:t>2 papers – 1900.5.1 and </a:t>
            </a:r>
            <a:r>
              <a:rPr lang="en-US" sz="2000" dirty="0" smtClean="0"/>
              <a:t>1900.5.2</a:t>
            </a:r>
            <a:endParaRPr lang="en-US" sz="2000" dirty="0"/>
          </a:p>
        </p:txBody>
      </p:sp>
      <p:sp>
        <p:nvSpPr>
          <p:cNvPr id="4" name="Date Placeholder 3"/>
          <p:cNvSpPr>
            <a:spLocks noGrp="1"/>
          </p:cNvSpPr>
          <p:nvPr>
            <p:ph type="dt" sz="quarter" idx="10"/>
          </p:nvPr>
        </p:nvSpPr>
        <p:spPr/>
        <p:txBody>
          <a:bodyPr/>
          <a:lstStyle/>
          <a:p>
            <a:pPr>
              <a:defRPr/>
            </a:pPr>
            <a:fld id="{50BB2AFA-F4D7-477D-90CA-0E7530A0F1C4}" type="datetime1">
              <a:rPr lang="en-US" smtClean="0"/>
              <a:t>11/27/2017</a:t>
            </a:fld>
            <a:endParaRPr lang="en-US"/>
          </a:p>
        </p:txBody>
      </p:sp>
      <p:sp>
        <p:nvSpPr>
          <p:cNvPr id="5" name="Footer Placeholder 4"/>
          <p:cNvSpPr>
            <a:spLocks noGrp="1"/>
          </p:cNvSpPr>
          <p:nvPr>
            <p:ph type="ftr" sz="quarter" idx="11"/>
          </p:nvPr>
        </p:nvSpPr>
        <p:spPr/>
        <p:txBody>
          <a:bodyPr/>
          <a:lstStyle/>
          <a:p>
            <a:pPr>
              <a:defRPr/>
            </a:pPr>
            <a:r>
              <a:rPr lang="en-US" smtClean="0"/>
              <a:t>Doc #: 5-17-0028-00-agen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228600" y="990600"/>
            <a:ext cx="8229600" cy="4525963"/>
          </a:xfrm>
        </p:spPr>
        <p:txBody>
          <a:bodyPr/>
          <a:lstStyle/>
          <a:p>
            <a:r>
              <a:rPr lang="en-US" sz="2400" dirty="0" smtClean="0"/>
              <a:t>05 </a:t>
            </a:r>
            <a:r>
              <a:rPr lang="en-US" sz="2400" dirty="0"/>
              <a:t>December 2017 is next scheduled monthly electronic meeting</a:t>
            </a:r>
          </a:p>
          <a:p>
            <a:r>
              <a:rPr lang="en-US" sz="2400" dirty="0" err="1" smtClean="0"/>
              <a:t>DySPAN</a:t>
            </a:r>
            <a:r>
              <a:rPr lang="en-US" sz="2400" dirty="0" smtClean="0"/>
              <a:t>-SC meetings 12/19-22/17</a:t>
            </a:r>
          </a:p>
          <a:p>
            <a:r>
              <a:rPr lang="en-US" sz="2400" dirty="0" smtClean="0"/>
              <a:t>Would like short WG meeting + Ad </a:t>
            </a:r>
            <a:r>
              <a:rPr lang="en-US" sz="2400" dirty="0" err="1" smtClean="0"/>
              <a:t>Hocs</a:t>
            </a:r>
            <a:r>
              <a:rPr lang="en-US" sz="2400" dirty="0" smtClean="0"/>
              <a:t> that week</a:t>
            </a:r>
          </a:p>
          <a:p>
            <a:pPr lvl="1"/>
            <a:r>
              <a:rPr lang="en-US" sz="2000" dirty="0" smtClean="0"/>
              <a:t>1900.5.1</a:t>
            </a:r>
          </a:p>
          <a:p>
            <a:pPr lvl="1"/>
            <a:r>
              <a:rPr lang="en-US" sz="2000" dirty="0" smtClean="0"/>
              <a:t>Architecture?</a:t>
            </a:r>
          </a:p>
          <a:p>
            <a:r>
              <a:rPr lang="en-US" sz="2400" dirty="0" smtClean="0"/>
              <a:t>Face </a:t>
            </a:r>
            <a:r>
              <a:rPr lang="en-US" sz="2400" dirty="0"/>
              <a:t>to Face in January 9-10- maybe 11</a:t>
            </a:r>
          </a:p>
          <a:p>
            <a:pPr lvl="1"/>
            <a:r>
              <a:rPr lang="en-US" sz="2000" dirty="0"/>
              <a:t>Move monthly meeting to 9</a:t>
            </a:r>
            <a:r>
              <a:rPr lang="en-US" sz="2000" baseline="30000" dirty="0"/>
              <a:t>th</a:t>
            </a:r>
            <a:r>
              <a:rPr lang="en-US" sz="2000" dirty="0"/>
              <a:t>.</a:t>
            </a:r>
          </a:p>
          <a:p>
            <a:pPr lvl="1"/>
            <a:r>
              <a:rPr lang="en-US" sz="2000" dirty="0"/>
              <a:t>Host:  Harris Corp</a:t>
            </a:r>
          </a:p>
          <a:p>
            <a:pPr lvl="1"/>
            <a:r>
              <a:rPr lang="en-US" sz="2000" dirty="0"/>
              <a:t>Melbourne FL</a:t>
            </a:r>
          </a:p>
          <a:p>
            <a:pPr lvl="1"/>
            <a:r>
              <a:rPr lang="en-US" sz="2000" dirty="0"/>
              <a:t>Please register with Harris if you plan to attend</a:t>
            </a:r>
          </a:p>
          <a:p>
            <a:r>
              <a:rPr lang="en-US" sz="2400" dirty="0"/>
              <a:t>Meeting Platform</a:t>
            </a:r>
          </a:p>
          <a:p>
            <a:pPr lvl="1"/>
            <a:r>
              <a:rPr lang="en-US" sz="2000" dirty="0" smtClean="0"/>
              <a:t>WebEx </a:t>
            </a:r>
            <a:r>
              <a:rPr lang="en-US" sz="2000" dirty="0"/>
              <a:t>for now </a:t>
            </a:r>
          </a:p>
        </p:txBody>
      </p:sp>
      <p:sp>
        <p:nvSpPr>
          <p:cNvPr id="4" name="Date Placeholder 3"/>
          <p:cNvSpPr>
            <a:spLocks noGrp="1"/>
          </p:cNvSpPr>
          <p:nvPr>
            <p:ph type="dt" sz="quarter" idx="10"/>
          </p:nvPr>
        </p:nvSpPr>
        <p:spPr/>
        <p:txBody>
          <a:bodyPr/>
          <a:lstStyle/>
          <a:p>
            <a:pPr>
              <a:defRPr/>
            </a:pPr>
            <a:fld id="{810F0622-FF92-4791-943D-1F3C16C9E7E0}" type="datetime1">
              <a:rPr lang="en-US" smtClean="0"/>
              <a:t>11/27/2017</a:t>
            </a:fld>
            <a:endParaRPr lang="en-US"/>
          </a:p>
        </p:txBody>
      </p:sp>
      <p:sp>
        <p:nvSpPr>
          <p:cNvPr id="5" name="Footer Placeholder 4"/>
          <p:cNvSpPr>
            <a:spLocks noGrp="1"/>
          </p:cNvSpPr>
          <p:nvPr>
            <p:ph type="ftr" sz="quarter" idx="11"/>
          </p:nvPr>
        </p:nvSpPr>
        <p:spPr/>
        <p:txBody>
          <a:bodyPr/>
          <a:lstStyle/>
          <a:p>
            <a:pPr>
              <a:defRPr/>
            </a:pPr>
            <a:r>
              <a:rPr lang="en-US" smtClean="0"/>
              <a:t>Doc #: 5-17-0028-00-agen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a:t>
            </a:r>
            <a:r>
              <a:rPr dirty="0" smtClean="0"/>
              <a:t>Monthly </a:t>
            </a:r>
            <a:r>
              <a:rPr dirty="0"/>
              <a:t>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393D299B-2A22-4264-83E7-4528AB63B959}" type="datetime1">
              <a:rPr lang="en-US" smtClean="0"/>
              <a:t>11/27/2017</a:t>
            </a:fld>
            <a:endParaRPr lang="en-US"/>
          </a:p>
        </p:txBody>
      </p:sp>
      <p:sp>
        <p:nvSpPr>
          <p:cNvPr id="3" name="Footer Placeholder 2"/>
          <p:cNvSpPr>
            <a:spLocks noGrp="1"/>
          </p:cNvSpPr>
          <p:nvPr>
            <p:ph type="ftr" sz="quarter" idx="11"/>
          </p:nvPr>
        </p:nvSpPr>
        <p:spPr/>
        <p:txBody>
          <a:bodyPr/>
          <a:lstStyle/>
          <a:p>
            <a:pPr>
              <a:defRPr/>
            </a:pPr>
            <a:r>
              <a:rPr lang="en-US" smtClean="0"/>
              <a:t>Doc #: 5-17-0028-00-agen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247317"/>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r>
              <a:rPr lang="en-US" dirty="0" smtClean="0">
                <a:ea typeface="Times New Roman" panose="02020603050405020304" pitchFamily="18" charset="0"/>
                <a:cs typeface="Times New Roman" panose="02020603050405020304" pitchFamily="18" charset="0"/>
              </a:rPr>
              <a:t>:</a:t>
            </a:r>
          </a:p>
          <a:p>
            <a:pPr marL="0" marR="0">
              <a:spcBef>
                <a:spcPts val="0"/>
              </a:spcBef>
              <a:spcAft>
                <a:spcPts val="0"/>
              </a:spcAft>
            </a:pPr>
            <a:r>
              <a:rPr lang="en-US" dirty="0" smtClean="0">
                <a:ea typeface="Times New Roman" panose="02020603050405020304" pitchFamily="18" charset="0"/>
                <a:cs typeface="Times New Roman" panose="02020603050405020304" pitchFamily="18" charset="0"/>
                <a:hlinkClick r:id="rId3"/>
              </a:rPr>
              <a:t>https</a:t>
            </a:r>
            <a:r>
              <a:rPr lang="en-US" dirty="0">
                <a:ea typeface="Times New Roman" panose="02020603050405020304" pitchFamily="18" charset="0"/>
                <a:cs typeface="Times New Roman" panose="02020603050405020304" pitchFamily="18" charset="0"/>
                <a:hlinkClick r:id="rId3"/>
              </a:rPr>
              <a:t>://</a:t>
            </a:r>
            <a:r>
              <a:rPr lang="en-US" dirty="0" smtClean="0">
                <a:ea typeface="Times New Roman" panose="02020603050405020304" pitchFamily="18" charset="0"/>
                <a:cs typeface="Times New Roman" panose="02020603050405020304" pitchFamily="18" charset="0"/>
                <a:hlinkClick r:id="rId3"/>
              </a:rPr>
              <a:t>baesystems.webex.com/baesystems/j.php?MTID=mc0092d6c3c64e9b40002c3997313c0a7</a:t>
            </a:r>
            <a:r>
              <a:rPr lang="en-US" dirty="0" smtClean="0">
                <a:ea typeface="Times New Roman" panose="02020603050405020304" pitchFamily="18" charset="0"/>
                <a:cs typeface="Times New Roman" panose="02020603050405020304" pitchFamily="18" charset="0"/>
              </a:rPr>
              <a:t> </a:t>
            </a: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967 452 805</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mZyJ3QxK</a:t>
            </a:r>
          </a:p>
          <a:p>
            <a:pPr marL="0" marR="0">
              <a:spcBef>
                <a:spcPts val="0"/>
              </a:spcBef>
              <a:spcAft>
                <a:spcPts val="0"/>
              </a:spcAft>
            </a:pP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Provide 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dirty="0">
                <a:ea typeface="Times New Roman" panose="02020603050405020304" pitchFamily="18" charset="0"/>
                <a:cs typeface="Times New Roman" panose="02020603050405020304" pitchFamily="18" charset="0"/>
                <a:hlinkClick r:id="rId4"/>
              </a:rPr>
              <a:t>https://</a:t>
            </a:r>
            <a:r>
              <a:rPr lang="en-US" dirty="0" smtClean="0">
                <a:ea typeface="Times New Roman" panose="02020603050405020304" pitchFamily="18" charset="0"/>
                <a:cs typeface="Times New Roman" panose="02020603050405020304" pitchFamily="18" charset="0"/>
                <a:hlinkClick r:id="rId4"/>
              </a:rPr>
              <a:t>www.teleconference.att.com/servlet/glbAccess?process=1&amp;accessNumber=888-3316674&amp;accessCode=6336344&amp;accessNumber2=312-7771452</a:t>
            </a:r>
            <a:r>
              <a:rPr lang="en-US" dirty="0" smtClean="0">
                <a:ea typeface="Times New Roman" panose="02020603050405020304" pitchFamily="18" charset="0"/>
                <a:cs typeface="Times New Roman" panose="02020603050405020304" pitchFamily="18" charset="0"/>
              </a:rPr>
              <a:t> </a:t>
            </a: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a:t>
            </a:r>
            <a:r>
              <a:rPr lang="en-US" dirty="0" smtClean="0">
                <a:ea typeface="Times New Roman" panose="02020603050405020304" pitchFamily="18" charset="0"/>
                <a:cs typeface="Times New Roman" panose="02020603050405020304" pitchFamily="18" charset="0"/>
              </a:rPr>
              <a:t>4</a:t>
            </a:r>
            <a:endParaRPr lang="en-US" dirty="0">
              <a:ea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Review of 1900.5.1 or 1900.5 architecture</a:t>
            </a:r>
          </a:p>
        </p:txBody>
      </p:sp>
      <p:sp>
        <p:nvSpPr>
          <p:cNvPr id="4" name="Date Placeholder 3"/>
          <p:cNvSpPr>
            <a:spLocks noGrp="1"/>
          </p:cNvSpPr>
          <p:nvPr>
            <p:ph type="dt" sz="quarter" idx="10"/>
          </p:nvPr>
        </p:nvSpPr>
        <p:spPr/>
        <p:txBody>
          <a:bodyPr/>
          <a:lstStyle/>
          <a:p>
            <a:pPr>
              <a:defRPr/>
            </a:pPr>
            <a:fld id="{DC441240-E9D9-46EB-90FF-B4ADD8A0BA6E}" type="datetime1">
              <a:rPr lang="en-US" smtClean="0"/>
              <a:t>11/27/2017</a:t>
            </a:fld>
            <a:endParaRPr lang="en-US"/>
          </a:p>
        </p:txBody>
      </p:sp>
      <p:sp>
        <p:nvSpPr>
          <p:cNvPr id="5" name="Footer Placeholder 4"/>
          <p:cNvSpPr>
            <a:spLocks noGrp="1"/>
          </p:cNvSpPr>
          <p:nvPr>
            <p:ph type="ftr" sz="quarter" idx="11"/>
          </p:nvPr>
        </p:nvSpPr>
        <p:spPr/>
        <p:txBody>
          <a:bodyPr/>
          <a:lstStyle/>
          <a:p>
            <a:pPr>
              <a:defRPr/>
            </a:pPr>
            <a:r>
              <a:rPr lang="en-US" smtClean="0"/>
              <a:t>Doc #: 5-17-0028-00-agen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394736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smtClean="0"/>
              <a:t>12/5/17 </a:t>
            </a:r>
            <a:r>
              <a:rPr lang="en-US" dirty="0"/>
              <a:t>@2:30 PM US ET (UTC-5)</a:t>
            </a:r>
          </a:p>
        </p:txBody>
      </p:sp>
      <p:sp>
        <p:nvSpPr>
          <p:cNvPr id="4" name="Date Placeholder 3"/>
          <p:cNvSpPr>
            <a:spLocks noGrp="1"/>
          </p:cNvSpPr>
          <p:nvPr>
            <p:ph type="dt" sz="half" idx="10"/>
          </p:nvPr>
        </p:nvSpPr>
        <p:spPr/>
        <p:txBody>
          <a:bodyPr/>
          <a:lstStyle/>
          <a:p>
            <a:pPr>
              <a:defRPr/>
            </a:pPr>
            <a:fld id="{46FBF8E6-F944-46C5-8548-5430754EE02B}" type="datetime1">
              <a:rPr lang="en-US" smtClean="0"/>
              <a:t>11/27/2017</a:t>
            </a:fld>
            <a:endParaRPr lang="en-US"/>
          </a:p>
        </p:txBody>
      </p:sp>
      <p:sp>
        <p:nvSpPr>
          <p:cNvPr id="5" name="Footer Placeholder 4"/>
          <p:cNvSpPr>
            <a:spLocks noGrp="1"/>
          </p:cNvSpPr>
          <p:nvPr>
            <p:ph type="ftr" sz="quarter" idx="11"/>
          </p:nvPr>
        </p:nvSpPr>
        <p:spPr/>
        <p:txBody>
          <a:bodyPr/>
          <a:lstStyle/>
          <a:p>
            <a:pPr>
              <a:defRPr/>
            </a:pPr>
            <a:r>
              <a:rPr lang="en-US" smtClean="0"/>
              <a:t>Doc #: 5-17-0028-00-agen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
        <p:nvSpPr>
          <p:cNvPr id="7" name="Rectangle 6"/>
          <p:cNvSpPr/>
          <p:nvPr/>
        </p:nvSpPr>
        <p:spPr>
          <a:xfrm>
            <a:off x="864291" y="1434844"/>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t>IEEE DySPAN-SC rules</a:t>
            </a:r>
          </a:p>
          <a:p>
            <a:pPr lvl="1"/>
            <a:r>
              <a:rPr>
                <a:hlinkClick r:id="rId2"/>
              </a:rPr>
              <a:t>http://standards.ieee.org/about/sasb/audcom/pnp/DySPAN_SC.pdf</a:t>
            </a:r>
            <a:endParaRPr/>
          </a:p>
          <a:p>
            <a:r>
              <a:t>IEEE 1900.5 WG rules</a:t>
            </a:r>
          </a:p>
          <a:p>
            <a:pPr lvl="1"/>
            <a:r>
              <a:rPr>
                <a:hlinkClick r:id="rId3"/>
              </a:rPr>
              <a:t>http://grouper.ieee.org/groups/dyspan/files/individual-WG-PnPs.pdf</a:t>
            </a:r>
            <a:endParaRPr/>
          </a:p>
          <a:p>
            <a:r>
              <a:t>Roberts Rules (latest edition) as needed…</a:t>
            </a:r>
          </a:p>
          <a:p>
            <a:pPr lvl="1"/>
            <a:endParaRPr/>
          </a:p>
        </p:txBody>
      </p:sp>
      <p:sp>
        <p:nvSpPr>
          <p:cNvPr id="2" name="Date Placeholder 1"/>
          <p:cNvSpPr>
            <a:spLocks noGrp="1"/>
          </p:cNvSpPr>
          <p:nvPr>
            <p:ph type="dt" sz="quarter" idx="10"/>
          </p:nvPr>
        </p:nvSpPr>
        <p:spPr/>
        <p:txBody>
          <a:bodyPr/>
          <a:lstStyle/>
          <a:p>
            <a:pPr>
              <a:defRPr/>
            </a:pPr>
            <a:fld id="{F0AA756A-8B6E-4593-9207-CFDD032CA4D1}" type="datetime1">
              <a:rPr lang="en-US" smtClean="0"/>
              <a:t>11/27/2017</a:t>
            </a:fld>
            <a:endParaRPr lang="en-US"/>
          </a:p>
        </p:txBody>
      </p:sp>
      <p:sp>
        <p:nvSpPr>
          <p:cNvPr id="3" name="Footer Placeholder 2"/>
          <p:cNvSpPr>
            <a:spLocks noGrp="1"/>
          </p:cNvSpPr>
          <p:nvPr>
            <p:ph type="ftr" sz="quarter" idx="11"/>
          </p:nvPr>
        </p:nvSpPr>
        <p:spPr/>
        <p:txBody>
          <a:bodyPr/>
          <a:lstStyle/>
          <a:p>
            <a:pPr>
              <a:defRPr/>
            </a:pPr>
            <a:r>
              <a:rPr lang="en-US" smtClean="0"/>
              <a:t>Doc #: 5-17-0028-00-agen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5FB4050D-8A15-48EE-B8BB-D670863BA2C0}" type="datetime1">
              <a:rPr lang="en-US" smtClean="0"/>
              <a:t>11/27/2017</a:t>
            </a:fld>
            <a:endParaRPr lang="en-US"/>
          </a:p>
        </p:txBody>
      </p:sp>
      <p:sp>
        <p:nvSpPr>
          <p:cNvPr id="4" name="Footer Placeholder 3"/>
          <p:cNvSpPr>
            <a:spLocks noGrp="1"/>
          </p:cNvSpPr>
          <p:nvPr>
            <p:ph type="ftr" sz="quarter" idx="11"/>
          </p:nvPr>
        </p:nvSpPr>
        <p:spPr/>
        <p:txBody>
          <a:bodyPr/>
          <a:lstStyle/>
          <a:p>
            <a:pPr>
              <a:defRPr/>
            </a:pPr>
            <a:r>
              <a:rPr lang="en-US" smtClean="0"/>
              <a:t>Doc #: 5-17-0028-00-agen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graphicFrame>
        <p:nvGraphicFramePr>
          <p:cNvPr id="11" name="Table 10"/>
          <p:cNvGraphicFramePr>
            <a:graphicFrameLocks noGrp="1"/>
          </p:cNvGraphicFramePr>
          <p:nvPr>
            <p:extLst>
              <p:ext uri="{D42A27DB-BD31-4B8C-83A1-F6EECF244321}">
                <p14:modId xmlns:p14="http://schemas.microsoft.com/office/powerpoint/2010/main" val="2435618936"/>
              </p:ext>
            </p:extLst>
          </p:nvPr>
        </p:nvGraphicFramePr>
        <p:xfrm>
          <a:off x="1359318" y="663375"/>
          <a:ext cx="5193882" cy="5043928"/>
        </p:xfrm>
        <a:graphic>
          <a:graphicData uri="http://schemas.openxmlformats.org/drawingml/2006/table">
            <a:tbl>
              <a:tblPr>
                <a:tableStyleId>{5C22544A-7EE6-4342-B048-85BDC9FD1C3A}</a:tableStyleId>
              </a:tblPr>
              <a:tblGrid>
                <a:gridCol w="755725">
                  <a:extLst>
                    <a:ext uri="{9D8B030D-6E8A-4147-A177-3AD203B41FA5}">
                      <a16:colId xmlns:a16="http://schemas.microsoft.com/office/drawing/2014/main" xmlns="" val="3933110754"/>
                    </a:ext>
                  </a:extLst>
                </a:gridCol>
                <a:gridCol w="755725">
                  <a:extLst>
                    <a:ext uri="{9D8B030D-6E8A-4147-A177-3AD203B41FA5}">
                      <a16:colId xmlns:a16="http://schemas.microsoft.com/office/drawing/2014/main" xmlns="" val="437782173"/>
                    </a:ext>
                  </a:extLst>
                </a:gridCol>
                <a:gridCol w="879384">
                  <a:extLst>
                    <a:ext uri="{9D8B030D-6E8A-4147-A177-3AD203B41FA5}">
                      <a16:colId xmlns:a16="http://schemas.microsoft.com/office/drawing/2014/main" xmlns="" val="456333653"/>
                    </a:ext>
                  </a:extLst>
                </a:gridCol>
                <a:gridCol w="1016793">
                  <a:extLst>
                    <a:ext uri="{9D8B030D-6E8A-4147-A177-3AD203B41FA5}">
                      <a16:colId xmlns:a16="http://schemas.microsoft.com/office/drawing/2014/main" xmlns="" val="2725925286"/>
                    </a:ext>
                  </a:extLst>
                </a:gridCol>
                <a:gridCol w="1786255">
                  <a:extLst>
                    <a:ext uri="{9D8B030D-6E8A-4147-A177-3AD203B41FA5}">
                      <a16:colId xmlns:a16="http://schemas.microsoft.com/office/drawing/2014/main" xmlns="" val="3194889194"/>
                    </a:ext>
                  </a:extLst>
                </a:gridCol>
              </a:tblGrid>
              <a:tr h="395181">
                <a:tc>
                  <a:txBody>
                    <a:bodyPr/>
                    <a:lstStyle/>
                    <a:p>
                      <a:pPr algn="l" fontAlgn="b"/>
                      <a:r>
                        <a:rPr lang="en-US" sz="1100" b="0" i="0" u="none" strike="noStrike" dirty="0">
                          <a:solidFill>
                            <a:srgbClr val="000000"/>
                          </a:solidFill>
                          <a:effectLst/>
                          <a:latin typeface="Calibri" panose="020F0502020204030204" pitchFamily="34" charset="0"/>
                        </a:rPr>
                        <a:t>10/3</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191417718"/>
                  </a:ext>
                </a:extLst>
              </a:tr>
              <a:tr h="131727">
                <a:tc>
                  <a:txBody>
                    <a:bodyPr/>
                    <a:lstStyle/>
                    <a:p>
                      <a:pPr algn="r"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r" fontAlgn="b"/>
                      <a:r>
                        <a:rPr lang="en-US" sz="1000" u="none" strike="noStrike">
                          <a:effectLst/>
                        </a:rPr>
                        <a:t>14</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238326842"/>
                  </a:ext>
                </a:extLst>
              </a:tr>
              <a:tr h="13172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496310346"/>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31458767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95201285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Omar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Granados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61682268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46881170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884951325"/>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1029041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Lockheed </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914129306"/>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Member</a:t>
                      </a: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Li</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Communications Research Centre Canada</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295237685"/>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Wireless and Mobile Communication, TU Delft</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080895612"/>
                  </a:ext>
                </a:extLst>
              </a:tr>
              <a:tr h="126812">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0633847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3590654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483003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1261399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745673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Participant</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Nicholas</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Orlando</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IEEE</a:t>
                      </a:r>
                    </a:p>
                  </a:txBody>
                  <a:tcPr marL="4542" marR="4542" marT="4542" marB="0" anchor="b"/>
                </a:tc>
                <a:extLst>
                  <a:ext uri="{0D108BD9-81ED-4DB2-BD59-A6C34878D82A}">
                    <a16:rowId xmlns:a16="http://schemas.microsoft.com/office/drawing/2014/main" xmlns="" val="328242463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Spenser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Vogel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SWRI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066569808"/>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Dustan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Hellwig</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Chesapeake Technology International</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81836049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NASA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16203015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Shared Spectrum Company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41119617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CGI Group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248426422"/>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CSIR Institute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30733348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Shawn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Kern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49078406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Grit</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err="1">
                          <a:effectLst/>
                        </a:rPr>
                        <a:t>Denker</a:t>
                      </a: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2519689876"/>
                  </a:ext>
                </a:extLst>
              </a:tr>
            </a:tbl>
          </a:graphicData>
        </a:graphic>
      </p:graphicFrame>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smtClean="0">
                <a:latin typeface="Times New Roman" pitchFamily="18" charset="0"/>
              </a:rPr>
              <a:t>Others</a:t>
            </a:r>
            <a:r>
              <a:rPr lang="en-US" dirty="0">
                <a:latin typeface="Times New Roman" pitchFamily="18" charset="0"/>
              </a:rPr>
              <a:t>?</a:t>
            </a:r>
          </a:p>
          <a:p>
            <a:pPr>
              <a:buFont typeface="Calibri" pitchFamily="34" charset="0"/>
              <a:buAutoNum type="arabicPeriod"/>
            </a:pPr>
            <a:r>
              <a:rPr lang="en-US" dirty="0">
                <a:latin typeface="Times New Roman" pitchFamily="18" charset="0"/>
              </a:rPr>
              <a:t>1900.5 meeting planning and review</a:t>
            </a:r>
          </a:p>
          <a:p>
            <a:pPr lvl="1">
              <a:buFont typeface="+mj-lt"/>
              <a:buAutoNum type="alphaLcParenR"/>
            </a:pPr>
            <a:r>
              <a:rPr lang="en-US" dirty="0" err="1">
                <a:latin typeface="Times New Roman" pitchFamily="18" charset="0"/>
              </a:rPr>
              <a:t>Webex</a:t>
            </a:r>
            <a:r>
              <a:rPr lang="en-US" dirty="0">
                <a:latin typeface="Times New Roman" pitchFamily="18" charset="0"/>
              </a:rPr>
              <a:t> vs GoToMeeting</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or 1900.5 Architecture</a:t>
            </a:r>
          </a:p>
        </p:txBody>
      </p:sp>
      <p:sp>
        <p:nvSpPr>
          <p:cNvPr id="6148" name="TextBox 1"/>
          <p:cNvSpPr txBox="1">
            <a:spLocks noChangeArrowheads="1"/>
          </p:cNvSpPr>
          <p:nvPr/>
        </p:nvSpPr>
        <p:spPr bwMode="auto">
          <a:xfrm>
            <a:off x="5419436" y="48768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96F4C1A2-B195-47A2-B68B-18FAABA9D13A}" type="datetime1">
              <a:rPr lang="en-US" smtClean="0"/>
              <a:t>11/27/2017</a:t>
            </a:fld>
            <a:endParaRPr lang="en-US"/>
          </a:p>
        </p:txBody>
      </p:sp>
      <p:sp>
        <p:nvSpPr>
          <p:cNvPr id="3" name="Footer Placeholder 2"/>
          <p:cNvSpPr>
            <a:spLocks noGrp="1"/>
          </p:cNvSpPr>
          <p:nvPr>
            <p:ph type="ftr" sz="quarter" idx="11"/>
          </p:nvPr>
        </p:nvSpPr>
        <p:spPr/>
        <p:txBody>
          <a:bodyPr/>
          <a:lstStyle/>
          <a:p>
            <a:pPr>
              <a:defRPr/>
            </a:pPr>
            <a:r>
              <a:rPr lang="en-US" smtClean="0"/>
              <a:t>Doc #: 5-17-0028-00-agen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5-17-0028-0</a:t>
            </a:r>
            <a:r>
              <a:rPr lang="en-US" dirty="0"/>
              <a:t>0</a:t>
            </a:r>
            <a:endParaRPr dirty="0"/>
          </a:p>
          <a:p>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790E26E3-F9F2-4209-9493-9485335A0821}" type="datetime1">
              <a:rPr lang="en-US" smtClean="0"/>
              <a:t>11/27/2017</a:t>
            </a:fld>
            <a:endParaRPr lang="en-US"/>
          </a:p>
        </p:txBody>
      </p:sp>
      <p:sp>
        <p:nvSpPr>
          <p:cNvPr id="5" name="Footer Placeholder 4"/>
          <p:cNvSpPr>
            <a:spLocks noGrp="1"/>
          </p:cNvSpPr>
          <p:nvPr>
            <p:ph type="ftr" sz="quarter" idx="11"/>
          </p:nvPr>
        </p:nvSpPr>
        <p:spPr/>
        <p:txBody>
          <a:bodyPr/>
          <a:lstStyle/>
          <a:p>
            <a:pPr>
              <a:defRPr/>
            </a:pPr>
            <a:r>
              <a:rPr lang="en-US" smtClean="0"/>
              <a:t>Doc #: 5-17-0028-00-agen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C35C3C4B-3A2E-4F9F-A5B7-D2CD33038710}" type="datetime1">
              <a:rPr lang="en-US" smtClean="0"/>
              <a:t>11/27/2017</a:t>
            </a:fld>
            <a:endParaRPr lang="en-US"/>
          </a:p>
        </p:txBody>
      </p:sp>
      <p:sp>
        <p:nvSpPr>
          <p:cNvPr id="3" name="Footer Placeholder 2"/>
          <p:cNvSpPr>
            <a:spLocks noGrp="1"/>
          </p:cNvSpPr>
          <p:nvPr>
            <p:ph type="ftr" sz="quarter" idx="11"/>
          </p:nvPr>
        </p:nvSpPr>
        <p:spPr/>
        <p:txBody>
          <a:bodyPr/>
          <a:lstStyle/>
          <a:p>
            <a:pPr>
              <a:defRPr/>
            </a:pPr>
            <a:r>
              <a:rPr lang="en-US" smtClean="0"/>
              <a:t>Doc #: 5-17-0028-00-agen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1C426DF4-E646-41FF-9899-31EFCE8C60AE}" type="datetime1">
              <a:rPr lang="en-US" smtClean="0"/>
              <a:t>11/27/2017</a:t>
            </a:fld>
            <a:endParaRPr lang="en-US"/>
          </a:p>
        </p:txBody>
      </p:sp>
      <p:sp>
        <p:nvSpPr>
          <p:cNvPr id="3" name="Footer Placeholder 2"/>
          <p:cNvSpPr>
            <a:spLocks noGrp="1"/>
          </p:cNvSpPr>
          <p:nvPr>
            <p:ph type="ftr" sz="quarter" idx="11"/>
          </p:nvPr>
        </p:nvSpPr>
        <p:spPr/>
        <p:txBody>
          <a:bodyPr/>
          <a:lstStyle/>
          <a:p>
            <a:pPr>
              <a:defRPr/>
            </a:pPr>
            <a:r>
              <a:rPr lang="en-US" smtClean="0"/>
              <a:t>Doc #: 5-17-0028-00-agen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C6DD1B67-A580-446F-AF3E-58166CB04F83}" type="datetime1">
              <a:rPr lang="en-US" smtClean="0"/>
              <a:t>11/27/2017</a:t>
            </a:fld>
            <a:endParaRPr lang="en-US"/>
          </a:p>
        </p:txBody>
      </p:sp>
      <p:sp>
        <p:nvSpPr>
          <p:cNvPr id="3" name="Footer Placeholder 2"/>
          <p:cNvSpPr>
            <a:spLocks noGrp="1"/>
          </p:cNvSpPr>
          <p:nvPr>
            <p:ph type="ftr" sz="quarter" idx="11"/>
          </p:nvPr>
        </p:nvSpPr>
        <p:spPr/>
        <p:txBody>
          <a:bodyPr/>
          <a:lstStyle/>
          <a:p>
            <a:pPr>
              <a:defRPr/>
            </a:pPr>
            <a:r>
              <a:rPr lang="en-US" smtClean="0"/>
              <a:t>Doc #: 5-17-0028-00-agen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12469</TotalTime>
  <Words>1497</Words>
  <Application>Microsoft Office PowerPoint</Application>
  <PresentationFormat>On-screen Show (4:3)</PresentationFormat>
  <Paragraphs>355</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RevCom Status (as of 11/27/17)</vt:lpstr>
      <vt:lpstr>Working Schedule for 1900.5.2</vt:lpstr>
      <vt:lpstr>Other DySPAN-SC Activities</vt:lpstr>
      <vt:lpstr>Marketing Inputs</vt:lpstr>
      <vt:lpstr>Meeting Planning</vt:lpstr>
      <vt:lpstr>Ad Hoc?</vt:lpstr>
      <vt:lpstr>IEEE 1900.5 Meeting 12/5/17 @2:30 PM US ET (UTC-5)</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315</cp:revision>
  <dcterms:created xsi:type="dcterms:W3CDTF">2013-08-13T02:52:21Z</dcterms:created>
  <dcterms:modified xsi:type="dcterms:W3CDTF">2017-11-27T20:16:11Z</dcterms:modified>
</cp:coreProperties>
</file>