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44" r:id="rId17"/>
    <p:sldId id="346" r:id="rId18"/>
    <p:sldId id="347" r:id="rId19"/>
    <p:sldId id="381"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65" d="100"/>
          <a:sy n="65" d="100"/>
        </p:scale>
        <p:origin x="1484"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5F1E2C0-1564-423E-BE3A-C26CF02E7284}" type="datetime1">
              <a:rPr lang="en-US" smtClean="0"/>
              <a:t>11/7/2017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5-17-0026-02-agen</a:t>
            </a:r>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5124CB0-729B-4DBB-9084-DA2B550890D9}" type="datetime1">
              <a:rPr lang="en-US" smtClean="0"/>
              <a:t>11/7/2017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5-17-0026-02-agen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1EA5BA7-3BAC-479E-AE4F-79DB54931877}" type="datetime1">
              <a:rPr lang="en-US" smtClean="0"/>
              <a:t>11/7/2017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5-17-0026-02-agen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268171-8859-4D32-A8D1-AD4422552E58}" type="datetime1">
              <a:rPr lang="en-US" smtClean="0"/>
              <a:t>11/7/2017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5-17-0026-02-agen</a:t>
            </a:r>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2DFAD64C-9B71-4F48-9AE5-EC17705B6A24}" type="datetime1">
              <a:rPr lang="en-US" smtClean="0"/>
              <a:t>11/7/2017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Doc #: 5-17-0026-02-agen</a:t>
            </a:r>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D236587-F902-44F7-9307-6E7635AE30B0}" type="datetime1">
              <a:rPr lang="en-US" smtClean="0"/>
              <a:t>11/7/2017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5-17-0026-02-agen</a:t>
            </a:r>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F1B74F04-CB2F-467D-99D3-E361FE62D62E}" type="datetime1">
              <a:rPr lang="en-US" smtClean="0"/>
              <a:t>11/7/2017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Doc #: 5-17-0026-02-agen</a:t>
            </a:r>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3102F1B-6CE3-47C0-B4B5-D0873A9793B1}" type="datetime1">
              <a:rPr lang="en-US" smtClean="0"/>
              <a:t>11/7/2017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Doc #: 5-17-0026-02-agen</a:t>
            </a:r>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6B9E08-8BD3-4854-B033-1F7020834F84}" type="datetime1">
              <a:rPr lang="en-US" smtClean="0"/>
              <a:t>11/7/2017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Doc #: 5-17-0026-02-agen</a:t>
            </a:r>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992FAFF-A22F-44B4-A2D2-2C2338C3F043}" type="datetime1">
              <a:rPr lang="en-US" smtClean="0"/>
              <a:t>11/7/2017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5-17-0026-02-agen</a:t>
            </a:r>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C2393E5-DBA1-4270-BED9-9C32AFC8D9F0}" type="datetime1">
              <a:rPr lang="en-US" smtClean="0"/>
              <a:t>11/7/2017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Doc #: 5-17-0026-02-agen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881A85C-1292-4DBB-B35C-DF3F82A3EA7D}" type="datetime1">
              <a:rPr lang="en-US" smtClean="0"/>
              <a:t>11/7/2017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a:t>Doc #: 5-17-0026-02-agen</a:t>
            </a:r>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1a21d19d419878da02d6b461b5aedc78"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6634EA4-1426-46EC-9AED-F93A09A5185A}" type="datetime1">
              <a:rPr lang="en-US" smtClean="0">
                <a:solidFill>
                  <a:srgbClr val="000099"/>
                </a:solidFill>
              </a:rPr>
              <a:t>11/7/2017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4689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07 November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05 November 2017</a:t>
            </a:r>
          </a:p>
          <a:p>
            <a:pPr eaLnBrk="0" hangingPunct="0"/>
            <a:r>
              <a:rPr lang="en-US" sz="1200" b="1" dirty="0">
                <a:latin typeface="Arial" pitchFamily="34" charset="0"/>
                <a:cs typeface="Times New Roman" pitchFamily="18" charset="0"/>
              </a:rPr>
              <a:t>Document No: 5-17-0026-02-agen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5-17-0026-02-agen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916320F7-2AD5-4D14-879C-E0C9D6DCA847}" type="datetime1">
              <a:rPr lang="en-US" smtClean="0"/>
              <a:t>11/7/2017</a:t>
            </a:fld>
            <a:endParaRPr lang="en-US"/>
          </a:p>
        </p:txBody>
      </p:sp>
      <p:sp>
        <p:nvSpPr>
          <p:cNvPr id="3" name="Footer Placeholder 2"/>
          <p:cNvSpPr>
            <a:spLocks noGrp="1"/>
          </p:cNvSpPr>
          <p:nvPr>
            <p:ph type="ftr" sz="quarter" idx="11"/>
          </p:nvPr>
        </p:nvSpPr>
        <p:spPr/>
        <p:txBody>
          <a:bodyPr/>
          <a:lstStyle/>
          <a:p>
            <a:pPr>
              <a:defRPr/>
            </a:pPr>
            <a:r>
              <a:rPr lang="en-US"/>
              <a:t>Doc #: 5-17-0026-02-agen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a:t>17-0027-00.</a:t>
            </a:r>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7AD4D961-A01E-46C1-B6AA-EADA58A8FB93}"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B22FBD5E-BD21-449A-9A43-F421E512DA40}"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8CA55B50-4C4C-402A-B052-8049EECB3FBC}"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On </a:t>
            </a:r>
            <a:r>
              <a:rPr lang="en-US" dirty="0" err="1"/>
              <a:t>Revcom</a:t>
            </a:r>
            <a:r>
              <a:rPr lang="en-US" dirty="0"/>
              <a:t> agenda for Dec 5</a:t>
            </a:r>
          </a:p>
          <a:p>
            <a:pPr lvl="1"/>
            <a:r>
              <a:rPr lang="en-US" dirty="0"/>
              <a:t>One request to formally reject comment and explain why</a:t>
            </a:r>
          </a:p>
          <a:p>
            <a:pPr lvl="2"/>
            <a:r>
              <a:rPr lang="en-US" dirty="0"/>
              <a:t>Completed based on existing WG approved resolution</a:t>
            </a:r>
          </a:p>
          <a:p>
            <a:r>
              <a:rPr lang="en-US" dirty="0"/>
              <a:t>PAR to add Schema ready to roll but waiting for </a:t>
            </a:r>
            <a:r>
              <a:rPr lang="en-US" dirty="0" err="1"/>
              <a:t>Revcom</a:t>
            </a:r>
            <a:r>
              <a:rPr lang="en-US" dirty="0"/>
              <a:t> approval of 1900.5.2 first</a:t>
            </a:r>
          </a:p>
        </p:txBody>
      </p:sp>
      <p:sp>
        <p:nvSpPr>
          <p:cNvPr id="4" name="Date Placeholder 3"/>
          <p:cNvSpPr>
            <a:spLocks noGrp="1"/>
          </p:cNvSpPr>
          <p:nvPr>
            <p:ph type="dt" sz="quarter" idx="10"/>
          </p:nvPr>
        </p:nvSpPr>
        <p:spPr/>
        <p:txBody>
          <a:bodyPr/>
          <a:lstStyle/>
          <a:p>
            <a:pPr>
              <a:defRPr/>
            </a:pPr>
            <a:fld id="{A2A4713C-35BB-4225-B901-773CEAEB0EFD}"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4582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a:solidFill>
                  <a:srgbClr val="FF0000"/>
                </a:solidFill>
              </a:rPr>
              <a:t>8/1/17  12/7/17</a:t>
            </a:r>
          </a:p>
          <a:p>
            <a:r>
              <a:rPr altLang="en-US" sz="1400" dirty="0"/>
              <a:t>Reference implementation available				</a:t>
            </a:r>
            <a:r>
              <a:rPr altLang="en-US" sz="1400" dirty="0">
                <a:solidFill>
                  <a:srgbClr val="FF0000"/>
                </a:solidFill>
              </a:rPr>
              <a:t>10/16      </a:t>
            </a:r>
            <a:r>
              <a:rPr altLang="en-US" sz="1400" b="1" dirty="0">
                <a:solidFill>
                  <a:srgbClr val="FF0000"/>
                </a:solidFill>
              </a:rPr>
              <a:t>12/5/17?</a:t>
            </a:r>
          </a:p>
          <a:p>
            <a:r>
              <a:rPr altLang="en-US" sz="1400" dirty="0"/>
              <a:t>Certification available					</a:t>
            </a:r>
            <a:r>
              <a:rPr altLang="en-US" sz="1400" dirty="0">
                <a:solidFill>
                  <a:srgbClr val="FF0000"/>
                </a:solidFill>
              </a:rPr>
              <a:t>?</a:t>
            </a:r>
          </a:p>
          <a:p>
            <a:r>
              <a:rPr lang="en-US" altLang="en-US" sz="1400" b="1" dirty="0">
                <a:solidFill>
                  <a:srgbClr val="FF0000"/>
                </a:solidFill>
              </a:rPr>
              <a:t>PAR Expires						12/31/17</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5861F4A9-594E-49AA-9BD0-57731E277E1D}"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12038"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72420" y="5029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9543ECB8-0F74-409B-ADAB-B3B038C3BCA6}"/>
              </a:ext>
            </a:extLst>
          </p:cNvPr>
          <p:cNvSpPr txBox="1"/>
          <p:nvPr/>
        </p:nvSpPr>
        <p:spPr>
          <a:xfrm>
            <a:off x="2230602" y="5865296"/>
            <a:ext cx="4758995" cy="369332"/>
          </a:xfrm>
          <a:prstGeom prst="rect">
            <a:avLst/>
          </a:prstGeom>
          <a:noFill/>
        </p:spPr>
        <p:txBody>
          <a:bodyPr wrap="none" rtlCol="0">
            <a:spAutoFit/>
          </a:bodyPr>
          <a:lstStyle/>
          <a:p>
            <a:r>
              <a:rPr lang="en-US" dirty="0"/>
              <a:t>Mat will ask IEEE about a PAR extension in case…</a:t>
            </a:r>
          </a:p>
        </p:txBody>
      </p: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57200" y="1392238"/>
            <a:ext cx="8229600" cy="4525963"/>
          </a:xfrm>
        </p:spPr>
        <p:txBody>
          <a:bodyPr/>
          <a:lstStyle/>
          <a:p>
            <a:r>
              <a:rPr sz="2800" dirty="0"/>
              <a:t>Leadership meetings</a:t>
            </a:r>
          </a:p>
          <a:p>
            <a:pPr lvl="1"/>
            <a:r>
              <a:rPr lang="en-US" sz="2400" dirty="0"/>
              <a:t>None</a:t>
            </a:r>
          </a:p>
          <a:p>
            <a:pPr lvl="1"/>
            <a:r>
              <a:rPr lang="en-US" sz="2400" dirty="0" err="1"/>
              <a:t>GoTo</a:t>
            </a:r>
            <a:r>
              <a:rPr lang="en-US" sz="2400" dirty="0"/>
              <a:t> Meeting issues being worked</a:t>
            </a:r>
            <a:endParaRPr sz="2400" dirty="0"/>
          </a:p>
          <a:p>
            <a:pPr lvl="2"/>
            <a:endParaRPr lang="en-US" sz="2000" dirty="0"/>
          </a:p>
          <a:p>
            <a:r>
              <a:rPr lang="en-US" sz="2800" dirty="0"/>
              <a:t>Is it time to revisit the 1900.5 Architecture?</a:t>
            </a:r>
          </a:p>
          <a:p>
            <a:pPr lvl="1"/>
            <a:r>
              <a:rPr lang="en-US" sz="2400" dirty="0"/>
              <a:t>Ad Hoc discussions?  Discuss Ad Hoc at end of meeting – Mat has action to organize architecture ad hoc</a:t>
            </a:r>
          </a:p>
          <a:p>
            <a:pPr lvl="1"/>
            <a:endParaRPr lang="en-US" sz="2800" dirty="0"/>
          </a:p>
          <a:p>
            <a:r>
              <a:rPr lang="en-US" sz="2800" dirty="0"/>
              <a:t>Other activities?  1900.5.2 amendment for Schema</a:t>
            </a:r>
          </a:p>
        </p:txBody>
      </p:sp>
      <p:sp>
        <p:nvSpPr>
          <p:cNvPr id="4" name="Date Placeholder 3"/>
          <p:cNvSpPr>
            <a:spLocks noGrp="1"/>
          </p:cNvSpPr>
          <p:nvPr>
            <p:ph type="dt" sz="quarter" idx="10"/>
          </p:nvPr>
        </p:nvSpPr>
        <p:spPr/>
        <p:txBody>
          <a:bodyPr/>
          <a:lstStyle/>
          <a:p>
            <a:pPr>
              <a:defRPr/>
            </a:pPr>
            <a:fld id="{1A092544-ED1D-45F4-AEED-C57298D50C82}"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p>
        </p:txBody>
      </p:sp>
      <p:sp>
        <p:nvSpPr>
          <p:cNvPr id="4" name="Date Placeholder 3"/>
          <p:cNvSpPr>
            <a:spLocks noGrp="1"/>
          </p:cNvSpPr>
          <p:nvPr>
            <p:ph type="dt" sz="quarter" idx="10"/>
          </p:nvPr>
        </p:nvSpPr>
        <p:spPr/>
        <p:txBody>
          <a:bodyPr/>
          <a:lstStyle/>
          <a:p>
            <a:pPr>
              <a:defRPr/>
            </a:pPr>
            <a:fld id="{BCC5AC79-7B75-446E-A434-DBE407719FDC}"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228600" y="569318"/>
            <a:ext cx="8229600" cy="4525963"/>
          </a:xfrm>
        </p:spPr>
        <p:txBody>
          <a:bodyPr/>
          <a:lstStyle/>
          <a:p>
            <a:r>
              <a:rPr lang="en-US" dirty="0"/>
              <a:t>03 December 2017 is next scheduled monthly electronic meeting</a:t>
            </a:r>
          </a:p>
          <a:p>
            <a:pPr lvl="1"/>
            <a:r>
              <a:rPr lang="en-US" dirty="0"/>
              <a:t>May push to week of 11</a:t>
            </a:r>
            <a:r>
              <a:rPr lang="en-US" baseline="30000" dirty="0"/>
              <a:t>th</a:t>
            </a:r>
            <a:r>
              <a:rPr lang="en-US" dirty="0"/>
              <a:t> to synchronize with “Plenary” meeting in “Tokyo” (will be electronic)</a:t>
            </a:r>
          </a:p>
          <a:p>
            <a:r>
              <a:rPr lang="en-US" dirty="0"/>
              <a:t>Ad </a:t>
            </a:r>
            <a:r>
              <a:rPr lang="en-US" dirty="0" err="1"/>
              <a:t>Hocs</a:t>
            </a:r>
            <a:r>
              <a:rPr lang="en-US" dirty="0"/>
              <a:t>?</a:t>
            </a:r>
          </a:p>
          <a:p>
            <a:r>
              <a:rPr lang="en-US" dirty="0"/>
              <a:t>Face to Face in January 9-10- maybe 11</a:t>
            </a:r>
          </a:p>
          <a:p>
            <a:pPr lvl="1"/>
            <a:r>
              <a:rPr lang="en-US" dirty="0"/>
              <a:t>Move monthly meeting to 9</a:t>
            </a:r>
            <a:r>
              <a:rPr lang="en-US" baseline="30000" dirty="0"/>
              <a:t>th</a:t>
            </a:r>
            <a:r>
              <a:rPr lang="en-US" dirty="0"/>
              <a:t>.</a:t>
            </a:r>
          </a:p>
          <a:p>
            <a:pPr lvl="1"/>
            <a:r>
              <a:rPr lang="en-US" dirty="0"/>
              <a:t>Host:  Harris Corp</a:t>
            </a:r>
          </a:p>
          <a:p>
            <a:pPr lvl="1"/>
            <a:r>
              <a:rPr lang="en-US" dirty="0"/>
              <a:t>Melbourne FL</a:t>
            </a:r>
          </a:p>
          <a:p>
            <a:pPr lvl="1"/>
            <a:r>
              <a:rPr lang="en-US" dirty="0"/>
              <a:t>Please register with Harris if you plan to attend</a:t>
            </a:r>
          </a:p>
          <a:p>
            <a:r>
              <a:rPr lang="en-US" dirty="0"/>
              <a:t>Meeting Platform</a:t>
            </a:r>
          </a:p>
          <a:p>
            <a:pPr lvl="1"/>
            <a:r>
              <a:rPr lang="en-US" dirty="0"/>
              <a:t>In flux – WebEx for now </a:t>
            </a:r>
          </a:p>
        </p:txBody>
      </p:sp>
      <p:sp>
        <p:nvSpPr>
          <p:cNvPr id="4" name="Date Placeholder 3"/>
          <p:cNvSpPr>
            <a:spLocks noGrp="1"/>
          </p:cNvSpPr>
          <p:nvPr>
            <p:ph type="dt" sz="quarter" idx="10"/>
          </p:nvPr>
        </p:nvSpPr>
        <p:spPr/>
        <p:txBody>
          <a:bodyPr/>
          <a:lstStyle/>
          <a:p>
            <a:pPr>
              <a:defRPr/>
            </a:pPr>
            <a:fld id="{56A05A39-2E29-45C4-9B8E-8ADE147C8B29}"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
        <p:nvSpPr>
          <p:cNvPr id="7" name="TextBox 6">
            <a:extLst>
              <a:ext uri="{FF2B5EF4-FFF2-40B4-BE49-F238E27FC236}">
                <a16:creationId xmlns:a16="http://schemas.microsoft.com/office/drawing/2014/main" id="{4AF6D482-730E-42F0-9D4E-06E16D64ED84}"/>
              </a:ext>
            </a:extLst>
          </p:cNvPr>
          <p:cNvSpPr txBox="1"/>
          <p:nvPr/>
        </p:nvSpPr>
        <p:spPr>
          <a:xfrm>
            <a:off x="5029200" y="4038600"/>
            <a:ext cx="4431854" cy="1477328"/>
          </a:xfrm>
          <a:prstGeom prst="rect">
            <a:avLst/>
          </a:prstGeom>
          <a:noFill/>
        </p:spPr>
        <p:txBody>
          <a:bodyPr wrap="none" rtlCol="0">
            <a:spAutoFit/>
          </a:bodyPr>
          <a:lstStyle/>
          <a:p>
            <a:r>
              <a:rPr lang="en-US" dirty="0"/>
              <a:t>Tokyo:</a:t>
            </a:r>
          </a:p>
          <a:p>
            <a:r>
              <a:rPr lang="en-US" dirty="0"/>
              <a:t>On Monday 7 PM have 1900.5 Ad hoc to sync</a:t>
            </a:r>
          </a:p>
          <a:p>
            <a:r>
              <a:rPr lang="en-US" dirty="0"/>
              <a:t>On Tues 2:30 PM normal WG meeting</a:t>
            </a:r>
          </a:p>
          <a:p>
            <a:r>
              <a:rPr lang="en-US" dirty="0"/>
              <a:t>Ad hoc: 1900.5.1 @ 8 AM  </a:t>
            </a:r>
            <a:r>
              <a:rPr lang="en-US" dirty="0" err="1"/>
              <a:t>Wedn</a:t>
            </a:r>
            <a:endParaRPr lang="en-US" dirty="0"/>
          </a:p>
          <a:p>
            <a:r>
              <a:rPr lang="en-US" dirty="0"/>
              <a:t>Ad hoc: Architecture:  7 PM  </a:t>
            </a:r>
            <a:r>
              <a:rPr lang="en-US" dirty="0" err="1"/>
              <a:t>Wedn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p:txBody>
      </p:sp>
      <p:sp>
        <p:nvSpPr>
          <p:cNvPr id="4" name="Date Placeholder 3"/>
          <p:cNvSpPr>
            <a:spLocks noGrp="1"/>
          </p:cNvSpPr>
          <p:nvPr>
            <p:ph type="dt" sz="quarter" idx="10"/>
          </p:nvPr>
        </p:nvSpPr>
        <p:spPr/>
        <p:txBody>
          <a:bodyPr/>
          <a:lstStyle/>
          <a:p>
            <a:pPr>
              <a:defRPr/>
            </a:pPr>
            <a:fld id="{EEC2519B-4518-46C7-90E1-17A2570ECCA6}"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39473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(Temporary)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5CCE7FD0-533F-46F1-A3B7-4B06BA943835}" type="datetime1">
              <a:rPr lang="en-US" smtClean="0"/>
              <a:t>11/7/2017</a:t>
            </a:fld>
            <a:endParaRPr lang="en-US"/>
          </a:p>
        </p:txBody>
      </p:sp>
      <p:sp>
        <p:nvSpPr>
          <p:cNvPr id="3" name="Footer Placeholder 2"/>
          <p:cNvSpPr>
            <a:spLocks noGrp="1"/>
          </p:cNvSpPr>
          <p:nvPr>
            <p:ph type="ftr" sz="quarter" idx="11"/>
          </p:nvPr>
        </p:nvSpPr>
        <p:spPr/>
        <p:txBody>
          <a:bodyPr/>
          <a:lstStyle/>
          <a:p>
            <a:pPr>
              <a:defRPr/>
            </a:pPr>
            <a:r>
              <a:rPr lang="en-US"/>
              <a:t>Doc #: 5-17-0026-02-agen</a:t>
            </a:r>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524315"/>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 </a:t>
            </a:r>
            <a:r>
              <a:rPr lang="en-US" u="sng" dirty="0">
                <a:solidFill>
                  <a:srgbClr val="0563C1"/>
                </a:solidFill>
                <a:ea typeface="Times New Roman" panose="02020603050405020304" pitchFamily="18" charset="0"/>
                <a:cs typeface="Times New Roman" panose="02020603050405020304" pitchFamily="18" charset="0"/>
                <a:hlinkClick r:id="rId3"/>
              </a:rPr>
              <a:t>https://baesystems.webex.com/baesystems/j.php?MTID=m1a21d19d419878da02d6b461b5aedc78</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968 319 149</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jT37G9FP</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u="sng" dirty="0">
                <a:solidFill>
                  <a:srgbClr val="0563C1"/>
                </a:solidFill>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a:t>11/7/17 @2:30 PM US ET (UTC-5)</a:t>
            </a:r>
          </a:p>
        </p:txBody>
      </p:sp>
      <p:sp>
        <p:nvSpPr>
          <p:cNvPr id="4" name="Date Placeholder 3"/>
          <p:cNvSpPr>
            <a:spLocks noGrp="1"/>
          </p:cNvSpPr>
          <p:nvPr>
            <p:ph type="dt" sz="half" idx="10"/>
          </p:nvPr>
        </p:nvSpPr>
        <p:spPr/>
        <p:txBody>
          <a:bodyPr/>
          <a:lstStyle/>
          <a:p>
            <a:pPr>
              <a:defRPr/>
            </a:pPr>
            <a:fld id="{9A46DF18-AE94-484C-AB46-2E488CD0B1F2}"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1434844"/>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FB2A3F55-7785-4051-9ADF-7234B6735DFF}" type="datetime1">
              <a:rPr lang="en-US" smtClean="0"/>
              <a:t>11/7/2017</a:t>
            </a:fld>
            <a:endParaRPr lang="en-US"/>
          </a:p>
        </p:txBody>
      </p:sp>
      <p:sp>
        <p:nvSpPr>
          <p:cNvPr id="3" name="Footer Placeholder 2"/>
          <p:cNvSpPr>
            <a:spLocks noGrp="1"/>
          </p:cNvSpPr>
          <p:nvPr>
            <p:ph type="ftr" sz="quarter" idx="11"/>
          </p:nvPr>
        </p:nvSpPr>
        <p:spPr/>
        <p:txBody>
          <a:bodyPr/>
          <a:lstStyle/>
          <a:p>
            <a:pPr>
              <a:defRPr/>
            </a:pPr>
            <a:r>
              <a:rPr lang="en-US"/>
              <a:t>Doc #: 5-17-0026-02-agen</a:t>
            </a:r>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B97A405E-5E6E-4A32-8496-308D78E394A5}" type="datetime1">
              <a:rPr lang="en-US" smtClean="0"/>
              <a:t>11/7/2017</a:t>
            </a:fld>
            <a:endParaRPr lang="en-US"/>
          </a:p>
        </p:txBody>
      </p:sp>
      <p:sp>
        <p:nvSpPr>
          <p:cNvPr id="4" name="Footer Placeholder 3"/>
          <p:cNvSpPr>
            <a:spLocks noGrp="1"/>
          </p:cNvSpPr>
          <p:nvPr>
            <p:ph type="ftr" sz="quarter" idx="11"/>
          </p:nvPr>
        </p:nvSpPr>
        <p:spPr/>
        <p:txBody>
          <a:bodyPr/>
          <a:lstStyle/>
          <a:p>
            <a:pPr>
              <a:defRPr/>
            </a:pPr>
            <a:r>
              <a:rPr lang="en-US"/>
              <a:t>Doc #: 5-17-0026-02-agen</a:t>
            </a:r>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a:t>
            </a:r>
          </a:p>
          <a:p>
            <a:pPr eaLnBrk="1" hangingPunct="1"/>
            <a:endParaRPr lang="en-US" sz="2400" b="1" i="1" dirty="0">
              <a:solidFill>
                <a:srgbClr val="FF0000"/>
              </a:solidFill>
              <a:latin typeface="Times New Roman" pitchFamily="18" charset="0"/>
            </a:endParaRPr>
          </a:p>
          <a:p>
            <a:pPr eaLnBrk="1" hangingPunct="1"/>
            <a:r>
              <a:rPr lang="en-US" sz="2400" b="1" i="1" dirty="0">
                <a:solidFill>
                  <a:srgbClr val="FF0000"/>
                </a:solidFill>
                <a:latin typeface="Times New Roman" pitchFamily="18" charset="0"/>
              </a:rPr>
              <a:t>NO!!!  </a:t>
            </a:r>
          </a:p>
        </p:txBody>
      </p:sp>
      <p:graphicFrame>
        <p:nvGraphicFramePr>
          <p:cNvPr id="11" name="Table 10"/>
          <p:cNvGraphicFramePr>
            <a:graphicFrameLocks noGrp="1"/>
          </p:cNvGraphicFramePr>
          <p:nvPr>
            <p:extLst>
              <p:ext uri="{D42A27DB-BD31-4B8C-83A1-F6EECF244321}">
                <p14:modId xmlns:p14="http://schemas.microsoft.com/office/powerpoint/2010/main" val="3238492072"/>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a16="http://schemas.microsoft.com/office/drawing/2014/main" val="3933110754"/>
                    </a:ext>
                  </a:extLst>
                </a:gridCol>
                <a:gridCol w="755725">
                  <a:extLst>
                    <a:ext uri="{9D8B030D-6E8A-4147-A177-3AD203B41FA5}">
                      <a16:colId xmlns:a16="http://schemas.microsoft.com/office/drawing/2014/main" val="437782173"/>
                    </a:ext>
                  </a:extLst>
                </a:gridCol>
                <a:gridCol w="879384">
                  <a:extLst>
                    <a:ext uri="{9D8B030D-6E8A-4147-A177-3AD203B41FA5}">
                      <a16:colId xmlns:a16="http://schemas.microsoft.com/office/drawing/2014/main" val="456333653"/>
                    </a:ext>
                  </a:extLst>
                </a:gridCol>
                <a:gridCol w="1016793">
                  <a:extLst>
                    <a:ext uri="{9D8B030D-6E8A-4147-A177-3AD203B41FA5}">
                      <a16:colId xmlns:a16="http://schemas.microsoft.com/office/drawing/2014/main" val="2725925286"/>
                    </a:ext>
                  </a:extLst>
                </a:gridCol>
                <a:gridCol w="1786255">
                  <a:extLst>
                    <a:ext uri="{9D8B030D-6E8A-4147-A177-3AD203B41FA5}">
                      <a16:colId xmlns:a16="http://schemas.microsoft.com/office/drawing/2014/main" val="3194889194"/>
                    </a:ext>
                  </a:extLst>
                </a:gridCol>
              </a:tblGrid>
              <a:tr h="395181">
                <a:tc>
                  <a:txBody>
                    <a:bodyPr/>
                    <a:lstStyle/>
                    <a:p>
                      <a:pPr algn="l" fontAlgn="b"/>
                      <a:r>
                        <a:rPr lang="en-US" sz="1100" b="0" i="0" u="none" strike="noStrike" dirty="0">
                          <a:solidFill>
                            <a:srgbClr val="000000"/>
                          </a:solidFill>
                          <a:effectLst/>
                          <a:latin typeface="Calibri" panose="020F0502020204030204" pitchFamily="34" charset="0"/>
                        </a:rPr>
                        <a:t>10/3</a:t>
                      </a: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91417718"/>
                  </a:ext>
                </a:extLst>
              </a:tr>
              <a:tr h="131727">
                <a:tc>
                  <a:txBody>
                    <a:bodyPr/>
                    <a:lstStyle/>
                    <a:p>
                      <a:pPr algn="r"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496310346"/>
                  </a:ext>
                </a:extLst>
              </a:tr>
              <a:tr h="27253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884951325"/>
                  </a:ext>
                </a:extLst>
              </a:tr>
              <a:tr h="244377">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914129306"/>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080895612"/>
                  </a:ext>
                </a:extLst>
              </a:tr>
              <a:tr h="126812">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338477"/>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3590654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1126139980"/>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a16="http://schemas.microsoft.com/office/drawing/2014/main"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3073334843"/>
                  </a:ext>
                </a:extLst>
              </a:tr>
              <a:tr h="136269">
                <a:tc>
                  <a:txBody>
                    <a:bodyPr/>
                    <a:lstStyle/>
                    <a:p>
                      <a:pPr algn="l" fontAlgn="b"/>
                      <a:r>
                        <a:rPr lang="en-US" sz="1000" b="0" i="0" u="none" strike="noStrike" dirty="0">
                          <a:solidFill>
                            <a:srgbClr val="000000"/>
                          </a:solidFill>
                          <a:effectLst/>
                          <a:latin typeface="Calibri" panose="020F0502020204030204" pitchFamily="34" charset="0"/>
                        </a:rPr>
                        <a:t>X</a:t>
                      </a: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DARPA Spectrum Challenge</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2C16D4FA-8DD7-41BA-8F58-8DD69FE308AE}" type="datetime1">
              <a:rPr lang="en-US" smtClean="0"/>
              <a:t>11/7/2017</a:t>
            </a:fld>
            <a:endParaRPr lang="en-US"/>
          </a:p>
        </p:txBody>
      </p:sp>
      <p:sp>
        <p:nvSpPr>
          <p:cNvPr id="3" name="Footer Placeholder 2"/>
          <p:cNvSpPr>
            <a:spLocks noGrp="1"/>
          </p:cNvSpPr>
          <p:nvPr>
            <p:ph type="ftr" sz="quarter" idx="11"/>
          </p:nvPr>
        </p:nvSpPr>
        <p:spPr/>
        <p:txBody>
          <a:bodyPr/>
          <a:lstStyle/>
          <a:p>
            <a:pPr>
              <a:defRPr/>
            </a:pPr>
            <a:r>
              <a:rPr lang="en-US"/>
              <a:t>Doc #: 5-17-0026-02-agen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5-17-0026-0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246FDF50-66FC-4964-BA86-8A86E5A24B6B}" type="datetime1">
              <a:rPr lang="en-US" smtClean="0"/>
              <a:t>11/7/2017</a:t>
            </a:fld>
            <a:endParaRPr lang="en-US"/>
          </a:p>
        </p:txBody>
      </p:sp>
      <p:sp>
        <p:nvSpPr>
          <p:cNvPr id="5" name="Footer Placeholder 4"/>
          <p:cNvSpPr>
            <a:spLocks noGrp="1"/>
          </p:cNvSpPr>
          <p:nvPr>
            <p:ph type="ftr" sz="quarter" idx="11"/>
          </p:nvPr>
        </p:nvSpPr>
        <p:spPr/>
        <p:txBody>
          <a:bodyPr/>
          <a:lstStyle/>
          <a:p>
            <a:pPr>
              <a:defRPr/>
            </a:pPr>
            <a:r>
              <a:rPr lang="en-US"/>
              <a:t>Doc #: 5-17-0026-02-agen</a:t>
            </a:r>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850D81B-AE4D-4B96-838B-E782208BF14E}" type="datetime1">
              <a:rPr lang="en-US" smtClean="0"/>
              <a:t>11/7/2017</a:t>
            </a:fld>
            <a:endParaRPr lang="en-US"/>
          </a:p>
        </p:txBody>
      </p:sp>
      <p:sp>
        <p:nvSpPr>
          <p:cNvPr id="3" name="Footer Placeholder 2"/>
          <p:cNvSpPr>
            <a:spLocks noGrp="1"/>
          </p:cNvSpPr>
          <p:nvPr>
            <p:ph type="ftr" sz="quarter" idx="11"/>
          </p:nvPr>
        </p:nvSpPr>
        <p:spPr/>
        <p:txBody>
          <a:bodyPr/>
          <a:lstStyle/>
          <a:p>
            <a:pPr>
              <a:defRPr/>
            </a:pPr>
            <a:r>
              <a:rPr lang="en-US"/>
              <a:t>Doc #: 5-17-0026-02-agen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12F97049-F4A5-4663-9F9F-BF0BD3B4B867}" type="datetime1">
              <a:rPr lang="en-US" smtClean="0"/>
              <a:t>11/7/2017</a:t>
            </a:fld>
            <a:endParaRPr lang="en-US"/>
          </a:p>
        </p:txBody>
      </p:sp>
      <p:sp>
        <p:nvSpPr>
          <p:cNvPr id="3" name="Footer Placeholder 2"/>
          <p:cNvSpPr>
            <a:spLocks noGrp="1"/>
          </p:cNvSpPr>
          <p:nvPr>
            <p:ph type="ftr" sz="quarter" idx="11"/>
          </p:nvPr>
        </p:nvSpPr>
        <p:spPr/>
        <p:txBody>
          <a:bodyPr/>
          <a:lstStyle/>
          <a:p>
            <a:pPr>
              <a:defRPr/>
            </a:pPr>
            <a:r>
              <a:rPr lang="en-US"/>
              <a:t>Doc #: 5-17-0026-02-agen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DBDC189-E47D-4236-AA04-D8B5F9576754}" type="datetime1">
              <a:rPr lang="en-US" smtClean="0"/>
              <a:t>11/7/2017</a:t>
            </a:fld>
            <a:endParaRPr lang="en-US"/>
          </a:p>
        </p:txBody>
      </p:sp>
      <p:sp>
        <p:nvSpPr>
          <p:cNvPr id="3" name="Footer Placeholder 2"/>
          <p:cNvSpPr>
            <a:spLocks noGrp="1"/>
          </p:cNvSpPr>
          <p:nvPr>
            <p:ph type="ftr" sz="quarter" idx="11"/>
          </p:nvPr>
        </p:nvSpPr>
        <p:spPr/>
        <p:txBody>
          <a:bodyPr/>
          <a:lstStyle/>
          <a:p>
            <a:pPr>
              <a:defRPr/>
            </a:pPr>
            <a:r>
              <a:rPr lang="en-US"/>
              <a:t>Doc #: 5-17-0026-02-agen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12447</TotalTime>
  <Words>1680</Words>
  <Application>Microsoft Office PowerPoint</Application>
  <PresentationFormat>On-screen Show (4:3)</PresentationFormat>
  <Paragraphs>370</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(Temporary)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Ad Hoc?</vt:lpstr>
      <vt:lpstr>IEEE 1900.5 Meeting 11/7/17 @2:30 PM US ET (UTC-5)</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312</cp:revision>
  <dcterms:created xsi:type="dcterms:W3CDTF">2013-08-13T02:52:21Z</dcterms:created>
  <dcterms:modified xsi:type="dcterms:W3CDTF">2017-11-07T21:19:22Z</dcterms:modified>
</cp:coreProperties>
</file>