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3F421A1-AB0B-437E-B7E5-974680EFCA0D}"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0FF385A-AC62-4127-935F-FCB53AF372CE}"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122AB54-8DE7-414A-99EA-7EAF2B4E258B}"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10402C7-57F3-434C-ACA4-AEB0C2D2B417}"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442BA76-69B1-4DBF-9EFD-AF4AAF03F86E}"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21C8394-D0FA-4C16-BF82-060D6879918D}"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C099A0D-D660-4E3E-8C2E-ADFCFEAC4D17}" type="datetime1">
              <a:rPr lang="en-US" smtClean="0"/>
              <a:t>11/5/2017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B023633-5CDD-4039-A4F2-63534628C5BE}" type="datetime1">
              <a:rPr lang="en-US" smtClean="0"/>
              <a:t>11/5/2017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B76489-DB74-46E0-B697-9E887B2EAACA}" type="datetime1">
              <a:rPr lang="en-US" smtClean="0"/>
              <a:t>11/5/2017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02FF426-9E58-4E91-8D79-A93AE6F3213E}"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211559A-1CCB-477B-916F-E8C456A372DC}"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E5F5C95-5BB3-4944-A263-CB83DCB067AE}" type="datetime1">
              <a:rPr lang="en-US" smtClean="0"/>
              <a:t>11/5/2017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5-17-0026-01-agen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1a21d19d419878da02d6b461b5aedc78"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4684E42-D7D8-4CAF-9776-0AED50EA5B9D}" type="datetime1">
              <a:rPr lang="en-US" smtClean="0">
                <a:solidFill>
                  <a:srgbClr val="000099"/>
                </a:solidFill>
              </a:rPr>
              <a:t>11/5/2017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68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07 November </a:t>
            </a:r>
            <a:r>
              <a:rPr lang="en-US" sz="1200" b="1" dirty="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05 November 2017</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5-17-0026-01-agen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smtClean="0">
                <a:latin typeface="Arial" pitchFamily="34" charset="0"/>
                <a:cs typeface="Times New Roman" pitchFamily="18" charset="0"/>
              </a:rPr>
              <a:t>thatthe</a:t>
            </a:r>
            <a:r>
              <a:rPr lang="en-US" sz="1200" dirty="0" smtClean="0">
                <a:latin typeface="Arial" pitchFamily="34" charset="0"/>
                <a:cs typeface="Times New Roman" pitchFamily="18" charset="0"/>
              </a:rPr>
              <a:t> </a:t>
            </a:r>
            <a:r>
              <a:rPr lang="en-US" sz="1200" dirty="0">
                <a:latin typeface="Arial" pitchFamily="34" charset="0"/>
                <a:cs typeface="Times New Roman" pitchFamily="18" charset="0"/>
              </a:rPr>
              <a:t>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5-17-0026-01-agen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BDE7889-F448-416E-A6A2-0DB133DFFC08}"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17-0027-00.</a:t>
            </a:r>
            <a:endParaRPr lang="en-US" dirty="0" smtClean="0"/>
          </a:p>
          <a:p>
            <a:pPr>
              <a:lnSpc>
                <a:spcPct val="115000"/>
              </a:lnSpc>
              <a:defRPr/>
            </a:pPr>
            <a:r>
              <a:rPr lang="en-US" dirty="0" smtClean="0"/>
              <a:t>Mover:  </a:t>
            </a:r>
            <a:endParaRPr lang="en-US" dirty="0"/>
          </a:p>
          <a:p>
            <a:r>
              <a:rPr dirty="0"/>
              <a:t>Second</a:t>
            </a:r>
            <a:r>
              <a:rPr dirty="0" smtClean="0"/>
              <a:t>:</a:t>
            </a:r>
            <a:endParaRPr dirty="0"/>
          </a:p>
          <a:p>
            <a:r>
              <a:rPr lang="en-US" dirty="0"/>
              <a:t>Vote:  </a:t>
            </a:r>
          </a:p>
          <a:p>
            <a:endParaRPr lang="en-US" dirty="0" smtClean="0"/>
          </a:p>
          <a:p>
            <a:endParaRPr lang="en-US" dirty="0"/>
          </a:p>
          <a:p>
            <a:endParaRPr dirty="0"/>
          </a:p>
        </p:txBody>
      </p:sp>
      <p:sp>
        <p:nvSpPr>
          <p:cNvPr id="4" name="Date Placeholder 3"/>
          <p:cNvSpPr>
            <a:spLocks noGrp="1"/>
          </p:cNvSpPr>
          <p:nvPr>
            <p:ph type="dt" sz="quarter" idx="10"/>
          </p:nvPr>
        </p:nvSpPr>
        <p:spPr/>
        <p:txBody>
          <a:bodyPr/>
          <a:lstStyle/>
          <a:p>
            <a:pPr>
              <a:defRPr/>
            </a:pPr>
            <a:fld id="{E8546DA8-3E04-413F-88A7-49AFE9433DEF}"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endParaRPr lang="en-US" sz="2800" dirty="0"/>
          </a:p>
        </p:txBody>
      </p:sp>
      <p:sp>
        <p:nvSpPr>
          <p:cNvPr id="4" name="Date Placeholder 3"/>
          <p:cNvSpPr>
            <a:spLocks noGrp="1"/>
          </p:cNvSpPr>
          <p:nvPr>
            <p:ph type="dt" sz="half" idx="10"/>
          </p:nvPr>
        </p:nvSpPr>
        <p:spPr/>
        <p:txBody>
          <a:bodyPr/>
          <a:lstStyle/>
          <a:p>
            <a:pPr>
              <a:defRPr/>
            </a:pPr>
            <a:fld id="{FB36DC99-6247-4BAE-8618-C910B2989813}"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0BECB89-5DD6-45C4-8BA2-DCFAC82C4569}"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On </a:t>
            </a:r>
            <a:r>
              <a:rPr lang="en-US" dirty="0" err="1" smtClean="0"/>
              <a:t>Revcom</a:t>
            </a:r>
            <a:r>
              <a:rPr lang="en-US" dirty="0" smtClean="0"/>
              <a:t> agenda for Dec 5</a:t>
            </a:r>
          </a:p>
          <a:p>
            <a:pPr lvl="1"/>
            <a:r>
              <a:rPr lang="en-US" dirty="0" smtClean="0"/>
              <a:t>One request to formally reject comment and explain why</a:t>
            </a:r>
          </a:p>
          <a:p>
            <a:pPr lvl="2"/>
            <a:r>
              <a:rPr lang="en-US" dirty="0" smtClean="0"/>
              <a:t>Completed based on existing WG approved resolution</a:t>
            </a:r>
          </a:p>
          <a:p>
            <a:r>
              <a:rPr lang="en-US" dirty="0" smtClean="0"/>
              <a:t>PAR </a:t>
            </a:r>
            <a:r>
              <a:rPr lang="en-US" dirty="0"/>
              <a:t>to add Schema ready to roll but waiting for </a:t>
            </a:r>
            <a:r>
              <a:rPr lang="en-US" dirty="0" err="1"/>
              <a:t>Revcom</a:t>
            </a:r>
            <a:r>
              <a:rPr lang="en-US" dirty="0"/>
              <a:t> approval of 1900.5.2 </a:t>
            </a:r>
            <a:r>
              <a:rPr lang="en-US" dirty="0" smtClean="0"/>
              <a:t>first</a:t>
            </a:r>
          </a:p>
        </p:txBody>
      </p:sp>
      <p:sp>
        <p:nvSpPr>
          <p:cNvPr id="4" name="Date Placeholder 3"/>
          <p:cNvSpPr>
            <a:spLocks noGrp="1"/>
          </p:cNvSpPr>
          <p:nvPr>
            <p:ph type="dt" sz="quarter" idx="10"/>
          </p:nvPr>
        </p:nvSpPr>
        <p:spPr/>
        <p:txBody>
          <a:bodyPr/>
          <a:lstStyle/>
          <a:p>
            <a:pPr>
              <a:defRPr/>
            </a:pPr>
            <a:fld id="{9B9B02B0-6047-4AFF-97F6-DFCDBC3475AD}"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4582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smtClean="0">
                <a:solidFill>
                  <a:srgbClr val="FF0000"/>
                </a:solidFill>
              </a:rPr>
              <a:t>8/1/17  12/7/17</a:t>
            </a:r>
            <a:endParaRPr altLang="en-US" sz="1400" b="1" dirty="0">
              <a:solidFill>
                <a:srgbClr val="FF0000"/>
              </a:solidFill>
            </a:endParaRPr>
          </a:p>
          <a:p>
            <a:r>
              <a:rPr altLang="en-US" sz="1400" dirty="0"/>
              <a:t>Reference implementation available				</a:t>
            </a:r>
            <a:r>
              <a:rPr altLang="en-US" sz="1400" dirty="0">
                <a:solidFill>
                  <a:srgbClr val="FF0000"/>
                </a:solidFill>
              </a:rPr>
              <a:t>10/16 </a:t>
            </a:r>
            <a:r>
              <a:rPr altLang="en-US" sz="1400" dirty="0" smtClean="0">
                <a:solidFill>
                  <a:srgbClr val="FF0000"/>
                </a:solidFill>
              </a:rPr>
              <a:t>     </a:t>
            </a:r>
            <a:r>
              <a:rPr altLang="en-US" sz="1400" b="1" dirty="0" smtClean="0">
                <a:solidFill>
                  <a:srgbClr val="FF0000"/>
                </a:solidFill>
              </a:rPr>
              <a:t>12/5/17?</a:t>
            </a:r>
            <a:endParaRPr altLang="en-US" sz="1400" b="1" dirty="0">
              <a:solidFill>
                <a:srgbClr val="FF0000"/>
              </a:solidFill>
            </a:endParaRPr>
          </a:p>
          <a:p>
            <a:r>
              <a:rPr altLang="en-US" sz="1400" dirty="0"/>
              <a:t>Certification available					</a:t>
            </a:r>
            <a:r>
              <a:rPr altLang="en-US" sz="1400" dirty="0" smtClean="0">
                <a:solidFill>
                  <a:srgbClr val="FF0000"/>
                </a:solidFill>
              </a:rPr>
              <a:t>?</a:t>
            </a:r>
          </a:p>
          <a:p>
            <a:r>
              <a:rPr lang="en-US" altLang="en-US" sz="1400" b="1" dirty="0" smtClean="0">
                <a:solidFill>
                  <a:srgbClr val="FF0000"/>
                </a:solidFill>
              </a:rPr>
              <a:t>PAR Expires						12/31/17</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31C9B11E-CF28-42A5-8C87-7C8AA2545426}"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2038"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72420" y="5029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smtClean="0"/>
              <a:t>None</a:t>
            </a:r>
          </a:p>
          <a:p>
            <a:pPr lvl="1"/>
            <a:r>
              <a:rPr lang="en-US" sz="2400" dirty="0" err="1" smtClean="0"/>
              <a:t>GoTo</a:t>
            </a:r>
            <a:r>
              <a:rPr lang="en-US" sz="2400" dirty="0" smtClean="0"/>
              <a:t> Meeting issues </a:t>
            </a:r>
            <a:r>
              <a:rPr lang="en-US" sz="2400" dirty="0" err="1" smtClean="0"/>
              <a:t>beig</a:t>
            </a:r>
            <a:r>
              <a:rPr lang="en-US" sz="2400" dirty="0" smtClean="0"/>
              <a:t> worked</a:t>
            </a:r>
            <a:endParaRPr sz="2400" dirty="0"/>
          </a:p>
          <a:p>
            <a:pPr lvl="2"/>
            <a:endParaRPr lang="en-US" sz="2000" dirty="0"/>
          </a:p>
          <a:p>
            <a:r>
              <a:rPr lang="en-US" sz="2800" dirty="0"/>
              <a:t>Is it time to revisit the 1900.5 Architecture?</a:t>
            </a:r>
          </a:p>
          <a:p>
            <a:pPr lvl="1"/>
            <a:r>
              <a:rPr lang="en-US" sz="2400" dirty="0"/>
              <a:t>Ad Hoc discussions?  Discuss Ad Hoc at end of meeting – </a:t>
            </a:r>
            <a:r>
              <a:rPr lang="en-US" sz="2400" dirty="0" smtClean="0"/>
              <a:t>Mat </a:t>
            </a:r>
            <a:r>
              <a:rPr lang="en-US" sz="2400" dirty="0"/>
              <a:t>has action to organize architecture ad </a:t>
            </a:r>
            <a:r>
              <a:rPr lang="en-US" sz="2400" dirty="0" smtClean="0"/>
              <a:t>hoc</a:t>
            </a:r>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C5D1B3FE-AF53-43B1-B920-F0913FFF3A43}"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p>
        </p:txBody>
      </p:sp>
      <p:sp>
        <p:nvSpPr>
          <p:cNvPr id="4" name="Date Placeholder 3"/>
          <p:cNvSpPr>
            <a:spLocks noGrp="1"/>
          </p:cNvSpPr>
          <p:nvPr>
            <p:ph type="dt" sz="quarter" idx="10"/>
          </p:nvPr>
        </p:nvSpPr>
        <p:spPr/>
        <p:txBody>
          <a:bodyPr/>
          <a:lstStyle/>
          <a:p>
            <a:pPr>
              <a:defRPr/>
            </a:pPr>
            <a:fld id="{3AFD272B-A56F-4BE2-8937-55F25ABC85B6}"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685800"/>
            <a:ext cx="8229600" cy="4525963"/>
          </a:xfrm>
        </p:spPr>
        <p:txBody>
          <a:bodyPr/>
          <a:lstStyle/>
          <a:p>
            <a:r>
              <a:rPr lang="en-US" dirty="0" smtClean="0"/>
              <a:t>03 December </a:t>
            </a:r>
            <a:r>
              <a:rPr lang="en-US" dirty="0"/>
              <a:t>2017 is next scheduled monthly electronic </a:t>
            </a:r>
            <a:r>
              <a:rPr lang="en-US" dirty="0" smtClean="0"/>
              <a:t>meeting</a:t>
            </a:r>
          </a:p>
          <a:p>
            <a:pPr lvl="1"/>
            <a:r>
              <a:rPr lang="en-US" dirty="0" smtClean="0"/>
              <a:t>May push to week of 11</a:t>
            </a:r>
            <a:r>
              <a:rPr lang="en-US" baseline="30000" dirty="0" smtClean="0"/>
              <a:t>th</a:t>
            </a:r>
            <a:r>
              <a:rPr lang="en-US" dirty="0"/>
              <a:t> </a:t>
            </a:r>
            <a:r>
              <a:rPr lang="en-US" dirty="0" smtClean="0"/>
              <a:t>to synchronize with “Plenary” meeting in “Tokyo” (will be electronic)</a:t>
            </a:r>
            <a:endParaRPr lang="en-US" dirty="0"/>
          </a:p>
          <a:p>
            <a:r>
              <a:rPr lang="en-US" dirty="0"/>
              <a:t>Ad </a:t>
            </a:r>
            <a:r>
              <a:rPr lang="en-US" dirty="0" err="1" smtClean="0"/>
              <a:t>Hocs</a:t>
            </a:r>
            <a:r>
              <a:rPr lang="en-US" dirty="0" smtClean="0"/>
              <a:t>?</a:t>
            </a:r>
          </a:p>
          <a:p>
            <a:r>
              <a:rPr lang="en-US" dirty="0" smtClean="0"/>
              <a:t>Face </a:t>
            </a:r>
            <a:r>
              <a:rPr lang="en-US" dirty="0"/>
              <a:t>to Face in </a:t>
            </a:r>
            <a:r>
              <a:rPr lang="en-US" dirty="0" smtClean="0"/>
              <a:t>January 9-10-11</a:t>
            </a:r>
            <a:endParaRPr lang="en-US" dirty="0"/>
          </a:p>
          <a:p>
            <a:pPr lvl="1"/>
            <a:r>
              <a:rPr lang="en-US" dirty="0" smtClean="0"/>
              <a:t>Host:  Harris Corp</a:t>
            </a:r>
            <a:endParaRPr lang="en-US" dirty="0"/>
          </a:p>
          <a:p>
            <a:pPr lvl="1"/>
            <a:r>
              <a:rPr lang="en-US" dirty="0" smtClean="0"/>
              <a:t>Melbourne </a:t>
            </a:r>
            <a:r>
              <a:rPr lang="en-US" dirty="0" smtClean="0"/>
              <a:t>FL</a:t>
            </a:r>
          </a:p>
          <a:p>
            <a:pPr lvl="1"/>
            <a:r>
              <a:rPr lang="en-US" dirty="0" smtClean="0"/>
              <a:t>Please register with Harris if you plan to attend</a:t>
            </a:r>
            <a:endParaRPr lang="en-US" dirty="0"/>
          </a:p>
          <a:p>
            <a:r>
              <a:rPr lang="en-US" dirty="0"/>
              <a:t>Meeting Platform</a:t>
            </a:r>
          </a:p>
          <a:p>
            <a:pPr lvl="1"/>
            <a:r>
              <a:rPr lang="en-US" dirty="0" smtClean="0"/>
              <a:t>In flux – WebEx for now </a:t>
            </a:r>
            <a:endParaRPr lang="en-US" dirty="0"/>
          </a:p>
        </p:txBody>
      </p:sp>
      <p:sp>
        <p:nvSpPr>
          <p:cNvPr id="4" name="Date Placeholder 3"/>
          <p:cNvSpPr>
            <a:spLocks noGrp="1"/>
          </p:cNvSpPr>
          <p:nvPr>
            <p:ph type="dt" sz="quarter" idx="10"/>
          </p:nvPr>
        </p:nvSpPr>
        <p:spPr/>
        <p:txBody>
          <a:bodyPr/>
          <a:lstStyle/>
          <a:p>
            <a:pPr>
              <a:defRPr/>
            </a:pPr>
            <a:fld id="{DB41ED53-C3A0-4326-A128-9EBDF48F141E}"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smtClean="0"/>
              <a:t>Review of 1900.5.1 or 1900.5 architecture</a:t>
            </a:r>
            <a:endParaRPr lang="en-US" dirty="0"/>
          </a:p>
        </p:txBody>
      </p:sp>
      <p:sp>
        <p:nvSpPr>
          <p:cNvPr id="4" name="Date Placeholder 3"/>
          <p:cNvSpPr>
            <a:spLocks noGrp="1"/>
          </p:cNvSpPr>
          <p:nvPr>
            <p:ph type="dt" sz="quarter" idx="10"/>
          </p:nvPr>
        </p:nvSpPr>
        <p:spPr/>
        <p:txBody>
          <a:bodyPr/>
          <a:lstStyle/>
          <a:p>
            <a:pPr>
              <a:defRPr/>
            </a:pPr>
            <a:fld id="{8849D6E7-E4F1-430F-9094-55AB02531671}"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(Temporary) Monthly </a:t>
            </a:r>
            <a:r>
              <a:rPr dirty="0"/>
              <a:t>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137D84CF-5021-4163-8A95-D5FEE46F4F80}"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524315"/>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 </a:t>
            </a:r>
            <a:r>
              <a:rPr lang="en-US" u="sng" dirty="0">
                <a:solidFill>
                  <a:srgbClr val="0563C1"/>
                </a:solidFill>
                <a:ea typeface="Times New Roman" panose="02020603050405020304" pitchFamily="18" charset="0"/>
                <a:cs typeface="Times New Roman" panose="02020603050405020304" pitchFamily="18" charset="0"/>
                <a:hlinkClick r:id="rId3"/>
              </a:rPr>
              <a:t>https://baesystems.webex.com/baesystems/j.php?MTID=m1a21d19d419878da02d6b461b5aedc78</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968 319 149</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jT37G9FP</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r>
              <a:rPr lang="en-US" dirty="0" smtClean="0">
                <a:ea typeface="Times New Roman" panose="02020603050405020304" pitchFamily="18" charset="0"/>
                <a:cs typeface="Times New Roman" panose="02020603050405020304" pitchFamily="18" charset="0"/>
              </a:rPr>
              <a:t>Provide </a:t>
            </a:r>
            <a:r>
              <a:rPr lang="en-US" dirty="0">
                <a:ea typeface="Times New Roman" panose="02020603050405020304" pitchFamily="18" charset="0"/>
                <a:cs typeface="Times New Roman" panose="02020603050405020304" pitchFamily="18" charset="0"/>
              </a:rPr>
              <a:t>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u="sng" dirty="0">
                <a:solidFill>
                  <a:srgbClr val="0563C1"/>
                </a:solidFill>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11/7/17 </a:t>
            </a:r>
            <a:r>
              <a:rPr lang="en-US" dirty="0"/>
              <a:t>@2:30 PM </a:t>
            </a:r>
            <a:r>
              <a:rPr lang="en-US" dirty="0" smtClean="0"/>
              <a:t>US ET (UTC-5)</a:t>
            </a:r>
            <a:endParaRPr lang="en-US" dirty="0"/>
          </a:p>
        </p:txBody>
      </p:sp>
      <p:sp>
        <p:nvSpPr>
          <p:cNvPr id="4" name="Date Placeholder 3"/>
          <p:cNvSpPr>
            <a:spLocks noGrp="1"/>
          </p:cNvSpPr>
          <p:nvPr>
            <p:ph type="dt" sz="half" idx="10"/>
          </p:nvPr>
        </p:nvSpPr>
        <p:spPr/>
        <p:txBody>
          <a:bodyPr/>
          <a:lstStyle/>
          <a:p>
            <a:pPr>
              <a:defRPr/>
            </a:pPr>
            <a:fld id="{D5E850D8-15DC-40ED-B47C-6F88FEB382F2}"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a:t>
            </a: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77992EC9-7E25-4A3A-935D-055AB5DD6D03}"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66B3B50B-3E2A-4FA8-8A04-6ABC88BB51AC}" type="datetime1">
              <a:rPr lang="en-US" smtClean="0"/>
              <a:t>11/5/2017</a:t>
            </a:fld>
            <a:endParaRPr lang="en-US"/>
          </a:p>
        </p:txBody>
      </p:sp>
      <p:sp>
        <p:nvSpPr>
          <p:cNvPr id="4" name="Footer Placeholder 3"/>
          <p:cNvSpPr>
            <a:spLocks noGrp="1"/>
          </p:cNvSpPr>
          <p:nvPr>
            <p:ph type="ftr" sz="quarter" idx="11"/>
          </p:nvPr>
        </p:nvSpPr>
        <p:spPr/>
        <p:txBody>
          <a:bodyPr/>
          <a:lstStyle/>
          <a:p>
            <a:pPr>
              <a:defRPr/>
            </a:pPr>
            <a:r>
              <a:rPr lang="en-US" smtClean="0"/>
              <a:t>Doc #: 5-17-0026-01-agen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11" name="Table 10"/>
          <p:cNvGraphicFramePr>
            <a:graphicFrameLocks noGrp="1"/>
          </p:cNvGraphicFramePr>
          <p:nvPr>
            <p:extLst>
              <p:ext uri="{D42A27DB-BD31-4B8C-83A1-F6EECF244321}">
                <p14:modId xmlns:p14="http://schemas.microsoft.com/office/powerpoint/2010/main" val="279914314"/>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xmlns="" val="3933110754"/>
                    </a:ext>
                  </a:extLst>
                </a:gridCol>
                <a:gridCol w="755725">
                  <a:extLst>
                    <a:ext uri="{9D8B030D-6E8A-4147-A177-3AD203B41FA5}">
                      <a16:colId xmlns:a16="http://schemas.microsoft.com/office/drawing/2014/main" xmlns="" val="437782173"/>
                    </a:ext>
                  </a:extLst>
                </a:gridCol>
                <a:gridCol w="879384">
                  <a:extLst>
                    <a:ext uri="{9D8B030D-6E8A-4147-A177-3AD203B41FA5}">
                      <a16:colId xmlns:a16="http://schemas.microsoft.com/office/drawing/2014/main" xmlns="" val="456333653"/>
                    </a:ext>
                  </a:extLst>
                </a:gridCol>
                <a:gridCol w="1016793">
                  <a:extLst>
                    <a:ext uri="{9D8B030D-6E8A-4147-A177-3AD203B41FA5}">
                      <a16:colId xmlns:a16="http://schemas.microsoft.com/office/drawing/2014/main" xmlns="" val="2725925286"/>
                    </a:ext>
                  </a:extLst>
                </a:gridCol>
                <a:gridCol w="1786255">
                  <a:extLst>
                    <a:ext uri="{9D8B030D-6E8A-4147-A177-3AD203B41FA5}">
                      <a16:colId xmlns:a16="http://schemas.microsoft.com/office/drawing/2014/main" xmlns=""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10/3</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914129306"/>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080895612"/>
                  </a:ext>
                </a:extLst>
              </a:tr>
              <a:tr h="126812">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a16="http://schemas.microsoft.com/office/drawing/2014/main" xmlns=""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0733348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smtClean="0">
                <a:latin typeface="Times New Roman" pitchFamily="18" charset="0"/>
              </a:rPr>
              <a:t>National </a:t>
            </a:r>
            <a:r>
              <a:rPr lang="en-US" dirty="0">
                <a:latin typeface="Times New Roman" pitchFamily="18" charset="0"/>
              </a:rPr>
              <a:t>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DARPA Spectrum Challenge</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a:t>
            </a:r>
            <a:r>
              <a:rPr lang="en-US" dirty="0" smtClean="0">
                <a:latin typeface="Times New Roman" pitchFamily="18" charset="0"/>
              </a:rPr>
              <a:t>1900.5.1 or 1900.5 Architecture</a:t>
            </a:r>
            <a:endParaRPr lang="en-US" dirty="0">
              <a:latin typeface="Times New Roman" pitchFamily="18" charset="0"/>
            </a:endParaRP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4B0B8065-B96E-4720-A6B6-CDAA44D66E35}"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5-17-0026-0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AF0A8633-5D65-44F9-91AD-8553640B4A7C}"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5-17-0026-01-agen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7F47D59-C21B-4796-8E33-FC83EBA0C31B}"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D6477F9B-1D3D-42C8-8CCC-598898F915C7}"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74C7411-B1E8-4880-9BBD-89756F11F33E}"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5-17-0026-01-agen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12345</TotalTime>
  <Words>1512</Words>
  <Application>Microsoft Office PowerPoint</Application>
  <PresentationFormat>On-screen Show (4:3)</PresentationFormat>
  <Paragraphs>353</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(Temporary)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Ad Hoc?</vt:lpstr>
      <vt:lpstr>IEEE 1900.5 Meeting 11/7/17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305</cp:revision>
  <dcterms:created xsi:type="dcterms:W3CDTF">2013-08-13T02:52:21Z</dcterms:created>
  <dcterms:modified xsi:type="dcterms:W3CDTF">2017-11-06T00:52:50Z</dcterms:modified>
</cp:coreProperties>
</file>