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C3B5CB5-C932-429B-872D-BF73B37983B6}"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17267FB-F9C1-4299-8C8D-688D7AF8DC88}"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453A5C9-4DE7-4082-B467-1D774EFD8F8B}"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04D998A-A19A-4442-AC25-F647A998BCD5}"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9F67FB6-3E42-4FD8-8C61-24B60A8E1A8E}"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4B1D9E4-BD3E-4866-9064-24E2D9259A6A}"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B3CEB28-EA7C-4843-ABA4-73F1514B54C0}" type="datetime1">
              <a:rPr lang="en-US" smtClean="0"/>
              <a:t>11/5/2017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AE40556-0019-4C51-9BE2-4568C0B08EA3}" type="datetime1">
              <a:rPr lang="en-US" smtClean="0"/>
              <a:t>11/5/2017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4583256-3EC1-4B5A-9033-7AEAB60EED48}" type="datetime1">
              <a:rPr lang="en-US" smtClean="0"/>
              <a:t>11/5/2017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99D3682-31A1-4277-A7D1-47F7733BA002}"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279701D-E8B6-4F4F-A944-27EDE9B178C4}"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B82C48E-7CE4-4BA7-84E6-585C4ADE2566}" type="datetime1">
              <a:rPr lang="en-US" smtClean="0"/>
              <a:t>11/5/2017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5-17-0026-00-agen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1a21d19d419878da02d6b461b5aedc78"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46A7778-D99A-47E6-8F95-3C12C29D8D04}" type="datetime1">
              <a:rPr lang="en-US" smtClean="0">
                <a:solidFill>
                  <a:srgbClr val="000099"/>
                </a:solidFill>
              </a:rPr>
              <a:t>11/5/2017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68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07 November </a:t>
            </a:r>
            <a:r>
              <a:rPr lang="en-US" sz="1200" b="1" dirty="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05 November </a:t>
            </a:r>
            <a:r>
              <a:rPr lang="en-US" sz="1200" b="1" dirty="0" smtClean="0">
                <a:latin typeface="Arial" pitchFamily="34" charset="0"/>
                <a:cs typeface="Times New Roman" pitchFamily="18" charset="0"/>
              </a:rPr>
              <a:t>2017</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5-17-0026-00-agen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smtClean="0">
                <a:latin typeface="Arial" pitchFamily="34" charset="0"/>
                <a:cs typeface="Times New Roman" pitchFamily="18" charset="0"/>
              </a:rPr>
              <a:t>thatthe</a:t>
            </a:r>
            <a:r>
              <a:rPr lang="en-US" sz="1200" dirty="0" smtClean="0">
                <a:latin typeface="Arial" pitchFamily="34" charset="0"/>
                <a:cs typeface="Times New Roman" pitchFamily="18" charset="0"/>
              </a:rPr>
              <a:t> </a:t>
            </a:r>
            <a:r>
              <a:rPr lang="en-US" sz="1200" dirty="0">
                <a:latin typeface="Arial" pitchFamily="34" charset="0"/>
                <a:cs typeface="Times New Roman" pitchFamily="18" charset="0"/>
              </a:rPr>
              <a:t>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5-17-0026-00-agen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23179C7-82A8-4589-8E5A-FB0E5F86476D}"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TBD</a:t>
            </a:r>
            <a:endParaRPr lang="en-US" dirty="0" smtClean="0"/>
          </a:p>
          <a:p>
            <a:pPr>
              <a:lnSpc>
                <a:spcPct val="115000"/>
              </a:lnSpc>
              <a:defRPr/>
            </a:pPr>
            <a:r>
              <a:rPr lang="en-US" dirty="0" smtClean="0"/>
              <a:t>Mover:  </a:t>
            </a:r>
            <a:endParaRPr lang="en-US" dirty="0"/>
          </a:p>
          <a:p>
            <a:r>
              <a:rPr dirty="0"/>
              <a:t>Second</a:t>
            </a:r>
            <a:r>
              <a:rPr dirty="0" smtClean="0"/>
              <a:t>:</a:t>
            </a:r>
            <a:endParaRPr dirty="0"/>
          </a:p>
          <a:p>
            <a:r>
              <a:rPr lang="en-US" dirty="0"/>
              <a:t>Vote:  </a:t>
            </a:r>
          </a:p>
          <a:p>
            <a:endParaRPr lang="en-US" dirty="0" smtClean="0"/>
          </a:p>
          <a:p>
            <a:endParaRPr lang="en-US" dirty="0"/>
          </a:p>
          <a:p>
            <a:endParaRPr dirty="0"/>
          </a:p>
        </p:txBody>
      </p:sp>
      <p:sp>
        <p:nvSpPr>
          <p:cNvPr id="4" name="Date Placeholder 3"/>
          <p:cNvSpPr>
            <a:spLocks noGrp="1"/>
          </p:cNvSpPr>
          <p:nvPr>
            <p:ph type="dt" sz="quarter" idx="10"/>
          </p:nvPr>
        </p:nvSpPr>
        <p:spPr/>
        <p:txBody>
          <a:bodyPr/>
          <a:lstStyle/>
          <a:p>
            <a:pPr>
              <a:defRPr/>
            </a:pPr>
            <a:fld id="{B3399D11-2960-41D1-AE5A-D769192274AF}"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endParaRPr lang="en-US" sz="2800" dirty="0"/>
          </a:p>
        </p:txBody>
      </p:sp>
      <p:sp>
        <p:nvSpPr>
          <p:cNvPr id="4" name="Date Placeholder 3"/>
          <p:cNvSpPr>
            <a:spLocks noGrp="1"/>
          </p:cNvSpPr>
          <p:nvPr>
            <p:ph type="dt" sz="half" idx="10"/>
          </p:nvPr>
        </p:nvSpPr>
        <p:spPr/>
        <p:txBody>
          <a:bodyPr/>
          <a:lstStyle/>
          <a:p>
            <a:pPr>
              <a:defRPr/>
            </a:pPr>
            <a:fld id="{D5977394-AD6E-4207-AA8A-1A7E36F4121A}"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32C6D447-A303-4555-81EC-E912CDE7F7C9}"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On </a:t>
            </a:r>
            <a:r>
              <a:rPr lang="en-US" dirty="0" err="1" smtClean="0"/>
              <a:t>Revcom</a:t>
            </a:r>
            <a:r>
              <a:rPr lang="en-US" dirty="0" smtClean="0"/>
              <a:t> agenda for Dec 5</a:t>
            </a:r>
          </a:p>
          <a:p>
            <a:pPr lvl="1"/>
            <a:r>
              <a:rPr lang="en-US" dirty="0" smtClean="0"/>
              <a:t>One request to formally reject comment and explain why</a:t>
            </a:r>
          </a:p>
          <a:p>
            <a:pPr lvl="2"/>
            <a:r>
              <a:rPr lang="en-US" dirty="0" smtClean="0"/>
              <a:t>Completed based on existing WG approved resolution</a:t>
            </a:r>
          </a:p>
          <a:p>
            <a:r>
              <a:rPr lang="en-US" dirty="0" smtClean="0"/>
              <a:t>PAR </a:t>
            </a:r>
            <a:r>
              <a:rPr lang="en-US" dirty="0"/>
              <a:t>to add Schema ready to roll but waiting for </a:t>
            </a:r>
            <a:r>
              <a:rPr lang="en-US" dirty="0" err="1"/>
              <a:t>Revcom</a:t>
            </a:r>
            <a:r>
              <a:rPr lang="en-US" dirty="0"/>
              <a:t> approval of 1900.5.2 </a:t>
            </a:r>
            <a:r>
              <a:rPr lang="en-US" dirty="0" smtClean="0"/>
              <a:t>first</a:t>
            </a:r>
            <a:endParaRPr lang="en-US" dirty="0" smtClean="0"/>
          </a:p>
        </p:txBody>
      </p:sp>
      <p:sp>
        <p:nvSpPr>
          <p:cNvPr id="4" name="Date Placeholder 3"/>
          <p:cNvSpPr>
            <a:spLocks noGrp="1"/>
          </p:cNvSpPr>
          <p:nvPr>
            <p:ph type="dt" sz="quarter" idx="10"/>
          </p:nvPr>
        </p:nvSpPr>
        <p:spPr/>
        <p:txBody>
          <a:bodyPr/>
          <a:lstStyle/>
          <a:p>
            <a:pPr>
              <a:defRPr/>
            </a:pPr>
            <a:fld id="{20E62E19-B820-4D90-83C5-292944414C95}"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4582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smtClean="0">
                <a:solidFill>
                  <a:srgbClr val="FF0000"/>
                </a:solidFill>
              </a:rPr>
              <a:t>8/1/17  12/7/17</a:t>
            </a:r>
            <a:endParaRPr altLang="en-US" sz="1400" b="1" dirty="0">
              <a:solidFill>
                <a:srgbClr val="FF0000"/>
              </a:solidFill>
            </a:endParaRPr>
          </a:p>
          <a:p>
            <a:r>
              <a:rPr altLang="en-US" sz="1400" dirty="0"/>
              <a:t>Reference implementation available				</a:t>
            </a:r>
            <a:r>
              <a:rPr altLang="en-US" sz="1400" dirty="0">
                <a:solidFill>
                  <a:srgbClr val="FF0000"/>
                </a:solidFill>
              </a:rPr>
              <a:t>10/16 </a:t>
            </a:r>
            <a:r>
              <a:rPr altLang="en-US" sz="1400" dirty="0" smtClean="0">
                <a:solidFill>
                  <a:srgbClr val="FF0000"/>
                </a:solidFill>
              </a:rPr>
              <a:t>     </a:t>
            </a:r>
            <a:r>
              <a:rPr altLang="en-US" sz="1400" b="1" dirty="0" smtClean="0">
                <a:solidFill>
                  <a:srgbClr val="FF0000"/>
                </a:solidFill>
              </a:rPr>
              <a:t>12/5/17?</a:t>
            </a:r>
            <a:endParaRPr altLang="en-US" sz="1400" b="1" dirty="0">
              <a:solidFill>
                <a:srgbClr val="FF0000"/>
              </a:solidFill>
            </a:endParaRPr>
          </a:p>
          <a:p>
            <a:r>
              <a:rPr altLang="en-US" sz="1400" dirty="0"/>
              <a:t>Certification available					</a:t>
            </a:r>
            <a:r>
              <a:rPr altLang="en-US" sz="1400" dirty="0" smtClean="0">
                <a:solidFill>
                  <a:srgbClr val="FF0000"/>
                </a:solidFill>
              </a:rPr>
              <a:t>?</a:t>
            </a:r>
          </a:p>
          <a:p>
            <a:r>
              <a:rPr lang="en-US" altLang="en-US" sz="1400" b="1" dirty="0" smtClean="0">
                <a:solidFill>
                  <a:srgbClr val="FF0000"/>
                </a:solidFill>
              </a:rPr>
              <a:t>PAR Expires						12/31/17</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F211C35-1248-4B96-B2C0-5858594B9513}"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2038"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72420" y="5029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smtClean="0"/>
              <a:t>None</a:t>
            </a:r>
          </a:p>
          <a:p>
            <a:pPr lvl="1"/>
            <a:r>
              <a:rPr lang="en-US" sz="2400" dirty="0" err="1" smtClean="0"/>
              <a:t>GoTo</a:t>
            </a:r>
            <a:r>
              <a:rPr lang="en-US" sz="2400" dirty="0" smtClean="0"/>
              <a:t> Meeting issues </a:t>
            </a:r>
            <a:r>
              <a:rPr lang="en-US" sz="2400" dirty="0" err="1" smtClean="0"/>
              <a:t>beig</a:t>
            </a:r>
            <a:r>
              <a:rPr lang="en-US" sz="2400" dirty="0" smtClean="0"/>
              <a:t> worked</a:t>
            </a:r>
            <a:endParaRPr sz="2400" dirty="0"/>
          </a:p>
          <a:p>
            <a:pPr lvl="2"/>
            <a:endParaRPr lang="en-US" sz="2000" dirty="0"/>
          </a:p>
          <a:p>
            <a:r>
              <a:rPr lang="en-US" sz="2800" dirty="0"/>
              <a:t>Is it time to revisit the 1900.5 Architecture?</a:t>
            </a:r>
          </a:p>
          <a:p>
            <a:pPr lvl="1"/>
            <a:r>
              <a:rPr lang="en-US" sz="2400" dirty="0"/>
              <a:t>Ad Hoc discussions?  Discuss Ad Hoc at end of meeting – </a:t>
            </a:r>
            <a:r>
              <a:rPr lang="en-US" sz="2400" dirty="0" smtClean="0"/>
              <a:t>Mat </a:t>
            </a:r>
            <a:r>
              <a:rPr lang="en-US" sz="2400" dirty="0"/>
              <a:t>has action to organize architecture ad </a:t>
            </a:r>
            <a:r>
              <a:rPr lang="en-US" sz="2400" dirty="0" smtClean="0"/>
              <a:t>hoc</a:t>
            </a:r>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BB328509-C36B-46CF-A54C-20FA43B147AC}"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p>
        </p:txBody>
      </p:sp>
      <p:sp>
        <p:nvSpPr>
          <p:cNvPr id="4" name="Date Placeholder 3"/>
          <p:cNvSpPr>
            <a:spLocks noGrp="1"/>
          </p:cNvSpPr>
          <p:nvPr>
            <p:ph type="dt" sz="quarter" idx="10"/>
          </p:nvPr>
        </p:nvSpPr>
        <p:spPr/>
        <p:txBody>
          <a:bodyPr/>
          <a:lstStyle/>
          <a:p>
            <a:pPr>
              <a:defRPr/>
            </a:pPr>
            <a:fld id="{446ED27A-CAED-4A91-A4B4-9BDDD553E2F9}"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990600"/>
            <a:ext cx="8229600" cy="4525963"/>
          </a:xfrm>
        </p:spPr>
        <p:txBody>
          <a:bodyPr/>
          <a:lstStyle/>
          <a:p>
            <a:r>
              <a:rPr lang="en-US" dirty="0" smtClean="0"/>
              <a:t>03 December </a:t>
            </a:r>
            <a:r>
              <a:rPr lang="en-US" dirty="0"/>
              <a:t>2017 is next scheduled monthly electronic meeting</a:t>
            </a:r>
          </a:p>
          <a:p>
            <a:r>
              <a:rPr lang="en-US" dirty="0"/>
              <a:t>Ad </a:t>
            </a:r>
            <a:r>
              <a:rPr lang="en-US" dirty="0" err="1" smtClean="0"/>
              <a:t>Hocs</a:t>
            </a:r>
            <a:r>
              <a:rPr lang="en-US" dirty="0" smtClean="0"/>
              <a:t>?</a:t>
            </a:r>
          </a:p>
          <a:p>
            <a:r>
              <a:rPr lang="en-US" dirty="0" smtClean="0"/>
              <a:t>Face </a:t>
            </a:r>
            <a:r>
              <a:rPr lang="en-US" dirty="0"/>
              <a:t>to Face in </a:t>
            </a:r>
            <a:r>
              <a:rPr lang="en-US" dirty="0" smtClean="0"/>
              <a:t>January </a:t>
            </a:r>
            <a:r>
              <a:rPr lang="en-US" dirty="0" smtClean="0"/>
              <a:t>9-10-11</a:t>
            </a:r>
            <a:endParaRPr lang="en-US" dirty="0"/>
          </a:p>
          <a:p>
            <a:pPr lvl="1"/>
            <a:r>
              <a:rPr lang="en-US" dirty="0" smtClean="0"/>
              <a:t>Host:  Harris Corp</a:t>
            </a:r>
            <a:endParaRPr lang="en-US" dirty="0"/>
          </a:p>
          <a:p>
            <a:pPr lvl="1"/>
            <a:r>
              <a:rPr lang="en-US" dirty="0" smtClean="0"/>
              <a:t>Melbourne FL</a:t>
            </a:r>
            <a:endParaRPr lang="en-US" dirty="0"/>
          </a:p>
          <a:p>
            <a:r>
              <a:rPr lang="en-US" dirty="0"/>
              <a:t>Meeting Platform</a:t>
            </a:r>
          </a:p>
          <a:p>
            <a:pPr lvl="1"/>
            <a:r>
              <a:rPr lang="en-US" dirty="0" smtClean="0"/>
              <a:t>In flux – WebEx for now </a:t>
            </a:r>
            <a:endParaRPr lang="en-US" dirty="0"/>
          </a:p>
        </p:txBody>
      </p:sp>
      <p:sp>
        <p:nvSpPr>
          <p:cNvPr id="4" name="Date Placeholder 3"/>
          <p:cNvSpPr>
            <a:spLocks noGrp="1"/>
          </p:cNvSpPr>
          <p:nvPr>
            <p:ph type="dt" sz="quarter" idx="10"/>
          </p:nvPr>
        </p:nvSpPr>
        <p:spPr/>
        <p:txBody>
          <a:bodyPr/>
          <a:lstStyle/>
          <a:p>
            <a:pPr>
              <a:defRPr/>
            </a:pPr>
            <a:fld id="{4D3FD261-7FFB-4589-B50A-803EFA50F2BE}"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smtClean="0"/>
              <a:t>Review of </a:t>
            </a:r>
            <a:r>
              <a:rPr lang="en-US" dirty="0" smtClean="0"/>
              <a:t>1900.5.1 or 1900.5 </a:t>
            </a:r>
            <a:r>
              <a:rPr lang="en-US" dirty="0" smtClean="0"/>
              <a:t>architecture</a:t>
            </a:r>
            <a:endParaRPr lang="en-US" dirty="0"/>
          </a:p>
        </p:txBody>
      </p:sp>
      <p:sp>
        <p:nvSpPr>
          <p:cNvPr id="4" name="Date Placeholder 3"/>
          <p:cNvSpPr>
            <a:spLocks noGrp="1"/>
          </p:cNvSpPr>
          <p:nvPr>
            <p:ph type="dt" sz="quarter" idx="10"/>
          </p:nvPr>
        </p:nvSpPr>
        <p:spPr/>
        <p:txBody>
          <a:bodyPr/>
          <a:lstStyle/>
          <a:p>
            <a:pPr>
              <a:defRPr/>
            </a:pPr>
            <a:fld id="{90D53365-CB49-44E8-9F87-69B62607E136}"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(Temporary) Monthly </a:t>
            </a:r>
            <a:r>
              <a:rPr dirty="0"/>
              <a:t>WG Meeting</a:t>
            </a:r>
            <a:r>
              <a:rPr dirty="0"/>
              <a:t/>
            </a:r>
            <a:br>
              <a:rPr dirty="0"/>
            </a:br>
            <a:r>
              <a:rPr dirty="0"/>
              <a:t>Electronic Meeting Details</a:t>
            </a:r>
          </a:p>
        </p:txBody>
      </p:sp>
      <p:sp>
        <p:nvSpPr>
          <p:cNvPr id="2" name="Date Placeholder 1"/>
          <p:cNvSpPr>
            <a:spLocks noGrp="1"/>
          </p:cNvSpPr>
          <p:nvPr>
            <p:ph type="dt" sz="quarter" idx="10"/>
          </p:nvPr>
        </p:nvSpPr>
        <p:spPr/>
        <p:txBody>
          <a:bodyPr/>
          <a:lstStyle/>
          <a:p>
            <a:pPr>
              <a:defRPr/>
            </a:pPr>
            <a:fld id="{B427A2B0-6C77-4BD0-973F-64C8EAA3AA5B}"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524315"/>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 </a:t>
            </a:r>
            <a:r>
              <a:rPr lang="en-US" u="sng" dirty="0">
                <a:solidFill>
                  <a:srgbClr val="0563C1"/>
                </a:solidFill>
                <a:ea typeface="Times New Roman" panose="02020603050405020304" pitchFamily="18" charset="0"/>
                <a:cs typeface="Times New Roman" panose="02020603050405020304" pitchFamily="18" charset="0"/>
                <a:hlinkClick r:id="rId3"/>
              </a:rPr>
              <a:t>https://baesystems.webex.com/baesystems/j.php?MTID=m1a21d19d419878da02d6b461b5aedc78</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968 319 149</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jT37G9FP</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r>
              <a:rPr lang="en-US" dirty="0" smtClean="0">
                <a:ea typeface="Times New Roman" panose="02020603050405020304" pitchFamily="18" charset="0"/>
                <a:cs typeface="Times New Roman" panose="02020603050405020304" pitchFamily="18" charset="0"/>
              </a:rPr>
              <a:t>Provide </a:t>
            </a:r>
            <a:r>
              <a:rPr lang="en-US" dirty="0">
                <a:ea typeface="Times New Roman" panose="02020603050405020304" pitchFamily="18" charset="0"/>
                <a:cs typeface="Times New Roman" panose="02020603050405020304" pitchFamily="18" charset="0"/>
              </a:rPr>
              <a:t>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u="sng" dirty="0">
                <a:solidFill>
                  <a:srgbClr val="0563C1"/>
                </a:solidFill>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11/7/17 </a:t>
            </a:r>
            <a:r>
              <a:rPr lang="en-US" dirty="0"/>
              <a:t>@2:30 PM </a:t>
            </a:r>
            <a:r>
              <a:rPr lang="en-US" dirty="0" smtClean="0"/>
              <a:t>US ET (UTC-5)</a:t>
            </a:r>
            <a:endParaRPr lang="en-US" dirty="0"/>
          </a:p>
        </p:txBody>
      </p:sp>
      <p:sp>
        <p:nvSpPr>
          <p:cNvPr id="4" name="Date Placeholder 3"/>
          <p:cNvSpPr>
            <a:spLocks noGrp="1"/>
          </p:cNvSpPr>
          <p:nvPr>
            <p:ph type="dt" sz="half" idx="10"/>
          </p:nvPr>
        </p:nvSpPr>
        <p:spPr/>
        <p:txBody>
          <a:bodyPr/>
          <a:lstStyle/>
          <a:p>
            <a:pPr>
              <a:defRPr/>
            </a:pPr>
            <a:fld id="{0886504F-7F60-40B8-8063-4C3EDD63191C}"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a:t>
            </a: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C9DD5E8F-FF31-48F8-B0D2-41B8995A7DA6}"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87D7A5C5-9694-482A-A93F-262A4A21AAD9}" type="datetime1">
              <a:rPr lang="en-US" smtClean="0"/>
              <a:t>11/5/2017</a:t>
            </a:fld>
            <a:endParaRPr lang="en-US"/>
          </a:p>
        </p:txBody>
      </p:sp>
      <p:sp>
        <p:nvSpPr>
          <p:cNvPr id="4" name="Footer Placeholder 3"/>
          <p:cNvSpPr>
            <a:spLocks noGrp="1"/>
          </p:cNvSpPr>
          <p:nvPr>
            <p:ph type="ftr" sz="quarter" idx="11"/>
          </p:nvPr>
        </p:nvSpPr>
        <p:spPr/>
        <p:txBody>
          <a:bodyPr/>
          <a:lstStyle/>
          <a:p>
            <a:pPr>
              <a:defRPr/>
            </a:pPr>
            <a:r>
              <a:rPr lang="en-US" smtClean="0"/>
              <a:t>Doc #: 5-17-0026-00-agen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11" name="Table 10"/>
          <p:cNvGraphicFramePr>
            <a:graphicFrameLocks noGrp="1"/>
          </p:cNvGraphicFramePr>
          <p:nvPr>
            <p:extLst>
              <p:ext uri="{D42A27DB-BD31-4B8C-83A1-F6EECF244321}">
                <p14:modId xmlns:p14="http://schemas.microsoft.com/office/powerpoint/2010/main" val="279914314"/>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 xmlns:a16="http://schemas.microsoft.com/office/drawing/2014/main" val="3933110754"/>
                    </a:ext>
                  </a:extLst>
                </a:gridCol>
                <a:gridCol w="755725">
                  <a:extLst>
                    <a:ext uri="{9D8B030D-6E8A-4147-A177-3AD203B41FA5}">
                      <a16:colId xmlns="" xmlns:a16="http://schemas.microsoft.com/office/drawing/2014/main" val="437782173"/>
                    </a:ext>
                  </a:extLst>
                </a:gridCol>
                <a:gridCol w="879384">
                  <a:extLst>
                    <a:ext uri="{9D8B030D-6E8A-4147-A177-3AD203B41FA5}">
                      <a16:colId xmlns="" xmlns:a16="http://schemas.microsoft.com/office/drawing/2014/main" val="456333653"/>
                    </a:ext>
                  </a:extLst>
                </a:gridCol>
                <a:gridCol w="1016793">
                  <a:extLst>
                    <a:ext uri="{9D8B030D-6E8A-4147-A177-3AD203B41FA5}">
                      <a16:colId xmlns="" xmlns:a16="http://schemas.microsoft.com/office/drawing/2014/main" val="2725925286"/>
                    </a:ext>
                  </a:extLst>
                </a:gridCol>
                <a:gridCol w="1786255">
                  <a:extLst>
                    <a:ext uri="{9D8B030D-6E8A-4147-A177-3AD203B41FA5}">
                      <a16:colId xmlns="" xmlns:a16="http://schemas.microsoft.com/office/drawing/2014/main"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10/3</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914129306"/>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080895612"/>
                  </a:ext>
                </a:extLst>
              </a:tr>
              <a:tr h="126812">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 xmlns:a16="http://schemas.microsoft.com/office/drawing/2014/main"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0733348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smtClean="0">
                <a:latin typeface="Times New Roman" pitchFamily="18" charset="0"/>
              </a:rPr>
              <a:t>National </a:t>
            </a:r>
            <a:r>
              <a:rPr lang="en-US" dirty="0">
                <a:latin typeface="Times New Roman" pitchFamily="18" charset="0"/>
              </a:rPr>
              <a:t>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DARPA Spectrum Challenge</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a:t>
            </a:r>
            <a:r>
              <a:rPr lang="en-US" dirty="0" smtClean="0">
                <a:latin typeface="Times New Roman" pitchFamily="18" charset="0"/>
              </a:rPr>
              <a:t>1900.5.1 or 1900.5 </a:t>
            </a:r>
            <a:r>
              <a:rPr lang="en-US" dirty="0" smtClean="0">
                <a:latin typeface="Times New Roman" pitchFamily="18" charset="0"/>
              </a:rPr>
              <a:t>Architecture</a:t>
            </a:r>
            <a:endParaRPr lang="en-US" dirty="0">
              <a:latin typeface="Times New Roman" pitchFamily="18" charset="0"/>
            </a:endParaRP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EF6A937-2A86-4B82-AD7C-640B0DB95AFA}"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5-17-0026-0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1DBEDAA8-3CDA-46CC-99C5-76BC76950140}"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B6C5136-9586-4427-9951-986E697F69C7}"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52BE8C3-F5DC-43CC-88FA-24D3CB6FC23B}"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144BFA01-3643-4D7F-B23C-474258DC6D01}"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12338</TotalTime>
  <Words>1480</Words>
  <Application>Microsoft Office PowerPoint</Application>
  <PresentationFormat>On-screen Show (4:3)</PresentationFormat>
  <Paragraphs>351</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(Temporary)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Ad Hoc?</vt:lpstr>
      <vt:lpstr>IEEE 1900.5 Meeting 11/7/17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303</cp:revision>
  <dcterms:created xsi:type="dcterms:W3CDTF">2013-08-13T02:52:21Z</dcterms:created>
  <dcterms:modified xsi:type="dcterms:W3CDTF">2017-11-05T15:14:38Z</dcterms:modified>
</cp:coreProperties>
</file>