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6" r:id="rId14"/>
    <p:sldId id="335" r:id="rId15"/>
    <p:sldId id="377" r:id="rId16"/>
    <p:sldId id="344" r:id="rId17"/>
    <p:sldId id="346" r:id="rId18"/>
    <p:sldId id="347" r:id="rId19"/>
    <p:sldId id="381"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65" d="100"/>
          <a:sy n="65" d="100"/>
        </p:scale>
        <p:origin x="1484"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62F5788-7DE6-43D3-9AE0-43F3B8BC8078}" type="datetime1">
              <a:rPr lang="en-US" smtClean="0"/>
              <a:t>9/5/2017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5-17-0021-01-agen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388B8C5-8747-40D2-8849-F01BC1F48C7D}" type="datetime1">
              <a:rPr lang="en-US" smtClean="0"/>
              <a:t>9/5/2017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5-17-0021-01-agen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E5F9A22-B6C0-4ACF-93E6-28B8396B5334}" type="datetime1">
              <a:rPr lang="en-US" smtClean="0"/>
              <a:t>9/5/2017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5-17-0021-01-agen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7B8A1C7-AE8F-4FE0-AD15-F327DA54EFF0}" type="datetime1">
              <a:rPr lang="en-US" smtClean="0"/>
              <a:t>9/5/2017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5-17-0021-01-agen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C7BC5AC-7B80-430A-B253-67F6FA47B251}" type="datetime1">
              <a:rPr lang="en-US" smtClean="0"/>
              <a:t>9/5/2017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5-17-0021-01-agen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6B68FC8-3371-4172-B6FA-AD2E499E64CC}" type="datetime1">
              <a:rPr lang="en-US" smtClean="0"/>
              <a:t>9/5/2017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5-17-0021-01-agen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3E4CDC8-04EC-4193-86FE-5272DAF97F64}" type="datetime1">
              <a:rPr lang="en-US" smtClean="0"/>
              <a:t>9/5/2017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5-17-0021-01-agen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E6EBAAD0-1B9F-4BE6-A35F-E686DF93DDB2}" type="datetime1">
              <a:rPr lang="en-US" smtClean="0"/>
              <a:t>9/5/2017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5-17-0021-01-agen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41BE861-4E28-4FF7-9F60-56D7D700255A}" type="datetime1">
              <a:rPr lang="en-US" smtClean="0"/>
              <a:t>9/5/2017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5-17-0021-01-agen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3A6F8F2-E16D-4D4C-B3BB-C789E68FE2F5}" type="datetime1">
              <a:rPr lang="en-US" smtClean="0"/>
              <a:t>9/5/2017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5-17-0021-01-agen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883B7FD-FB0E-492F-89F2-F74B712491F0}" type="datetime1">
              <a:rPr lang="en-US" smtClean="0"/>
              <a:t>9/5/2017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5-17-0021-01-agen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022FCFBE-BE20-41EC-B3DA-D027F693A943}" type="datetime1">
              <a:rPr lang="en-US" smtClean="0"/>
              <a:t>9/5/2017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5-17-0021-01-agen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EDE8C727-C197-4A71-830C-0DDE1CFAD06F}" type="datetime1">
              <a:rPr lang="en-US" smtClean="0">
                <a:solidFill>
                  <a:srgbClr val="000099"/>
                </a:solidFill>
              </a:rPr>
              <a:t>9/5/2017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51224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05 September 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03 September 2017</a:t>
            </a:r>
          </a:p>
          <a:p>
            <a:pPr eaLnBrk="0" hangingPunct="0"/>
            <a:r>
              <a:rPr lang="en-US" sz="1200" b="1" dirty="0">
                <a:latin typeface="Arial" pitchFamily="34" charset="0"/>
                <a:cs typeface="Times New Roman" pitchFamily="18" charset="0"/>
              </a:rPr>
              <a:t>Document No: 5-17-0021-01-agen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5-17-0021-01-agen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BA424D4C-9FD8-49E8-84A9-6FD2C54A158A}" type="datetime1">
              <a:rPr lang="en-US" smtClean="0"/>
              <a:t>9/5/2017</a:t>
            </a:fld>
            <a:endParaRPr lang="en-US"/>
          </a:p>
        </p:txBody>
      </p:sp>
      <p:sp>
        <p:nvSpPr>
          <p:cNvPr id="3" name="Footer Placeholder 2"/>
          <p:cNvSpPr>
            <a:spLocks noGrp="1"/>
          </p:cNvSpPr>
          <p:nvPr>
            <p:ph type="ftr" sz="quarter" idx="11"/>
          </p:nvPr>
        </p:nvSpPr>
        <p:spPr/>
        <p:txBody>
          <a:bodyPr/>
          <a:lstStyle/>
          <a:p>
            <a:pPr>
              <a:defRPr/>
            </a:pPr>
            <a:r>
              <a:rPr lang="en-US"/>
              <a:t>Doc #: 5-17-0021-01-agen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a:t>TBD  (Deferred to next meeting)</a:t>
            </a:r>
            <a:endParaRPr dirty="0"/>
          </a:p>
          <a:p>
            <a:r>
              <a:rPr dirty="0"/>
              <a:t>Mover:  </a:t>
            </a:r>
            <a:endParaRPr lang="en-US" dirty="0"/>
          </a:p>
          <a:p>
            <a:r>
              <a:rPr dirty="0"/>
              <a:t>Second:</a:t>
            </a:r>
          </a:p>
          <a:p>
            <a:r>
              <a:rPr lang="en-US" dirty="0"/>
              <a:t>Vote:  </a:t>
            </a:r>
          </a:p>
          <a:p>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5EF48592-A683-4F22-A8FC-A451E7857F86}" type="datetime1">
              <a:rPr lang="en-US" smtClean="0"/>
              <a:t>9/5/2017</a:t>
            </a:fld>
            <a:endParaRPr lang="en-US"/>
          </a:p>
        </p:txBody>
      </p:sp>
      <p:sp>
        <p:nvSpPr>
          <p:cNvPr id="5" name="Footer Placeholder 4"/>
          <p:cNvSpPr>
            <a:spLocks noGrp="1"/>
          </p:cNvSpPr>
          <p:nvPr>
            <p:ph type="ftr" sz="quarter" idx="11"/>
          </p:nvPr>
        </p:nvSpPr>
        <p:spPr/>
        <p:txBody>
          <a:bodyPr/>
          <a:lstStyle/>
          <a:p>
            <a:pPr>
              <a:defRPr/>
            </a:pPr>
            <a:r>
              <a:rPr lang="en-US"/>
              <a:t>Doc #: 5-17-0021-01-agen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a:p>
            <a:pPr lvl="1"/>
            <a:r>
              <a:rPr lang="en-US" sz="2400" dirty="0"/>
              <a:t>PAR Extension request submitted for 2 years</a:t>
            </a:r>
            <a:endParaRPr lang="en-US" sz="2000" dirty="0"/>
          </a:p>
          <a:p>
            <a:pPr lvl="1"/>
            <a:r>
              <a:rPr lang="en-US" sz="2400" dirty="0"/>
              <a:t>Review in Ad Hoc at the end of this meeting?</a:t>
            </a:r>
          </a:p>
        </p:txBody>
      </p:sp>
      <p:sp>
        <p:nvSpPr>
          <p:cNvPr id="4" name="Date Placeholder 3"/>
          <p:cNvSpPr>
            <a:spLocks noGrp="1"/>
          </p:cNvSpPr>
          <p:nvPr>
            <p:ph type="dt" sz="half" idx="10"/>
          </p:nvPr>
        </p:nvSpPr>
        <p:spPr/>
        <p:txBody>
          <a:bodyPr/>
          <a:lstStyle/>
          <a:p>
            <a:pPr>
              <a:defRPr/>
            </a:pPr>
            <a:fld id="{ABAB7A7F-1162-485D-961E-43B6ED593800}" type="datetime1">
              <a:rPr lang="en-US" smtClean="0"/>
              <a:t>9/5/2017</a:t>
            </a:fld>
            <a:endParaRPr lang="en-US"/>
          </a:p>
        </p:txBody>
      </p:sp>
      <p:sp>
        <p:nvSpPr>
          <p:cNvPr id="5" name="Footer Placeholder 4"/>
          <p:cNvSpPr>
            <a:spLocks noGrp="1"/>
          </p:cNvSpPr>
          <p:nvPr>
            <p:ph type="ftr" sz="quarter" idx="11"/>
          </p:nvPr>
        </p:nvSpPr>
        <p:spPr/>
        <p:txBody>
          <a:bodyPr/>
          <a:lstStyle/>
          <a:p>
            <a:pPr>
              <a:defRPr/>
            </a:pPr>
            <a:r>
              <a:rPr lang="en-US"/>
              <a:t>Doc #: 5-17-0021-01-agen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49137298"/>
              </p:ext>
            </p:extLst>
          </p:nvPr>
        </p:nvGraphicFramePr>
        <p:xfrm>
          <a:off x="990600" y="3124200"/>
          <a:ext cx="2002657" cy="2591594"/>
        </p:xfrm>
        <a:graphic>
          <a:graphicData uri="http://schemas.openxmlformats.org/presentationml/2006/ole">
            <mc:AlternateContent xmlns:mc="http://schemas.openxmlformats.org/markup-compatibility/2006">
              <mc:Choice xmlns:v="urn:schemas-microsoft-com:vml" Requires="v">
                <p:oleObj spid="_x0000_s2063" name="Acrobat Document" r:id="rId3" imgW="4663359" imgH="6035040" progId="AcroExch.Document.11">
                  <p:embed/>
                </p:oleObj>
              </mc:Choice>
              <mc:Fallback>
                <p:oleObj name="Acrobat Document" r:id="rId3" imgW="4663359" imgH="6035040" progId="AcroExch.Document.11">
                  <p:embed/>
                  <p:pic>
                    <p:nvPicPr>
                      <p:cNvPr id="0" name=""/>
                      <p:cNvPicPr/>
                      <p:nvPr/>
                    </p:nvPicPr>
                    <p:blipFill>
                      <a:blip r:embed="rId4"/>
                      <a:stretch>
                        <a:fillRect/>
                      </a:stretch>
                    </p:blipFill>
                    <p:spPr>
                      <a:xfrm>
                        <a:off x="990600" y="3124200"/>
                        <a:ext cx="2002657" cy="2591594"/>
                      </a:xfrm>
                      <a:prstGeom prst="rect">
                        <a:avLst/>
                      </a:prstGeom>
                    </p:spPr>
                  </p:pic>
                </p:oleObj>
              </mc:Fallback>
            </mc:AlternateContent>
          </a:graphicData>
        </a:graphic>
      </p:graphicFrame>
      <p:sp>
        <p:nvSpPr>
          <p:cNvPr id="8" name="Rectangle 7"/>
          <p:cNvSpPr/>
          <p:nvPr/>
        </p:nvSpPr>
        <p:spPr>
          <a:xfrm>
            <a:off x="4038600" y="4495800"/>
            <a:ext cx="3721083" cy="646331"/>
          </a:xfrm>
          <a:prstGeom prst="rect">
            <a:avLst/>
          </a:prstGeom>
        </p:spPr>
        <p:txBody>
          <a:bodyPr wrap="none">
            <a:spAutoFit/>
          </a:bodyPr>
          <a:lstStyle/>
          <a:p>
            <a:r>
              <a:rPr lang="en-US" dirty="0"/>
              <a:t>No comments received</a:t>
            </a:r>
          </a:p>
          <a:p>
            <a:r>
              <a:rPr lang="en-US" dirty="0"/>
              <a:t>On </a:t>
            </a:r>
            <a:r>
              <a:rPr lang="en-US" dirty="0" err="1"/>
              <a:t>NesCom</a:t>
            </a:r>
            <a:r>
              <a:rPr lang="en-US" dirty="0"/>
              <a:t> Agenda for 12 Sept 2017</a:t>
            </a:r>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8/17</a:t>
            </a:r>
          </a:p>
          <a:p>
            <a:r>
              <a:rPr altLang="en-US" sz="1400" dirty="0"/>
              <a:t>WG </a:t>
            </a:r>
            <a:r>
              <a:rPr altLang="en-US" sz="1400" dirty="0" err="1"/>
              <a:t>Recirc</a:t>
            </a:r>
            <a:r>
              <a:rPr altLang="en-US" sz="1400" dirty="0"/>
              <a:t>						</a:t>
            </a:r>
            <a:r>
              <a:rPr lang="en-US" altLang="en-US" sz="1400" dirty="0"/>
              <a:t>8</a:t>
            </a:r>
            <a:r>
              <a:rPr altLang="en-US" sz="1400" dirty="0"/>
              <a:t>/17</a:t>
            </a:r>
          </a:p>
          <a:p>
            <a:r>
              <a:rPr altLang="en-US" sz="1400" dirty="0"/>
              <a:t>Sponsor Ballot						</a:t>
            </a:r>
            <a:r>
              <a:rPr lang="en-US" altLang="en-US" sz="1400" dirty="0"/>
              <a:t>10</a:t>
            </a:r>
            <a:r>
              <a:rPr altLang="en-US" sz="1400" dirty="0"/>
              <a:t>/17</a:t>
            </a:r>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a:t>
            </a:r>
            <a:endParaRPr altLang="en-US" sz="1400" dirty="0"/>
          </a:p>
          <a:p>
            <a:r>
              <a:rPr altLang="en-US" sz="1400" dirty="0"/>
              <a:t>Submit to REVCOM						11/17     </a:t>
            </a:r>
            <a:r>
              <a:rPr lang="en-US" altLang="en-US" sz="1400" b="1" dirty="0">
                <a:solidFill>
                  <a:srgbClr val="FF0000"/>
                </a:solidFill>
              </a:rPr>
              <a:t>10/18!!</a:t>
            </a:r>
          </a:p>
          <a:p>
            <a:endParaRPr altLang="en-US" sz="200" dirty="0"/>
          </a:p>
          <a:p>
            <a:r>
              <a:rPr lang="en-US" altLang="en-US" sz="1400" dirty="0"/>
              <a:t>  							</a:t>
            </a:r>
            <a:r>
              <a:rPr lang="en-US" altLang="en-US" sz="1400" b="1" dirty="0">
                <a:solidFill>
                  <a:srgbClr val="FF0000"/>
                </a:solidFill>
              </a:rPr>
              <a:t>NEED PAR EXTENSION</a:t>
            </a:r>
          </a:p>
          <a:p>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7FE5DFA4-43DC-4D98-A7A8-BA36FF47075A}" type="datetime1">
              <a:rPr lang="en-US" smtClean="0"/>
              <a:t>9/5/2017</a:t>
            </a:fld>
            <a:endParaRPr lang="en-US"/>
          </a:p>
        </p:txBody>
      </p:sp>
      <p:sp>
        <p:nvSpPr>
          <p:cNvPr id="5" name="Footer Placeholder 4"/>
          <p:cNvSpPr>
            <a:spLocks noGrp="1"/>
          </p:cNvSpPr>
          <p:nvPr>
            <p:ph type="ftr" sz="quarter" idx="11"/>
          </p:nvPr>
        </p:nvSpPr>
        <p:spPr/>
        <p:txBody>
          <a:bodyPr/>
          <a:lstStyle/>
          <a:p>
            <a:pPr>
              <a:defRPr/>
            </a:pPr>
            <a:r>
              <a:rPr lang="en-US"/>
              <a:t>Doc #: 5-17-0021-01-agen</a:t>
            </a:r>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4074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All Balloting complete</a:t>
            </a:r>
          </a:p>
          <a:p>
            <a:r>
              <a:rPr lang="en-US" dirty="0"/>
              <a:t>Working on submittal paperwork</a:t>
            </a:r>
          </a:p>
          <a:p>
            <a:pPr lvl="1"/>
            <a:r>
              <a:rPr lang="en-US" dirty="0"/>
              <a:t>Submittal is to “review committee” (</a:t>
            </a:r>
            <a:r>
              <a:rPr lang="en-US" dirty="0" err="1"/>
              <a:t>RevCom</a:t>
            </a:r>
            <a:r>
              <a:rPr lang="en-US" dirty="0"/>
              <a:t>)</a:t>
            </a:r>
            <a:endParaRPr dirty="0"/>
          </a:p>
          <a:p>
            <a:r>
              <a:rPr lang="en-US" dirty="0"/>
              <a:t>PAR to add Schema ready to roll but waiting for </a:t>
            </a:r>
            <a:r>
              <a:rPr lang="en-US" dirty="0" err="1"/>
              <a:t>Revcom</a:t>
            </a:r>
            <a:r>
              <a:rPr lang="en-US" dirty="0"/>
              <a:t> approval of 1900.5.2 first</a:t>
            </a:r>
          </a:p>
          <a:p>
            <a:r>
              <a:rPr lang="en-US" dirty="0"/>
              <a:t>On </a:t>
            </a:r>
            <a:r>
              <a:rPr lang="en-US" dirty="0" err="1"/>
              <a:t>Revcom</a:t>
            </a:r>
            <a:r>
              <a:rPr lang="en-US" dirty="0"/>
              <a:t> agenda for Dec 5</a:t>
            </a:r>
          </a:p>
        </p:txBody>
      </p:sp>
      <p:sp>
        <p:nvSpPr>
          <p:cNvPr id="4" name="Date Placeholder 3"/>
          <p:cNvSpPr>
            <a:spLocks noGrp="1"/>
          </p:cNvSpPr>
          <p:nvPr>
            <p:ph type="dt" sz="quarter" idx="10"/>
          </p:nvPr>
        </p:nvSpPr>
        <p:spPr/>
        <p:txBody>
          <a:bodyPr/>
          <a:lstStyle/>
          <a:p>
            <a:pPr>
              <a:defRPr/>
            </a:pPr>
            <a:fld id="{D1CA9023-2AA2-4533-8E58-43692007FCB6}" type="datetime1">
              <a:rPr lang="en-US" smtClean="0"/>
              <a:t>9/5/2017</a:t>
            </a:fld>
            <a:endParaRPr lang="en-US"/>
          </a:p>
        </p:txBody>
      </p:sp>
      <p:sp>
        <p:nvSpPr>
          <p:cNvPr id="5" name="Footer Placeholder 4"/>
          <p:cNvSpPr>
            <a:spLocks noGrp="1"/>
          </p:cNvSpPr>
          <p:nvPr>
            <p:ph type="ftr" sz="quarter" idx="11"/>
          </p:nvPr>
        </p:nvSpPr>
        <p:spPr/>
        <p:txBody>
          <a:bodyPr/>
          <a:lstStyle/>
          <a:p>
            <a:pPr>
              <a:defRPr/>
            </a:pPr>
            <a:r>
              <a:rPr lang="en-US"/>
              <a:t>Doc #: 5-17-0021-01-agen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7463"/>
            <a:ext cx="8229600" cy="1143000"/>
          </a:xfrm>
        </p:spPr>
        <p:txBody>
          <a:bodyPr/>
          <a:lstStyle/>
          <a:p>
            <a:r>
              <a:rPr altLang="en-US"/>
              <a:t>Working Schedule for 1900.5.2</a:t>
            </a:r>
          </a:p>
        </p:txBody>
      </p:sp>
      <p:sp>
        <p:nvSpPr>
          <p:cNvPr id="15363" name="Content Placeholder 2"/>
          <p:cNvSpPr>
            <a:spLocks noGrp="1"/>
          </p:cNvSpPr>
          <p:nvPr>
            <p:ph idx="1"/>
          </p:nvPr>
        </p:nvSpPr>
        <p:spPr>
          <a:xfrm>
            <a:off x="381000" y="1295400"/>
            <a:ext cx="8458200" cy="4525963"/>
          </a:xfrm>
        </p:spPr>
        <p:txBody>
          <a:bodyPr/>
          <a:lstStyle/>
          <a:p>
            <a:r>
              <a:rPr altLang="en-US" sz="1400" dirty="0"/>
              <a:t>Form Ballot Pool	(Send Ballot Invitation)				6/7/15</a:t>
            </a:r>
            <a:r>
              <a:rPr altLang="en-US" sz="1400" b="1" dirty="0">
                <a:solidFill>
                  <a:srgbClr val="FF0000"/>
                </a:solidFill>
              </a:rPr>
              <a:t>√</a:t>
            </a:r>
          </a:p>
          <a:p>
            <a:r>
              <a:rPr altLang="en-US" sz="1400" dirty="0"/>
              <a:t>Final Draft and Schema Adjustments				7/30/15</a:t>
            </a:r>
            <a:r>
              <a:rPr altLang="en-US" sz="1400" b="1" dirty="0">
                <a:solidFill>
                  <a:srgbClr val="FF0000"/>
                </a:solidFill>
              </a:rPr>
              <a:t>√</a:t>
            </a:r>
            <a:endParaRPr altLang="en-US" sz="1400" dirty="0"/>
          </a:p>
          <a:p>
            <a:r>
              <a:rPr altLang="en-US" sz="1400" dirty="0"/>
              <a:t>WG Vote to Sponsor Ballot (need </a:t>
            </a:r>
            <a:r>
              <a:rPr altLang="en-US" sz="1400" dirty="0" err="1"/>
              <a:t>DySPAN</a:t>
            </a:r>
            <a:r>
              <a:rPr altLang="en-US" sz="1400" dirty="0"/>
              <a:t>-SC approval)			</a:t>
            </a:r>
            <a:r>
              <a:rPr altLang="en-US" sz="1400" dirty="0">
                <a:solidFill>
                  <a:srgbClr val="FF0000"/>
                </a:solidFill>
              </a:rPr>
              <a:t>7/30/15</a:t>
            </a:r>
            <a:r>
              <a:rPr altLang="en-US" sz="1400" dirty="0"/>
              <a:t> (8/18)</a:t>
            </a:r>
            <a:r>
              <a:rPr altLang="en-US" sz="1400" b="1" dirty="0">
                <a:solidFill>
                  <a:srgbClr val="FF0000"/>
                </a:solidFill>
              </a:rPr>
              <a:t> √</a:t>
            </a:r>
            <a:endParaRPr altLang="en-US" sz="1400" dirty="0">
              <a:solidFill>
                <a:srgbClr val="FF0000"/>
              </a:solidFill>
            </a:endParaRPr>
          </a:p>
          <a:p>
            <a:r>
              <a:rPr altLang="en-US" sz="1400" dirty="0" err="1"/>
              <a:t>DySPAN</a:t>
            </a:r>
            <a:r>
              <a:rPr altLang="en-US" sz="1400" dirty="0"/>
              <a:t>-SC Approval						</a:t>
            </a:r>
            <a:r>
              <a:rPr altLang="en-US" sz="1400" dirty="0">
                <a:solidFill>
                  <a:srgbClr val="FF0000"/>
                </a:solidFill>
              </a:rPr>
              <a:t>8/28/15</a:t>
            </a:r>
            <a:r>
              <a:rPr altLang="en-US" sz="1400" dirty="0"/>
              <a:t> </a:t>
            </a:r>
            <a:r>
              <a:rPr altLang="en-US" sz="1400" dirty="0">
                <a:solidFill>
                  <a:srgbClr val="FF0000"/>
                </a:solidFill>
              </a:rPr>
              <a:t>(9/2)</a:t>
            </a:r>
            <a:r>
              <a:rPr altLang="en-US" sz="1400" b="1" dirty="0">
                <a:solidFill>
                  <a:srgbClr val="FF0000"/>
                </a:solidFill>
              </a:rPr>
              <a:t> 9/30√</a:t>
            </a:r>
            <a:endParaRPr altLang="en-US" sz="1400" dirty="0"/>
          </a:p>
          <a:p>
            <a:r>
              <a:rPr altLang="en-US" sz="1400" dirty="0"/>
              <a:t>Mandatory Editorial Coordination Completes				</a:t>
            </a:r>
            <a:r>
              <a:rPr altLang="en-US" sz="1400" dirty="0">
                <a:solidFill>
                  <a:srgbClr val="FF0000"/>
                </a:solidFill>
              </a:rPr>
              <a:t>9/30/15</a:t>
            </a:r>
            <a:r>
              <a:rPr altLang="en-US" sz="1400" dirty="0"/>
              <a:t> </a:t>
            </a:r>
            <a:r>
              <a:rPr altLang="en-US" sz="1400" b="1" dirty="0">
                <a:solidFill>
                  <a:srgbClr val="FF0000"/>
                </a:solidFill>
              </a:rPr>
              <a:t>12/1 √</a:t>
            </a:r>
          </a:p>
          <a:p>
            <a:r>
              <a:rPr altLang="en-US" sz="1400" dirty="0"/>
              <a:t>Conduct Ballot						</a:t>
            </a:r>
            <a:r>
              <a:rPr altLang="en-US" sz="1400" dirty="0">
                <a:solidFill>
                  <a:srgbClr val="FF0000"/>
                </a:solidFill>
              </a:rPr>
              <a:t>1/28/16</a:t>
            </a:r>
            <a:r>
              <a:rPr altLang="en-US" sz="1400" b="1" dirty="0">
                <a:solidFill>
                  <a:srgbClr val="FF0000"/>
                </a:solidFill>
              </a:rPr>
              <a:t> 1/22 √</a:t>
            </a:r>
            <a:endParaRPr altLang="en-US" sz="1400" dirty="0"/>
          </a:p>
          <a:p>
            <a:r>
              <a:rPr altLang="en-US" sz="1400" dirty="0"/>
              <a:t>Ballot completes						</a:t>
            </a:r>
            <a:r>
              <a:rPr altLang="en-US" sz="1400" dirty="0">
                <a:solidFill>
                  <a:srgbClr val="FF0000"/>
                </a:solidFill>
              </a:rPr>
              <a:t>2/28/15</a:t>
            </a:r>
            <a:r>
              <a:rPr altLang="en-US" sz="1400" b="1" dirty="0">
                <a:solidFill>
                  <a:srgbClr val="FF0000"/>
                </a:solidFill>
              </a:rPr>
              <a:t> 3/12 √ </a:t>
            </a:r>
            <a:endParaRPr altLang="en-US" sz="1400" dirty="0"/>
          </a:p>
          <a:p>
            <a:r>
              <a:rPr altLang="en-US" sz="1400" dirty="0"/>
              <a:t>Form Comment Resolution subcommittee				</a:t>
            </a:r>
            <a:r>
              <a:rPr altLang="en-US" sz="1400" dirty="0">
                <a:solidFill>
                  <a:srgbClr val="FF0000"/>
                </a:solidFill>
              </a:rPr>
              <a:t>3/15/16</a:t>
            </a:r>
          </a:p>
          <a:p>
            <a:r>
              <a:rPr altLang="en-US" sz="1400" dirty="0"/>
              <a:t>Suggested comment resolutions available				</a:t>
            </a:r>
            <a:r>
              <a:rPr altLang="en-US" sz="1400" dirty="0">
                <a:solidFill>
                  <a:srgbClr val="FF0000"/>
                </a:solidFill>
              </a:rPr>
              <a:t>11/15/16 </a:t>
            </a:r>
            <a:r>
              <a:rPr altLang="en-US" sz="1400" b="1" dirty="0">
                <a:solidFill>
                  <a:srgbClr val="FF0000"/>
                </a:solidFill>
              </a:rPr>
              <a:t>1</a:t>
            </a:r>
            <a:r>
              <a:rPr altLang="en-US" sz="1400" dirty="0">
                <a:solidFill>
                  <a:srgbClr val="FF0000"/>
                </a:solidFill>
              </a:rPr>
              <a:t>/</a:t>
            </a:r>
            <a:r>
              <a:rPr altLang="en-US" sz="1400" b="1" dirty="0">
                <a:solidFill>
                  <a:srgbClr val="FF0000"/>
                </a:solidFill>
              </a:rPr>
              <a:t>3/17 √ </a:t>
            </a:r>
            <a:endParaRPr altLang="en-US" sz="1400" dirty="0">
              <a:solidFill>
                <a:srgbClr val="FF0000"/>
              </a:solidFill>
            </a:endParaRPr>
          </a:p>
          <a:p>
            <a:r>
              <a:rPr altLang="en-US" sz="1400" dirty="0"/>
              <a:t>Vote for </a:t>
            </a:r>
            <a:r>
              <a:rPr altLang="en-US" sz="1400" dirty="0" err="1"/>
              <a:t>Recirc</a:t>
            </a:r>
            <a:r>
              <a:rPr altLang="en-US" sz="1400" dirty="0"/>
              <a:t> Ballot					</a:t>
            </a:r>
            <a:r>
              <a:rPr altLang="en-US" sz="1400" dirty="0">
                <a:solidFill>
                  <a:srgbClr val="FF0000"/>
                </a:solidFill>
              </a:rPr>
              <a:t>12/1/16 </a:t>
            </a:r>
            <a:r>
              <a:rPr altLang="en-US" sz="1400" b="1" dirty="0">
                <a:solidFill>
                  <a:srgbClr val="FF0000"/>
                </a:solidFill>
              </a:rPr>
              <a:t>2</a:t>
            </a:r>
            <a:r>
              <a:rPr altLang="en-US" sz="1400" dirty="0">
                <a:solidFill>
                  <a:srgbClr val="FF0000"/>
                </a:solidFill>
              </a:rPr>
              <a:t>/</a:t>
            </a:r>
            <a:r>
              <a:rPr altLang="en-US" sz="1400" b="1" dirty="0">
                <a:solidFill>
                  <a:srgbClr val="FF0000"/>
                </a:solidFill>
              </a:rPr>
              <a:t>7/17  </a:t>
            </a:r>
            <a:endParaRPr altLang="en-US" sz="1400" dirty="0">
              <a:solidFill>
                <a:srgbClr val="FF0000"/>
              </a:solidFill>
            </a:endParaRPr>
          </a:p>
          <a:p>
            <a:r>
              <a:rPr altLang="en-US" sz="1400" dirty="0"/>
              <a:t>Conduct </a:t>
            </a:r>
            <a:r>
              <a:rPr altLang="en-US" sz="1400" dirty="0" err="1"/>
              <a:t>Recirc</a:t>
            </a:r>
            <a:r>
              <a:rPr altLang="en-US" sz="1400" dirty="0"/>
              <a:t> Ballot					</a:t>
            </a:r>
            <a:r>
              <a:rPr altLang="en-US" sz="1400" dirty="0">
                <a:solidFill>
                  <a:srgbClr val="FF0000"/>
                </a:solidFill>
              </a:rPr>
              <a:t>1/3/17 </a:t>
            </a:r>
            <a:r>
              <a:rPr altLang="en-US" sz="1400" b="1" dirty="0">
                <a:solidFill>
                  <a:srgbClr val="FF0000"/>
                </a:solidFill>
              </a:rPr>
              <a:t>2</a:t>
            </a:r>
            <a:r>
              <a:rPr altLang="en-US" sz="1400" dirty="0">
                <a:solidFill>
                  <a:srgbClr val="FF0000"/>
                </a:solidFill>
              </a:rPr>
              <a:t>/</a:t>
            </a:r>
            <a:r>
              <a:rPr altLang="en-US" sz="1400" b="1" dirty="0">
                <a:solidFill>
                  <a:srgbClr val="FF0000"/>
                </a:solidFill>
              </a:rPr>
              <a:t>28/17</a:t>
            </a:r>
            <a:endParaRPr altLang="en-US" sz="1400" dirty="0">
              <a:solidFill>
                <a:srgbClr val="FF0000"/>
              </a:solidFill>
            </a:endParaRPr>
          </a:p>
          <a:p>
            <a:r>
              <a:rPr altLang="en-US" sz="1400" dirty="0"/>
              <a:t>Ballot completes						</a:t>
            </a:r>
            <a:r>
              <a:rPr altLang="en-US" sz="1400" dirty="0">
                <a:solidFill>
                  <a:srgbClr val="FF0000"/>
                </a:solidFill>
              </a:rPr>
              <a:t>2/2/17 </a:t>
            </a:r>
            <a:r>
              <a:rPr altLang="en-US" sz="1400" b="1" dirty="0">
                <a:solidFill>
                  <a:srgbClr val="FF0000"/>
                </a:solidFill>
              </a:rPr>
              <a:t>3/10/17</a:t>
            </a:r>
          </a:p>
          <a:p>
            <a:r>
              <a:rPr altLang="en-US" sz="1400" dirty="0"/>
              <a:t>2</a:t>
            </a:r>
            <a:r>
              <a:rPr altLang="en-US" sz="1400" baseline="30000" dirty="0"/>
              <a:t>nd</a:t>
            </a:r>
            <a:r>
              <a:rPr altLang="en-US" sz="1400" dirty="0"/>
              <a:t> Recirculation Ballot Complete					4/3/17</a:t>
            </a:r>
            <a:r>
              <a:rPr lang="en-US" altLang="en-US" sz="1400" b="1" dirty="0">
                <a:solidFill>
                  <a:srgbClr val="FF0000"/>
                </a:solidFill>
              </a:rPr>
              <a:t>√ </a:t>
            </a:r>
            <a:endParaRPr lang="en-US" altLang="en-US" sz="1400" dirty="0">
              <a:solidFill>
                <a:srgbClr val="FF0000"/>
              </a:solidFill>
            </a:endParaRPr>
          </a:p>
          <a:p>
            <a:r>
              <a:rPr altLang="en-US" sz="1400" dirty="0"/>
              <a:t>Approved by Standards Board					</a:t>
            </a:r>
            <a:r>
              <a:rPr altLang="en-US" sz="1400" dirty="0">
                <a:solidFill>
                  <a:srgbClr val="FF0000"/>
                </a:solidFill>
              </a:rPr>
              <a:t>6/1/17   </a:t>
            </a:r>
            <a:r>
              <a:rPr altLang="en-US" sz="1400" b="1" dirty="0">
                <a:solidFill>
                  <a:srgbClr val="FF0000"/>
                </a:solidFill>
              </a:rPr>
              <a:t>8/1/17  12/7/17</a:t>
            </a:r>
          </a:p>
          <a:p>
            <a:r>
              <a:rPr altLang="en-US" sz="1400" dirty="0"/>
              <a:t>Reference implementation available				</a:t>
            </a:r>
            <a:r>
              <a:rPr altLang="en-US" sz="1400" dirty="0">
                <a:solidFill>
                  <a:srgbClr val="FF0000"/>
                </a:solidFill>
              </a:rPr>
              <a:t>10/16 </a:t>
            </a:r>
            <a:endParaRPr altLang="en-US" sz="1400" b="1" dirty="0">
              <a:solidFill>
                <a:srgbClr val="FF0000"/>
              </a:solidFill>
            </a:endParaRPr>
          </a:p>
          <a:p>
            <a:r>
              <a:rPr altLang="en-US" sz="1400" dirty="0"/>
              <a:t>Certification available					</a:t>
            </a:r>
            <a:r>
              <a:rPr altLang="en-US" sz="1400" dirty="0">
                <a:solidFill>
                  <a:srgbClr val="FF0000"/>
                </a:solidFill>
              </a:rPr>
              <a:t>?</a:t>
            </a:r>
          </a:p>
          <a:p>
            <a:r>
              <a:rPr lang="en-US" altLang="en-US" sz="1400" b="1" dirty="0">
                <a:solidFill>
                  <a:srgbClr val="FF0000"/>
                </a:solidFill>
              </a:rPr>
              <a:t>PAR Expires						12/31/17</a:t>
            </a:r>
            <a:endParaRPr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BF3A72BF-1213-45B0-9ACF-D49F6B805591}" type="datetime1">
              <a:rPr lang="en-US" smtClean="0"/>
              <a:t>9/5/2017</a:t>
            </a:fld>
            <a:endParaRPr lang="en-US"/>
          </a:p>
        </p:txBody>
      </p:sp>
      <p:sp>
        <p:nvSpPr>
          <p:cNvPr id="5" name="Footer Placeholder 4"/>
          <p:cNvSpPr>
            <a:spLocks noGrp="1"/>
          </p:cNvSpPr>
          <p:nvPr>
            <p:ph type="ftr" sz="quarter" idx="11"/>
          </p:nvPr>
        </p:nvSpPr>
        <p:spPr/>
        <p:txBody>
          <a:bodyPr/>
          <a:lstStyle/>
          <a:p>
            <a:pPr>
              <a:defRPr/>
            </a:pPr>
            <a:r>
              <a:rPr lang="en-US"/>
              <a:t>Doc #: 5-17-0021-01-agen</a:t>
            </a:r>
          </a:p>
        </p:txBody>
      </p:sp>
      <p:sp>
        <p:nvSpPr>
          <p:cNvPr id="153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5578ACFF-B97B-4905-BAD5-77B4F8260815}" type="slidenum">
              <a:rPr lang="en-US" altLang="en-US" sz="1200" smtClean="0"/>
              <a:pPr>
                <a:spcBef>
                  <a:spcPct val="0"/>
                </a:spcBef>
                <a:buFontTx/>
                <a:buNone/>
              </a:pPr>
              <a:t>15</a:t>
            </a:fld>
            <a:endParaRPr lang="en-US" altLang="en-US" sz="120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72420"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12038"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100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57200" y="1392238"/>
            <a:ext cx="8229600" cy="4525963"/>
          </a:xfrm>
        </p:spPr>
        <p:txBody>
          <a:bodyPr/>
          <a:lstStyle/>
          <a:p>
            <a:r>
              <a:rPr sz="2800" dirty="0"/>
              <a:t>Leadership meetings</a:t>
            </a:r>
          </a:p>
          <a:p>
            <a:pPr lvl="1"/>
            <a:r>
              <a:rPr lang="en-US" sz="2400" dirty="0"/>
              <a:t>None</a:t>
            </a:r>
          </a:p>
          <a:p>
            <a:pPr lvl="1"/>
            <a:r>
              <a:rPr lang="en-US" sz="2400" dirty="0"/>
              <a:t>Received bill for March </a:t>
            </a:r>
            <a:r>
              <a:rPr lang="en-US" sz="2400" dirty="0" err="1"/>
              <a:t>DySPAN</a:t>
            </a:r>
            <a:r>
              <a:rPr lang="en-US" sz="2400" dirty="0"/>
              <a:t>-SC meeting</a:t>
            </a:r>
            <a:endParaRPr sz="2400" dirty="0"/>
          </a:p>
          <a:p>
            <a:pPr lvl="2"/>
            <a:endParaRPr lang="en-US" sz="2000" dirty="0"/>
          </a:p>
          <a:p>
            <a:r>
              <a:rPr lang="en-US" sz="2800" dirty="0"/>
              <a:t>Is it time to revisit the 1900.5 Architecture?</a:t>
            </a:r>
          </a:p>
          <a:p>
            <a:pPr lvl="1"/>
            <a:r>
              <a:rPr lang="en-US" sz="2400" dirty="0"/>
              <a:t>Ad Hoc discussions?  Discuss Ad Hoc at end of meeting – Mat has action to organize architecture ad hoc</a:t>
            </a:r>
          </a:p>
          <a:p>
            <a:pPr lvl="1"/>
            <a:endParaRPr lang="en-US" sz="2800" dirty="0"/>
          </a:p>
          <a:p>
            <a:r>
              <a:rPr lang="en-US" sz="2800" dirty="0"/>
              <a:t>Other activities?  1900.5.2 amendment for Schema</a:t>
            </a:r>
          </a:p>
        </p:txBody>
      </p:sp>
      <p:sp>
        <p:nvSpPr>
          <p:cNvPr id="4" name="Date Placeholder 3"/>
          <p:cNvSpPr>
            <a:spLocks noGrp="1"/>
          </p:cNvSpPr>
          <p:nvPr>
            <p:ph type="dt" sz="quarter" idx="10"/>
          </p:nvPr>
        </p:nvSpPr>
        <p:spPr/>
        <p:txBody>
          <a:bodyPr/>
          <a:lstStyle/>
          <a:p>
            <a:pPr>
              <a:defRPr/>
            </a:pPr>
            <a:fld id="{0D07C5C9-2FF0-4CF7-B0A7-E5A3B0BEDA81}" type="datetime1">
              <a:rPr lang="en-US" smtClean="0"/>
              <a:t>9/5/2017</a:t>
            </a:fld>
            <a:endParaRPr lang="en-US"/>
          </a:p>
        </p:txBody>
      </p:sp>
      <p:sp>
        <p:nvSpPr>
          <p:cNvPr id="5" name="Footer Placeholder 4"/>
          <p:cNvSpPr>
            <a:spLocks noGrp="1"/>
          </p:cNvSpPr>
          <p:nvPr>
            <p:ph type="ftr" sz="quarter" idx="11"/>
          </p:nvPr>
        </p:nvSpPr>
        <p:spPr/>
        <p:txBody>
          <a:bodyPr/>
          <a:lstStyle/>
          <a:p>
            <a:pPr>
              <a:defRPr/>
            </a:pPr>
            <a:r>
              <a:rPr lang="en-US"/>
              <a:t>Doc #: 5-17-0021-01-agen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r>
              <a:rPr lang="en-US" sz="2800" dirty="0"/>
              <a:t>Standards paper in process</a:t>
            </a:r>
          </a:p>
          <a:p>
            <a:pPr lvl="1"/>
            <a:r>
              <a:rPr lang="en-US" sz="2400" dirty="0"/>
              <a:t>Communications Magazine</a:t>
            </a:r>
          </a:p>
          <a:p>
            <a:pPr lvl="2"/>
            <a:r>
              <a:rPr lang="en-US" sz="2000" dirty="0"/>
              <a:t>2 papers – 1900.5.1 and 1900.5.2</a:t>
            </a:r>
          </a:p>
          <a:p>
            <a:r>
              <a:rPr lang="en-US" sz="2800" dirty="0"/>
              <a:t>DARPA Spectrum Challenge? </a:t>
            </a:r>
          </a:p>
          <a:p>
            <a:pPr lvl="1"/>
            <a:r>
              <a:rPr lang="en-US" sz="2400" dirty="0"/>
              <a:t>PM(Paul Tilghman) pitch </a:t>
            </a:r>
            <a:r>
              <a:rPr lang="en-US" sz="2400" dirty="0" err="1"/>
              <a:t>WInnForum</a:t>
            </a:r>
            <a:endParaRPr lang="en-US" sz="2400" dirty="0"/>
          </a:p>
          <a:p>
            <a:pPr lvl="2"/>
            <a:r>
              <a:rPr lang="en-US" sz="2000" dirty="0"/>
              <a:t>Interest in Commercial overlap</a:t>
            </a:r>
          </a:p>
          <a:p>
            <a:pPr lvl="2"/>
            <a:r>
              <a:rPr lang="en-US" sz="2000" dirty="0"/>
              <a:t>Opportunistic use of commercial spectrum / networks</a:t>
            </a:r>
            <a:endParaRPr lang="en-US" sz="2800" dirty="0"/>
          </a:p>
          <a:p>
            <a:r>
              <a:rPr lang="en-US" sz="2800" dirty="0"/>
              <a:t>ICC – Deadline for 1900.5.2 tutorial is Sept 15</a:t>
            </a:r>
          </a:p>
          <a:p>
            <a:r>
              <a:rPr lang="en-US" sz="2800" dirty="0"/>
              <a:t>FCC </a:t>
            </a:r>
            <a:r>
              <a:rPr lang="en-US" sz="2800" dirty="0" err="1"/>
              <a:t>NoI</a:t>
            </a:r>
            <a:r>
              <a:rPr lang="en-US" sz="2800" dirty="0"/>
              <a:t> in </a:t>
            </a:r>
            <a:r>
              <a:rPr lang="en-US" sz="2800" dirty="0" err="1"/>
              <a:t>freq</a:t>
            </a:r>
            <a:r>
              <a:rPr lang="en-US" sz="2800" dirty="0"/>
              <a:t> above 3.5 </a:t>
            </a:r>
            <a:r>
              <a:rPr lang="en-US" sz="2800" dirty="0" err="1"/>
              <a:t>Ghz</a:t>
            </a:r>
            <a:r>
              <a:rPr lang="en-US" sz="2800" dirty="0"/>
              <a:t> rules</a:t>
            </a:r>
          </a:p>
          <a:p>
            <a:pPr lvl="1"/>
            <a:r>
              <a:rPr lang="en-US" sz="2400" dirty="0"/>
              <a:t>Carlos will send email to reflector for consideration</a:t>
            </a:r>
          </a:p>
        </p:txBody>
      </p:sp>
      <p:sp>
        <p:nvSpPr>
          <p:cNvPr id="4" name="Date Placeholder 3"/>
          <p:cNvSpPr>
            <a:spLocks noGrp="1"/>
          </p:cNvSpPr>
          <p:nvPr>
            <p:ph type="dt" sz="quarter" idx="10"/>
          </p:nvPr>
        </p:nvSpPr>
        <p:spPr/>
        <p:txBody>
          <a:bodyPr/>
          <a:lstStyle/>
          <a:p>
            <a:pPr>
              <a:defRPr/>
            </a:pPr>
            <a:fld id="{862DA3A2-BC87-4CD4-9705-0633B16116FC}" type="datetime1">
              <a:rPr lang="en-US" smtClean="0"/>
              <a:t>9/5/2017</a:t>
            </a:fld>
            <a:endParaRPr lang="en-US"/>
          </a:p>
        </p:txBody>
      </p:sp>
      <p:sp>
        <p:nvSpPr>
          <p:cNvPr id="5" name="Footer Placeholder 4"/>
          <p:cNvSpPr>
            <a:spLocks noGrp="1"/>
          </p:cNvSpPr>
          <p:nvPr>
            <p:ph type="ftr" sz="quarter" idx="11"/>
          </p:nvPr>
        </p:nvSpPr>
        <p:spPr/>
        <p:txBody>
          <a:bodyPr/>
          <a:lstStyle/>
          <a:p>
            <a:pPr>
              <a:defRPr/>
            </a:pPr>
            <a:r>
              <a:rPr lang="en-US"/>
              <a:t>Doc #: 5-17-0021-01-agen</a:t>
            </a:r>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304800" y="762000"/>
            <a:ext cx="8229600" cy="4525963"/>
          </a:xfrm>
        </p:spPr>
        <p:txBody>
          <a:bodyPr/>
          <a:lstStyle/>
          <a:p>
            <a:r>
              <a:rPr lang="en-US" dirty="0"/>
              <a:t>03 October 2017 is next scheduled monthly electronic meeting</a:t>
            </a:r>
          </a:p>
          <a:p>
            <a:r>
              <a:rPr lang="en-US" dirty="0"/>
              <a:t>Ad </a:t>
            </a:r>
            <a:r>
              <a:rPr lang="en-US" dirty="0" err="1"/>
              <a:t>Hocs</a:t>
            </a:r>
            <a:r>
              <a:rPr lang="en-US" dirty="0"/>
              <a:t>?</a:t>
            </a:r>
          </a:p>
          <a:p>
            <a:r>
              <a:rPr lang="en-US" dirty="0"/>
              <a:t>Plan Face to Face in November week of 27?</a:t>
            </a:r>
          </a:p>
          <a:p>
            <a:pPr lvl="1"/>
            <a:r>
              <a:rPr lang="en-US" dirty="0"/>
              <a:t>January 8</a:t>
            </a:r>
            <a:r>
              <a:rPr lang="en-US" baseline="30000" dirty="0"/>
              <a:t>th</a:t>
            </a:r>
            <a:r>
              <a:rPr lang="en-US" dirty="0"/>
              <a:t>? (which dates)</a:t>
            </a:r>
          </a:p>
          <a:p>
            <a:pPr lvl="2"/>
            <a:r>
              <a:rPr lang="en-US" dirty="0"/>
              <a:t>Dave C, Mat, Reinhard, Mitch, Carlos</a:t>
            </a:r>
          </a:p>
          <a:p>
            <a:pPr lvl="3"/>
            <a:r>
              <a:rPr lang="en-US" dirty="0"/>
              <a:t>1900.5.2 Later in week?</a:t>
            </a:r>
          </a:p>
          <a:p>
            <a:pPr lvl="1"/>
            <a:r>
              <a:rPr lang="en-US" dirty="0"/>
              <a:t>Florida</a:t>
            </a:r>
          </a:p>
          <a:p>
            <a:r>
              <a:rPr lang="en-US" dirty="0"/>
              <a:t>Meeting Platform (Continue with GoToMeeting)</a:t>
            </a:r>
          </a:p>
          <a:p>
            <a:pPr lvl="1"/>
            <a:r>
              <a:rPr lang="en-US" dirty="0"/>
              <a:t>GoToMeeting, </a:t>
            </a:r>
            <a:r>
              <a:rPr lang="en-US" dirty="0" err="1"/>
              <a:t>JoinMe</a:t>
            </a:r>
            <a:r>
              <a:rPr lang="en-US" dirty="0"/>
              <a:t>, WebEx, </a:t>
            </a:r>
            <a:r>
              <a:rPr lang="en-US" dirty="0" err="1"/>
              <a:t>Loopup</a:t>
            </a:r>
            <a:r>
              <a:rPr lang="en-US" dirty="0"/>
              <a:t>? </a:t>
            </a:r>
          </a:p>
        </p:txBody>
      </p:sp>
      <p:sp>
        <p:nvSpPr>
          <p:cNvPr id="4" name="Date Placeholder 3"/>
          <p:cNvSpPr>
            <a:spLocks noGrp="1"/>
          </p:cNvSpPr>
          <p:nvPr>
            <p:ph type="dt" sz="quarter" idx="10"/>
          </p:nvPr>
        </p:nvSpPr>
        <p:spPr/>
        <p:txBody>
          <a:bodyPr/>
          <a:lstStyle/>
          <a:p>
            <a:pPr>
              <a:defRPr/>
            </a:pPr>
            <a:fld id="{EA95FF90-2D1F-4D5C-8A21-1892D31E479B}" type="datetime1">
              <a:rPr lang="en-US" smtClean="0"/>
              <a:t>9/5/2017</a:t>
            </a:fld>
            <a:endParaRPr lang="en-US"/>
          </a:p>
        </p:txBody>
      </p:sp>
      <p:sp>
        <p:nvSpPr>
          <p:cNvPr id="5" name="Footer Placeholder 4"/>
          <p:cNvSpPr>
            <a:spLocks noGrp="1"/>
          </p:cNvSpPr>
          <p:nvPr>
            <p:ph type="ftr" sz="quarter" idx="11"/>
          </p:nvPr>
        </p:nvSpPr>
        <p:spPr/>
        <p:txBody>
          <a:bodyPr/>
          <a:lstStyle/>
          <a:p>
            <a:pPr>
              <a:defRPr/>
            </a:pPr>
            <a:r>
              <a:rPr lang="en-US"/>
              <a:t>Doc #: 5-17-0021-01-agen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1900.5.1 in Ad Hoc</a:t>
            </a:r>
          </a:p>
          <a:p>
            <a:r>
              <a:rPr lang="en-US" dirty="0"/>
              <a:t>No 1900.5.1 next month (October)</a:t>
            </a:r>
          </a:p>
          <a:p>
            <a:r>
              <a:rPr lang="en-US" dirty="0"/>
              <a:t>Plan on Architecture</a:t>
            </a:r>
          </a:p>
        </p:txBody>
      </p:sp>
      <p:sp>
        <p:nvSpPr>
          <p:cNvPr id="4" name="Date Placeholder 3"/>
          <p:cNvSpPr>
            <a:spLocks noGrp="1"/>
          </p:cNvSpPr>
          <p:nvPr>
            <p:ph type="dt" sz="quarter" idx="10"/>
          </p:nvPr>
        </p:nvSpPr>
        <p:spPr/>
        <p:txBody>
          <a:bodyPr/>
          <a:lstStyle/>
          <a:p>
            <a:pPr>
              <a:defRPr/>
            </a:pPr>
            <a:fld id="{B7737C7C-D6A1-484A-A1D9-ADD960D0F0C0}" type="datetime1">
              <a:rPr lang="en-US" smtClean="0"/>
              <a:t>9/5/2017</a:t>
            </a:fld>
            <a:endParaRPr lang="en-US"/>
          </a:p>
        </p:txBody>
      </p:sp>
      <p:sp>
        <p:nvSpPr>
          <p:cNvPr id="5" name="Footer Placeholder 4"/>
          <p:cNvSpPr>
            <a:spLocks noGrp="1"/>
          </p:cNvSpPr>
          <p:nvPr>
            <p:ph type="ftr" sz="quarter" idx="11"/>
          </p:nvPr>
        </p:nvSpPr>
        <p:spPr/>
        <p:txBody>
          <a:bodyPr/>
          <a:lstStyle/>
          <a:p>
            <a:pPr>
              <a:defRPr/>
            </a:pPr>
            <a:r>
              <a:rPr lang="en-US"/>
              <a:t>Doc #: 5-17-0021-01-agen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39473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t> Monthly WG Meeting</a:t>
            </a:r>
            <a:br>
              <a:rPr/>
            </a:br>
            <a:r>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4B3EEC5F-36ED-437B-9DB8-A63B0B247864}" type="datetime1">
              <a:rPr lang="en-US" smtClean="0"/>
              <a:t>9/5/2017</a:t>
            </a:fld>
            <a:endParaRPr lang="en-US"/>
          </a:p>
        </p:txBody>
      </p:sp>
      <p:sp>
        <p:nvSpPr>
          <p:cNvPr id="3" name="Footer Placeholder 2"/>
          <p:cNvSpPr>
            <a:spLocks noGrp="1"/>
          </p:cNvSpPr>
          <p:nvPr>
            <p:ph type="ftr" sz="quarter" idx="11"/>
          </p:nvPr>
        </p:nvSpPr>
        <p:spPr/>
        <p:txBody>
          <a:bodyPr/>
          <a:lstStyle/>
          <a:p>
            <a:pPr>
              <a:defRPr/>
            </a:pPr>
            <a:r>
              <a:rPr lang="en-US"/>
              <a:t>Doc #: 5-17-0021-01-agen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09/5/17 @2:30 PM EDT</a:t>
            </a:r>
          </a:p>
        </p:txBody>
      </p:sp>
      <p:sp>
        <p:nvSpPr>
          <p:cNvPr id="4" name="Date Placeholder 3"/>
          <p:cNvSpPr>
            <a:spLocks noGrp="1"/>
          </p:cNvSpPr>
          <p:nvPr>
            <p:ph type="dt" sz="half" idx="10"/>
          </p:nvPr>
        </p:nvSpPr>
        <p:spPr/>
        <p:txBody>
          <a:bodyPr/>
          <a:lstStyle/>
          <a:p>
            <a:pPr>
              <a:defRPr/>
            </a:pPr>
            <a:fld id="{DB0D8276-B84C-4861-A42D-6258DE738B54}" type="datetime1">
              <a:rPr lang="en-US" smtClean="0"/>
              <a:t>9/5/2017</a:t>
            </a:fld>
            <a:endParaRPr lang="en-US"/>
          </a:p>
        </p:txBody>
      </p:sp>
      <p:sp>
        <p:nvSpPr>
          <p:cNvPr id="5" name="Footer Placeholder 4"/>
          <p:cNvSpPr>
            <a:spLocks noGrp="1"/>
          </p:cNvSpPr>
          <p:nvPr>
            <p:ph type="ftr" sz="quarter" idx="11"/>
          </p:nvPr>
        </p:nvSpPr>
        <p:spPr/>
        <p:txBody>
          <a:bodyPr/>
          <a:lstStyle/>
          <a:p>
            <a:pPr>
              <a:defRPr/>
            </a:pPr>
            <a:r>
              <a:rPr lang="en-US"/>
              <a:t>Doc #: 5-17-0021-01-agen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1"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3B3EBFA6-1D2B-48D1-A65E-521273482C47}" type="datetime1">
              <a:rPr lang="en-US" smtClean="0"/>
              <a:t>9/5/2017</a:t>
            </a:fld>
            <a:endParaRPr lang="en-US"/>
          </a:p>
        </p:txBody>
      </p:sp>
      <p:sp>
        <p:nvSpPr>
          <p:cNvPr id="3" name="Footer Placeholder 2"/>
          <p:cNvSpPr>
            <a:spLocks noGrp="1"/>
          </p:cNvSpPr>
          <p:nvPr>
            <p:ph type="ftr" sz="quarter" idx="11"/>
          </p:nvPr>
        </p:nvSpPr>
        <p:spPr/>
        <p:txBody>
          <a:bodyPr/>
          <a:lstStyle/>
          <a:p>
            <a:pPr>
              <a:defRPr/>
            </a:pPr>
            <a:r>
              <a:rPr lang="en-US"/>
              <a:t>Doc #: 5-17-0021-01-agen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6DF92D5E-0DEF-4E8C-856A-5E283E1BFB90}" type="datetime1">
              <a:rPr lang="en-US" smtClean="0"/>
              <a:t>9/5/2017</a:t>
            </a:fld>
            <a:endParaRPr lang="en-US"/>
          </a:p>
        </p:txBody>
      </p:sp>
      <p:sp>
        <p:nvSpPr>
          <p:cNvPr id="4" name="Footer Placeholder 3"/>
          <p:cNvSpPr>
            <a:spLocks noGrp="1"/>
          </p:cNvSpPr>
          <p:nvPr>
            <p:ph type="ftr" sz="quarter" idx="11"/>
          </p:nvPr>
        </p:nvSpPr>
        <p:spPr/>
        <p:txBody>
          <a:bodyPr/>
          <a:lstStyle/>
          <a:p>
            <a:pPr>
              <a:defRPr/>
            </a:pPr>
            <a:r>
              <a:rPr lang="en-US"/>
              <a:t>Doc #: 5-17-0021-01-agen</a:t>
            </a:r>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a:solidFill>
                  <a:srgbClr val="FF0000"/>
                </a:solidFill>
                <a:latin typeface="Times New Roman" pitchFamily="18" charset="0"/>
              </a:rPr>
              <a:t>Quorum?  </a:t>
            </a:r>
          </a:p>
        </p:txBody>
      </p:sp>
      <p:graphicFrame>
        <p:nvGraphicFramePr>
          <p:cNvPr id="11" name="Table 10"/>
          <p:cNvGraphicFramePr>
            <a:graphicFrameLocks noGrp="1"/>
          </p:cNvGraphicFramePr>
          <p:nvPr>
            <p:extLst>
              <p:ext uri="{D42A27DB-BD31-4B8C-83A1-F6EECF244321}">
                <p14:modId xmlns:p14="http://schemas.microsoft.com/office/powerpoint/2010/main" val="2717862722"/>
              </p:ext>
            </p:extLst>
          </p:nvPr>
        </p:nvGraphicFramePr>
        <p:xfrm>
          <a:off x="1359318" y="663375"/>
          <a:ext cx="5193882" cy="5043928"/>
        </p:xfrm>
        <a:graphic>
          <a:graphicData uri="http://schemas.openxmlformats.org/drawingml/2006/table">
            <a:tbl>
              <a:tblPr>
                <a:tableStyleId>{5C22544A-7EE6-4342-B048-85BDC9FD1C3A}</a:tableStyleId>
              </a:tblPr>
              <a:tblGrid>
                <a:gridCol w="755725">
                  <a:extLst>
                    <a:ext uri="{9D8B030D-6E8A-4147-A177-3AD203B41FA5}">
                      <a16:colId xmlns:a16="http://schemas.microsoft.com/office/drawing/2014/main" val="3933110754"/>
                    </a:ext>
                  </a:extLst>
                </a:gridCol>
                <a:gridCol w="755725">
                  <a:extLst>
                    <a:ext uri="{9D8B030D-6E8A-4147-A177-3AD203B41FA5}">
                      <a16:colId xmlns:a16="http://schemas.microsoft.com/office/drawing/2014/main" val="437782173"/>
                    </a:ext>
                  </a:extLst>
                </a:gridCol>
                <a:gridCol w="879384">
                  <a:extLst>
                    <a:ext uri="{9D8B030D-6E8A-4147-A177-3AD203B41FA5}">
                      <a16:colId xmlns:a16="http://schemas.microsoft.com/office/drawing/2014/main" val="456333653"/>
                    </a:ext>
                  </a:extLst>
                </a:gridCol>
                <a:gridCol w="1016793">
                  <a:extLst>
                    <a:ext uri="{9D8B030D-6E8A-4147-A177-3AD203B41FA5}">
                      <a16:colId xmlns:a16="http://schemas.microsoft.com/office/drawing/2014/main" val="2725925286"/>
                    </a:ext>
                  </a:extLst>
                </a:gridCol>
                <a:gridCol w="1786255">
                  <a:extLst>
                    <a:ext uri="{9D8B030D-6E8A-4147-A177-3AD203B41FA5}">
                      <a16:colId xmlns:a16="http://schemas.microsoft.com/office/drawing/2014/main" val="3194889194"/>
                    </a:ext>
                  </a:extLst>
                </a:gridCol>
              </a:tblGrid>
              <a:tr h="395181">
                <a:tc>
                  <a:txBody>
                    <a:bodyPr/>
                    <a:lstStyle/>
                    <a:p>
                      <a:pPr algn="l" fontAlgn="b"/>
                      <a:r>
                        <a:rPr lang="en-US" sz="1100" b="0" i="0" u="none" strike="noStrike" dirty="0">
                          <a:solidFill>
                            <a:srgbClr val="000000"/>
                          </a:solidFill>
                          <a:effectLst/>
                          <a:latin typeface="Calibri" panose="020F0502020204030204" pitchFamily="34" charset="0"/>
                        </a:rPr>
                        <a:t>9/5</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191417718"/>
                  </a:ext>
                </a:extLst>
              </a:tr>
              <a:tr h="131727">
                <a:tc>
                  <a:txBody>
                    <a:bodyPr/>
                    <a:lstStyle/>
                    <a:p>
                      <a:pPr algn="r"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r>
                        <a:rPr lang="en-US" sz="1000" u="none" strike="noStrike">
                          <a:effectLst/>
                        </a:rPr>
                        <a:t>14</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238326842"/>
                  </a:ext>
                </a:extLst>
              </a:tr>
              <a:tr h="13172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496310346"/>
                  </a:ext>
                </a:extLst>
              </a:tr>
              <a:tr h="27253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314587679"/>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95201285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Omar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Granados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616822689"/>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468811701"/>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884951325"/>
                  </a:ext>
                </a:extLst>
              </a:tr>
              <a:tr h="244377">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1029041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Lockheed </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914129306"/>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Member</a:t>
                      </a: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Li</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Communications Research Centre Canada</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295237685"/>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Wireless and Mobile Communication, TU Delft</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080895612"/>
                  </a:ext>
                </a:extLst>
              </a:tr>
              <a:tr h="126812">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06338477"/>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359065480"/>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48300343"/>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126139980"/>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745673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Participant</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Nicholas</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Orlando</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IEEE</a:t>
                      </a:r>
                    </a:p>
                  </a:txBody>
                  <a:tcPr marL="4542" marR="4542" marT="4542" marB="0" anchor="b"/>
                </a:tc>
                <a:extLst>
                  <a:ext uri="{0D108BD9-81ED-4DB2-BD59-A6C34878D82A}">
                    <a16:rowId xmlns:a16="http://schemas.microsoft.com/office/drawing/2014/main" val="328242463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Spenser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Vogel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SWRI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066569808"/>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Dustan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Hellwig</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Chesapeake Technology International</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81836049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NASA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16203015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Shared Spectrum Company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41119617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CGI Group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248426422"/>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CSIR Institute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073334843"/>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Shawn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Kern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9078406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Grit</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err="1">
                          <a:effectLst/>
                        </a:rPr>
                        <a:t>Denker</a:t>
                      </a: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519689876"/>
                  </a:ext>
                </a:extLst>
              </a:tr>
            </a:tbl>
          </a:graphicData>
        </a:graphic>
      </p:graphicFrame>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DARPA Spectrum Challenge</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lvl="1">
              <a:buFont typeface="+mj-lt"/>
              <a:buAutoNum type="alphaLcParenR"/>
            </a:pPr>
            <a:r>
              <a:rPr lang="en-US" dirty="0" err="1">
                <a:latin typeface="Times New Roman" pitchFamily="18" charset="0"/>
              </a:rPr>
              <a:t>Webex</a:t>
            </a:r>
            <a:r>
              <a:rPr lang="en-US" dirty="0">
                <a:latin typeface="Times New Roman" pitchFamily="18" charset="0"/>
              </a:rPr>
              <a:t> vs GoToMeeting</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or Architecture</a:t>
            </a:r>
          </a:p>
        </p:txBody>
      </p:sp>
      <p:sp>
        <p:nvSpPr>
          <p:cNvPr id="6148" name="TextBox 1"/>
          <p:cNvSpPr txBox="1">
            <a:spLocks noChangeArrowheads="1"/>
          </p:cNvSpPr>
          <p:nvPr/>
        </p:nvSpPr>
        <p:spPr bwMode="auto">
          <a:xfrm>
            <a:off x="5029200" y="51816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423F1F24-91F0-4147-828D-B0E889CDF771}" type="datetime1">
              <a:rPr lang="en-US" smtClean="0"/>
              <a:t>9/5/2017</a:t>
            </a:fld>
            <a:endParaRPr lang="en-US"/>
          </a:p>
        </p:txBody>
      </p:sp>
      <p:sp>
        <p:nvSpPr>
          <p:cNvPr id="3" name="Footer Placeholder 2"/>
          <p:cNvSpPr>
            <a:spLocks noGrp="1"/>
          </p:cNvSpPr>
          <p:nvPr>
            <p:ph type="ftr" sz="quarter" idx="11"/>
          </p:nvPr>
        </p:nvSpPr>
        <p:spPr/>
        <p:txBody>
          <a:bodyPr/>
          <a:lstStyle/>
          <a:p>
            <a:pPr>
              <a:defRPr/>
            </a:pPr>
            <a:r>
              <a:rPr lang="en-US"/>
              <a:t>Doc #: 5-17-0021-01-agen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5-17-0021-0</a:t>
            </a:r>
            <a:r>
              <a:rPr lang="en-US" dirty="0"/>
              <a:t>0</a:t>
            </a:r>
            <a:endParaRPr dirty="0"/>
          </a:p>
          <a:p>
            <a:endParaRPr dirty="0"/>
          </a:p>
          <a:p>
            <a:r>
              <a:rPr dirty="0"/>
              <a:t>Mover: </a:t>
            </a:r>
          </a:p>
          <a:p>
            <a:r>
              <a:rPr dirty="0"/>
              <a:t>Second: </a:t>
            </a:r>
            <a:endParaRPr lang="en-US" dirty="0"/>
          </a:p>
          <a:p>
            <a:r>
              <a:rPr lang="en-US" dirty="0"/>
              <a:t>Vote:  UC (no mover)</a:t>
            </a:r>
            <a:endParaRPr dirty="0"/>
          </a:p>
        </p:txBody>
      </p:sp>
      <p:sp>
        <p:nvSpPr>
          <p:cNvPr id="4" name="Date Placeholder 3"/>
          <p:cNvSpPr>
            <a:spLocks noGrp="1"/>
          </p:cNvSpPr>
          <p:nvPr>
            <p:ph type="dt" sz="quarter" idx="10"/>
          </p:nvPr>
        </p:nvSpPr>
        <p:spPr/>
        <p:txBody>
          <a:bodyPr/>
          <a:lstStyle/>
          <a:p>
            <a:pPr>
              <a:defRPr/>
            </a:pPr>
            <a:fld id="{37A531FD-F6A9-4134-9B4B-E406C8F5AC63}" type="datetime1">
              <a:rPr lang="en-US" smtClean="0"/>
              <a:t>9/5/2017</a:t>
            </a:fld>
            <a:endParaRPr lang="en-US"/>
          </a:p>
        </p:txBody>
      </p:sp>
      <p:sp>
        <p:nvSpPr>
          <p:cNvPr id="5" name="Footer Placeholder 4"/>
          <p:cNvSpPr>
            <a:spLocks noGrp="1"/>
          </p:cNvSpPr>
          <p:nvPr>
            <p:ph type="ftr" sz="quarter" idx="11"/>
          </p:nvPr>
        </p:nvSpPr>
        <p:spPr/>
        <p:txBody>
          <a:bodyPr/>
          <a:lstStyle/>
          <a:p>
            <a:pPr>
              <a:defRPr/>
            </a:pPr>
            <a:r>
              <a:rPr lang="en-US"/>
              <a:t>Doc #: 5-17-0021-01-agen</a:t>
            </a:r>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0EF19BF9-5BF6-4285-80BB-DC1AC209D90D}" type="datetime1">
              <a:rPr lang="en-US" smtClean="0"/>
              <a:t>9/5/2017</a:t>
            </a:fld>
            <a:endParaRPr lang="en-US"/>
          </a:p>
        </p:txBody>
      </p:sp>
      <p:sp>
        <p:nvSpPr>
          <p:cNvPr id="3" name="Footer Placeholder 2"/>
          <p:cNvSpPr>
            <a:spLocks noGrp="1"/>
          </p:cNvSpPr>
          <p:nvPr>
            <p:ph type="ftr" sz="quarter" idx="11"/>
          </p:nvPr>
        </p:nvSpPr>
        <p:spPr/>
        <p:txBody>
          <a:bodyPr/>
          <a:lstStyle/>
          <a:p>
            <a:pPr>
              <a:defRPr/>
            </a:pPr>
            <a:r>
              <a:rPr lang="en-US"/>
              <a:t>Doc #: 5-17-0021-01-agen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E062FBC5-9B1B-4EEA-A27D-CE071347F91B}" type="datetime1">
              <a:rPr lang="en-US" smtClean="0"/>
              <a:t>9/5/2017</a:t>
            </a:fld>
            <a:endParaRPr lang="en-US"/>
          </a:p>
        </p:txBody>
      </p:sp>
      <p:sp>
        <p:nvSpPr>
          <p:cNvPr id="3" name="Footer Placeholder 2"/>
          <p:cNvSpPr>
            <a:spLocks noGrp="1"/>
          </p:cNvSpPr>
          <p:nvPr>
            <p:ph type="ftr" sz="quarter" idx="11"/>
          </p:nvPr>
        </p:nvSpPr>
        <p:spPr/>
        <p:txBody>
          <a:bodyPr/>
          <a:lstStyle/>
          <a:p>
            <a:pPr>
              <a:defRPr/>
            </a:pPr>
            <a:r>
              <a:rPr lang="en-US"/>
              <a:t>Doc #: 5-17-0021-01-agen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4177A671-5778-4A94-AEDD-00CCCF246AB4}" type="datetime1">
              <a:rPr lang="en-US" smtClean="0"/>
              <a:t>9/5/2017</a:t>
            </a:fld>
            <a:endParaRPr lang="en-US"/>
          </a:p>
        </p:txBody>
      </p:sp>
      <p:sp>
        <p:nvSpPr>
          <p:cNvPr id="3" name="Footer Placeholder 2"/>
          <p:cNvSpPr>
            <a:spLocks noGrp="1"/>
          </p:cNvSpPr>
          <p:nvPr>
            <p:ph type="ftr" sz="quarter" idx="11"/>
          </p:nvPr>
        </p:nvSpPr>
        <p:spPr/>
        <p:txBody>
          <a:bodyPr/>
          <a:lstStyle/>
          <a:p>
            <a:pPr>
              <a:defRPr/>
            </a:pPr>
            <a:r>
              <a:rPr lang="en-US"/>
              <a:t>Doc #: 5-17-0021-01-agen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12379</TotalTime>
  <Words>1706</Words>
  <Application>Microsoft Office PowerPoint</Application>
  <PresentationFormat>On-screen Show (4:3)</PresentationFormat>
  <Paragraphs>372</Paragraphs>
  <Slides>20</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Acrobat Document</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Ad Hoc?</vt:lpstr>
      <vt:lpstr>IEEE 1900.5 Meeting 09/5/17 @2:30 PM EDT</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305</cp:revision>
  <dcterms:created xsi:type="dcterms:W3CDTF">2013-08-13T02:52:21Z</dcterms:created>
  <dcterms:modified xsi:type="dcterms:W3CDTF">2017-09-05T19:51:57Z</dcterms:modified>
</cp:coreProperties>
</file>