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7" r:id="rId16"/>
    <p:sldId id="344" r:id="rId17"/>
    <p:sldId id="346" r:id="rId18"/>
    <p:sldId id="347" r:id="rId19"/>
    <p:sldId id="381"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D327261-546D-4005-AFD6-F9A8C314F950}" type="datetime1">
              <a:rPr lang="en-US" smtClean="0"/>
              <a:t>9/3/2017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6A5749E-8D2C-45BE-9C18-A0D84F7A9B9D}" type="datetime1">
              <a:rPr lang="en-US" smtClean="0"/>
              <a:t>9/3/2017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0B7F27A-02F7-436C-8557-F591BCF17890}" type="datetime1">
              <a:rPr lang="en-US" smtClean="0"/>
              <a:t>9/3/2017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E62F868-DBE5-4FF2-A994-A8C27CC238EE}" type="datetime1">
              <a:rPr lang="en-US" smtClean="0"/>
              <a:t>9/3/2017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4D58B4F-1D4E-4E6B-9C98-8700F56C2874}" type="datetime1">
              <a:rPr lang="en-US" smtClean="0"/>
              <a:t>9/3/2017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B5F5EC9-C074-4B45-9CD4-B34F18F4D273}" type="datetime1">
              <a:rPr lang="en-US" smtClean="0"/>
              <a:t>9/3/2017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B72B149-D63E-47B7-88BC-715BDE0C9F2D}" type="datetime1">
              <a:rPr lang="en-US" smtClean="0"/>
              <a:t>9/3/2017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958B1C3-4BF5-4837-AF2D-BA6C4F1A2291}" type="datetime1">
              <a:rPr lang="en-US" smtClean="0"/>
              <a:t>9/3/2017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2BD35E-1DDC-478E-9763-A9DBDEFAEB6D}" type="datetime1">
              <a:rPr lang="en-US" smtClean="0"/>
              <a:t>9/3/2017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983D37-1244-4681-ADFA-A2F8BF897727}" type="datetime1">
              <a:rPr lang="en-US" smtClean="0"/>
              <a:t>9/3/2017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C9A217E-B9E6-4A9B-B312-262D90FCB329}" type="datetime1">
              <a:rPr lang="en-US" smtClean="0"/>
              <a:t>9/3/2017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185CB4C-D95B-4027-83C6-32CD8A65448A}" type="datetime1">
              <a:rPr lang="en-US" smtClean="0"/>
              <a:t>9/3/2017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5-17-0021-00-agen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E434E46-01DD-4909-A117-487A9FD0747D}" type="datetime1">
              <a:rPr lang="en-US" smtClean="0">
                <a:solidFill>
                  <a:srgbClr val="000099"/>
                </a:solidFill>
              </a:rPr>
              <a:t>9/3/2017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1224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05 September </a:t>
            </a:r>
            <a:r>
              <a:rPr lang="en-US" sz="1200" b="1" dirty="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03 September 2017</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5-17-0021-00-agen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smtClean="0">
                <a:latin typeface="Arial" pitchFamily="34" charset="0"/>
                <a:cs typeface="Times New Roman" pitchFamily="18" charset="0"/>
              </a:rPr>
              <a:t>thatthe</a:t>
            </a:r>
            <a:r>
              <a:rPr lang="en-US" sz="1200" dirty="0" smtClean="0">
                <a:latin typeface="Arial" pitchFamily="34" charset="0"/>
                <a:cs typeface="Times New Roman" pitchFamily="18" charset="0"/>
              </a:rPr>
              <a:t> </a:t>
            </a:r>
            <a:r>
              <a:rPr lang="en-US" sz="1200" dirty="0">
                <a:latin typeface="Arial" pitchFamily="34" charset="0"/>
                <a:cs typeface="Times New Roman" pitchFamily="18" charset="0"/>
              </a:rPr>
              <a:t>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5-17-0021-00-agen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078363E7-AC46-435D-A127-53E9BC9A1707}" type="datetime1">
              <a:rPr lang="en-US" smtClean="0"/>
              <a:t>9/3/2017</a:t>
            </a:fld>
            <a:endParaRPr lang="en-US"/>
          </a:p>
        </p:txBody>
      </p:sp>
      <p:sp>
        <p:nvSpPr>
          <p:cNvPr id="3" name="Footer Placeholder 2"/>
          <p:cNvSpPr>
            <a:spLocks noGrp="1"/>
          </p:cNvSpPr>
          <p:nvPr>
            <p:ph type="ftr" sz="quarter" idx="11"/>
          </p:nvPr>
        </p:nvSpPr>
        <p:spPr/>
        <p:txBody>
          <a:bodyPr/>
          <a:lstStyle/>
          <a:p>
            <a:pPr>
              <a:defRPr/>
            </a:pPr>
            <a:r>
              <a:rPr lang="en-US" smtClean="0"/>
              <a:t>Doc #: 5-17-0021-00-agen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TBD</a:t>
            </a:r>
            <a:endParaRPr dirty="0"/>
          </a:p>
          <a:p>
            <a:r>
              <a:rPr dirty="0"/>
              <a:t>Mover:  </a:t>
            </a:r>
            <a:endParaRPr lang="en-US" dirty="0"/>
          </a:p>
          <a:p>
            <a:r>
              <a:rPr dirty="0"/>
              <a:t>Second</a:t>
            </a:r>
            <a:r>
              <a:rPr dirty="0" smtClean="0"/>
              <a:t>:</a:t>
            </a:r>
            <a:endParaRPr dirty="0"/>
          </a:p>
          <a:p>
            <a:r>
              <a:rPr lang="en-US" dirty="0"/>
              <a:t>Vote:  </a:t>
            </a:r>
            <a:endParaRPr lang="en-US" dirty="0"/>
          </a:p>
          <a:p>
            <a:endParaRPr lang="en-US" dirty="0" smtClean="0"/>
          </a:p>
          <a:p>
            <a:endParaRPr lang="en-US" dirty="0"/>
          </a:p>
          <a:p>
            <a:endParaRPr dirty="0"/>
          </a:p>
        </p:txBody>
      </p:sp>
      <p:sp>
        <p:nvSpPr>
          <p:cNvPr id="4" name="Date Placeholder 3"/>
          <p:cNvSpPr>
            <a:spLocks noGrp="1"/>
          </p:cNvSpPr>
          <p:nvPr>
            <p:ph type="dt" sz="quarter" idx="10"/>
          </p:nvPr>
        </p:nvSpPr>
        <p:spPr/>
        <p:txBody>
          <a:bodyPr/>
          <a:lstStyle/>
          <a:p>
            <a:pPr>
              <a:defRPr/>
            </a:pPr>
            <a:fld id="{540A397E-E65F-490D-A66C-06D84F51A339}"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PAR Extension request submitted for 2 years</a:t>
            </a:r>
            <a:endParaRPr lang="en-US" sz="2000" dirty="0"/>
          </a:p>
          <a:p>
            <a:pPr lvl="1"/>
            <a:r>
              <a:rPr lang="en-US" sz="2400" dirty="0"/>
              <a:t>Review in Ad Hoc at the end of this meeting?</a:t>
            </a:r>
          </a:p>
        </p:txBody>
      </p:sp>
      <p:sp>
        <p:nvSpPr>
          <p:cNvPr id="4" name="Date Placeholder 3"/>
          <p:cNvSpPr>
            <a:spLocks noGrp="1"/>
          </p:cNvSpPr>
          <p:nvPr>
            <p:ph type="dt" sz="half" idx="10"/>
          </p:nvPr>
        </p:nvSpPr>
        <p:spPr/>
        <p:txBody>
          <a:bodyPr/>
          <a:lstStyle/>
          <a:p>
            <a:pPr>
              <a:defRPr/>
            </a:pPr>
            <a:fld id="{84D053C9-1670-4FF2-8881-72046A747175}"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49137298"/>
              </p:ext>
            </p:extLst>
          </p:nvPr>
        </p:nvGraphicFramePr>
        <p:xfrm>
          <a:off x="990600" y="3124200"/>
          <a:ext cx="2002657" cy="2591594"/>
        </p:xfrm>
        <a:graphic>
          <a:graphicData uri="http://schemas.openxmlformats.org/presentationml/2006/ole">
            <mc:AlternateContent xmlns:mc="http://schemas.openxmlformats.org/markup-compatibility/2006">
              <mc:Choice xmlns:v="urn:schemas-microsoft-com:vml" Requires="v">
                <p:oleObj spid="_x0000_s2057" name="Acrobat Document" r:id="rId3" imgW="4663359" imgH="6035040" progId="AcroExch.Document.11">
                  <p:embed/>
                </p:oleObj>
              </mc:Choice>
              <mc:Fallback>
                <p:oleObj name="Acrobat Document" r:id="rId3" imgW="4663359" imgH="6035040" progId="AcroExch.Document.11">
                  <p:embed/>
                  <p:pic>
                    <p:nvPicPr>
                      <p:cNvPr id="0" name=""/>
                      <p:cNvPicPr/>
                      <p:nvPr/>
                    </p:nvPicPr>
                    <p:blipFill>
                      <a:blip r:embed="rId4"/>
                      <a:stretch>
                        <a:fillRect/>
                      </a:stretch>
                    </p:blipFill>
                    <p:spPr>
                      <a:xfrm>
                        <a:off x="990600" y="3124200"/>
                        <a:ext cx="2002657" cy="2591594"/>
                      </a:xfrm>
                      <a:prstGeom prst="rect">
                        <a:avLst/>
                      </a:prstGeom>
                    </p:spPr>
                  </p:pic>
                </p:oleObj>
              </mc:Fallback>
            </mc:AlternateContent>
          </a:graphicData>
        </a:graphic>
      </p:graphicFrame>
      <p:sp>
        <p:nvSpPr>
          <p:cNvPr id="8" name="Rectangle 7"/>
          <p:cNvSpPr/>
          <p:nvPr/>
        </p:nvSpPr>
        <p:spPr>
          <a:xfrm>
            <a:off x="4038600" y="4495800"/>
            <a:ext cx="3721083" cy="646331"/>
          </a:xfrm>
          <a:prstGeom prst="rect">
            <a:avLst/>
          </a:prstGeom>
        </p:spPr>
        <p:txBody>
          <a:bodyPr wrap="none">
            <a:spAutoFit/>
          </a:bodyPr>
          <a:lstStyle/>
          <a:p>
            <a:r>
              <a:rPr lang="en-US" dirty="0"/>
              <a:t>No comments </a:t>
            </a:r>
            <a:r>
              <a:rPr lang="en-US" dirty="0" smtClean="0"/>
              <a:t>received</a:t>
            </a:r>
          </a:p>
          <a:p>
            <a:r>
              <a:rPr lang="en-US" dirty="0" smtClean="0"/>
              <a:t>On </a:t>
            </a:r>
            <a:r>
              <a:rPr lang="en-US" dirty="0" err="1" smtClean="0"/>
              <a:t>NesCom</a:t>
            </a:r>
            <a:r>
              <a:rPr lang="en-US" dirty="0" smtClean="0"/>
              <a:t> Agenda for </a:t>
            </a:r>
            <a:r>
              <a:rPr lang="en-US" dirty="0" smtClean="0"/>
              <a:t>12 </a:t>
            </a:r>
            <a:r>
              <a:rPr lang="en-US" dirty="0"/>
              <a:t>Sept </a:t>
            </a:r>
            <a:r>
              <a:rPr lang="en-US" dirty="0" smtClean="0"/>
              <a:t>2017</a:t>
            </a:r>
            <a:endParaRPr lang="en-US" dirty="0"/>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r>
              <a:rPr lang="en-US" altLang="en-US" sz="1400" b="1" dirty="0">
                <a:solidFill>
                  <a:srgbClr val="FF0000"/>
                </a:solidFill>
              </a:rPr>
              <a:t>NEED PAR EXTENSION</a:t>
            </a:r>
          </a:p>
          <a:p>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12C280EB-0A29-4998-AB13-C773F06C0FB1}"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All Balloting complete</a:t>
            </a:r>
          </a:p>
          <a:p>
            <a:r>
              <a:rPr lang="en-US" dirty="0"/>
              <a:t>Working on submittal paperwork</a:t>
            </a:r>
          </a:p>
          <a:p>
            <a:pPr lvl="1"/>
            <a:r>
              <a:rPr lang="en-US" dirty="0"/>
              <a:t>Submittal is to “review committee” (</a:t>
            </a:r>
            <a:r>
              <a:rPr lang="en-US" dirty="0" err="1"/>
              <a:t>RevCom</a:t>
            </a:r>
            <a:r>
              <a:rPr lang="en-US" dirty="0"/>
              <a:t>)</a:t>
            </a:r>
            <a:endParaRPr dirty="0"/>
          </a:p>
          <a:p>
            <a:r>
              <a:rPr lang="en-US" dirty="0"/>
              <a:t>PAR to add Schema ready to roll but waiting for </a:t>
            </a:r>
            <a:r>
              <a:rPr lang="en-US" dirty="0" err="1"/>
              <a:t>Revcom</a:t>
            </a:r>
            <a:r>
              <a:rPr lang="en-US" dirty="0"/>
              <a:t> approval of 1900.5.2 </a:t>
            </a:r>
            <a:r>
              <a:rPr lang="en-US" dirty="0" smtClean="0"/>
              <a:t>first</a:t>
            </a:r>
          </a:p>
          <a:p>
            <a:r>
              <a:rPr lang="en-US" dirty="0" smtClean="0"/>
              <a:t>On </a:t>
            </a:r>
            <a:r>
              <a:rPr lang="en-US" dirty="0" err="1" smtClean="0"/>
              <a:t>Revcom</a:t>
            </a:r>
            <a:r>
              <a:rPr lang="en-US" dirty="0" smtClean="0"/>
              <a:t> agenda for Dec 5</a:t>
            </a:r>
            <a:endParaRPr lang="en-US" dirty="0"/>
          </a:p>
        </p:txBody>
      </p:sp>
      <p:sp>
        <p:nvSpPr>
          <p:cNvPr id="4" name="Date Placeholder 3"/>
          <p:cNvSpPr>
            <a:spLocks noGrp="1"/>
          </p:cNvSpPr>
          <p:nvPr>
            <p:ph type="dt" sz="quarter" idx="10"/>
          </p:nvPr>
        </p:nvSpPr>
        <p:spPr/>
        <p:txBody>
          <a:bodyPr/>
          <a:lstStyle/>
          <a:p>
            <a:pPr>
              <a:defRPr/>
            </a:pPr>
            <a:fld id="{9F10A5A5-97F5-487A-B559-9B325827DFC7}"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4582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smtClean="0">
                <a:solidFill>
                  <a:srgbClr val="FF0000"/>
                </a:solidFill>
              </a:rPr>
              <a:t>8/1/17  12/7/17</a:t>
            </a:r>
            <a:endParaRPr altLang="en-US" sz="1400" b="1" dirty="0">
              <a:solidFill>
                <a:srgbClr val="FF0000"/>
              </a:solidFill>
            </a:endParaRPr>
          </a:p>
          <a:p>
            <a:r>
              <a:rPr altLang="en-US" sz="1400" dirty="0"/>
              <a:t>Reference implementation available				</a:t>
            </a:r>
            <a:r>
              <a:rPr altLang="en-US" sz="1400" dirty="0">
                <a:solidFill>
                  <a:srgbClr val="FF0000"/>
                </a:solidFill>
              </a:rPr>
              <a:t>10/16 </a:t>
            </a:r>
            <a:endParaRPr altLang="en-US" sz="1400" b="1" dirty="0">
              <a:solidFill>
                <a:srgbClr val="FF0000"/>
              </a:solidFill>
            </a:endParaRPr>
          </a:p>
          <a:p>
            <a:r>
              <a:rPr altLang="en-US" sz="1400" dirty="0"/>
              <a:t>Certification available					</a:t>
            </a:r>
            <a:r>
              <a:rPr altLang="en-US" sz="1400" dirty="0" smtClean="0">
                <a:solidFill>
                  <a:srgbClr val="FF0000"/>
                </a:solidFill>
              </a:rPr>
              <a:t>?</a:t>
            </a:r>
          </a:p>
          <a:p>
            <a:r>
              <a:rPr lang="en-US" altLang="en-US" sz="1400" b="1" dirty="0" smtClean="0">
                <a:solidFill>
                  <a:srgbClr val="FF0000"/>
                </a:solidFill>
              </a:rPr>
              <a:t>PAR Expires						12/31/17</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49185F95-AE52-4E2E-BFDB-2337AFDC6027}"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15</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2038"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392238"/>
            <a:ext cx="8229600" cy="4525963"/>
          </a:xfrm>
        </p:spPr>
        <p:txBody>
          <a:bodyPr/>
          <a:lstStyle/>
          <a:p>
            <a:r>
              <a:rPr sz="2800" dirty="0"/>
              <a:t>Leadership meetings</a:t>
            </a:r>
          </a:p>
          <a:p>
            <a:pPr lvl="1"/>
            <a:r>
              <a:rPr lang="en-US" sz="2400" dirty="0" smtClean="0"/>
              <a:t>None</a:t>
            </a:r>
          </a:p>
          <a:p>
            <a:pPr lvl="1"/>
            <a:r>
              <a:rPr lang="en-US" sz="2400" dirty="0" smtClean="0"/>
              <a:t>Received bill for March </a:t>
            </a:r>
            <a:r>
              <a:rPr lang="en-US" sz="2400" dirty="0" err="1" smtClean="0"/>
              <a:t>DySPAN</a:t>
            </a:r>
            <a:r>
              <a:rPr lang="en-US" sz="2400" dirty="0" smtClean="0"/>
              <a:t>-SC meeting</a:t>
            </a:r>
            <a:endParaRPr sz="2400" dirty="0"/>
          </a:p>
          <a:p>
            <a:pPr lvl="2"/>
            <a:endParaRPr lang="en-US" sz="2000" dirty="0"/>
          </a:p>
          <a:p>
            <a:r>
              <a:rPr lang="en-US" sz="2800" dirty="0"/>
              <a:t>Is it time to revisit the 1900.5 Architecture?</a:t>
            </a:r>
          </a:p>
          <a:p>
            <a:pPr lvl="1"/>
            <a:r>
              <a:rPr lang="en-US" sz="2400" dirty="0"/>
              <a:t>Ad Hoc discussions?  Discuss Ad Hoc at end of meeting – </a:t>
            </a:r>
            <a:r>
              <a:rPr lang="en-US" sz="2400" dirty="0" smtClean="0"/>
              <a:t>Mat </a:t>
            </a:r>
            <a:r>
              <a:rPr lang="en-US" sz="2400" dirty="0"/>
              <a:t>has action to organize architecture ad </a:t>
            </a:r>
            <a:r>
              <a:rPr lang="en-US" sz="2400" dirty="0" smtClean="0"/>
              <a:t>hoc</a:t>
            </a:r>
          </a:p>
          <a:p>
            <a:pPr lvl="1"/>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7A80C3BA-1102-482B-86A5-3D80A042133D}"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1900.5.2</a:t>
            </a:r>
          </a:p>
          <a:p>
            <a:r>
              <a:rPr lang="en-US" sz="2800" dirty="0"/>
              <a:t>DARPA Spectrum Challenge? </a:t>
            </a:r>
          </a:p>
          <a:p>
            <a:pPr lvl="1"/>
            <a:r>
              <a:rPr lang="en-US" sz="2400" dirty="0"/>
              <a:t>PM(Paul Tilghman) pitch </a:t>
            </a:r>
            <a:r>
              <a:rPr lang="en-US" sz="2400" dirty="0" err="1"/>
              <a:t>WInnForum</a:t>
            </a:r>
            <a:endParaRPr lang="en-US" sz="2400" dirty="0"/>
          </a:p>
          <a:p>
            <a:pPr lvl="2"/>
            <a:r>
              <a:rPr lang="en-US" sz="2000" dirty="0"/>
              <a:t>Interest in Commercial overlap</a:t>
            </a:r>
          </a:p>
          <a:p>
            <a:pPr lvl="2"/>
            <a:r>
              <a:rPr lang="en-US" sz="2000" dirty="0"/>
              <a:t>Opportunistic use of commercial spectrum / networks</a:t>
            </a:r>
          </a:p>
        </p:txBody>
      </p:sp>
      <p:sp>
        <p:nvSpPr>
          <p:cNvPr id="4" name="Date Placeholder 3"/>
          <p:cNvSpPr>
            <a:spLocks noGrp="1"/>
          </p:cNvSpPr>
          <p:nvPr>
            <p:ph type="dt" sz="quarter" idx="10"/>
          </p:nvPr>
        </p:nvSpPr>
        <p:spPr/>
        <p:txBody>
          <a:bodyPr/>
          <a:lstStyle/>
          <a:p>
            <a:pPr>
              <a:defRPr/>
            </a:pPr>
            <a:fld id="{12D52DA6-5D96-4816-9E69-358B674E9502}"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990600"/>
            <a:ext cx="8229600" cy="4525963"/>
          </a:xfrm>
        </p:spPr>
        <p:txBody>
          <a:bodyPr/>
          <a:lstStyle/>
          <a:p>
            <a:r>
              <a:rPr lang="en-US" dirty="0" smtClean="0"/>
              <a:t>03 October </a:t>
            </a:r>
            <a:r>
              <a:rPr lang="en-US" dirty="0"/>
              <a:t>2017 is next scheduled monthly electronic meeting</a:t>
            </a:r>
          </a:p>
          <a:p>
            <a:r>
              <a:rPr lang="en-US" dirty="0"/>
              <a:t>Ad </a:t>
            </a:r>
            <a:r>
              <a:rPr lang="en-US" dirty="0" err="1" smtClean="0"/>
              <a:t>Hocs</a:t>
            </a:r>
            <a:r>
              <a:rPr lang="en-US" dirty="0" smtClean="0"/>
              <a:t>?</a:t>
            </a:r>
          </a:p>
          <a:p>
            <a:r>
              <a:rPr lang="en-US" dirty="0" smtClean="0"/>
              <a:t>Plan </a:t>
            </a:r>
            <a:r>
              <a:rPr lang="en-US" dirty="0"/>
              <a:t>Face to Face in November week of 27?</a:t>
            </a:r>
          </a:p>
          <a:p>
            <a:pPr lvl="1"/>
            <a:r>
              <a:rPr lang="en-US" dirty="0"/>
              <a:t>January 8</a:t>
            </a:r>
            <a:r>
              <a:rPr lang="en-US" baseline="30000" dirty="0"/>
              <a:t>th</a:t>
            </a:r>
            <a:r>
              <a:rPr lang="en-US" dirty="0"/>
              <a:t>?</a:t>
            </a:r>
          </a:p>
          <a:p>
            <a:pPr lvl="1"/>
            <a:r>
              <a:rPr lang="en-US" dirty="0"/>
              <a:t>Florida or DC</a:t>
            </a:r>
          </a:p>
          <a:p>
            <a:r>
              <a:rPr lang="en-US" dirty="0"/>
              <a:t>Meeting Platform</a:t>
            </a:r>
          </a:p>
          <a:p>
            <a:pPr lvl="1"/>
            <a:r>
              <a:rPr lang="en-US" dirty="0" smtClean="0"/>
              <a:t>GoToMeeting, </a:t>
            </a:r>
            <a:r>
              <a:rPr lang="en-US" dirty="0" err="1" smtClean="0"/>
              <a:t>JoinMe</a:t>
            </a:r>
            <a:r>
              <a:rPr lang="en-US" dirty="0" smtClean="0"/>
              <a:t>, WebEx, </a:t>
            </a:r>
            <a:r>
              <a:rPr lang="en-US" dirty="0" err="1" smtClean="0"/>
              <a:t>Loopup</a:t>
            </a:r>
            <a:r>
              <a:rPr lang="en-US" dirty="0" smtClean="0"/>
              <a:t>? </a:t>
            </a:r>
            <a:endParaRPr lang="en-US" dirty="0"/>
          </a:p>
        </p:txBody>
      </p:sp>
      <p:sp>
        <p:nvSpPr>
          <p:cNvPr id="4" name="Date Placeholder 3"/>
          <p:cNvSpPr>
            <a:spLocks noGrp="1"/>
          </p:cNvSpPr>
          <p:nvPr>
            <p:ph type="dt" sz="quarter" idx="10"/>
          </p:nvPr>
        </p:nvSpPr>
        <p:spPr/>
        <p:txBody>
          <a:bodyPr/>
          <a:lstStyle/>
          <a:p>
            <a:pPr>
              <a:defRPr/>
            </a:pPr>
            <a:fld id="{7721929E-5416-41F1-B5CA-69413247423D}"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endParaRPr lang="en-US" dirty="0"/>
          </a:p>
        </p:txBody>
      </p:sp>
      <p:sp>
        <p:nvSpPr>
          <p:cNvPr id="4" name="Date Placeholder 3"/>
          <p:cNvSpPr>
            <a:spLocks noGrp="1"/>
          </p:cNvSpPr>
          <p:nvPr>
            <p:ph type="dt" sz="quarter" idx="10"/>
          </p:nvPr>
        </p:nvSpPr>
        <p:spPr/>
        <p:txBody>
          <a:bodyPr/>
          <a:lstStyle/>
          <a:p>
            <a:pPr>
              <a:defRPr/>
            </a:pPr>
            <a:fld id="{60D8F23A-3CA7-42F0-8FA9-59CC0B08B6B5}"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t> Monthly WG Meeting</a:t>
            </a:r>
            <a:r>
              <a:rPr/>
              <a:t/>
            </a:r>
            <a:br>
              <a:rPr/>
            </a:br>
            <a:r>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CA339B84-8789-4BF3-8C65-218A944E4D68}" type="datetime1">
              <a:rPr lang="en-US" smtClean="0"/>
              <a:t>9/3/2017</a:t>
            </a:fld>
            <a:endParaRPr lang="en-US"/>
          </a:p>
        </p:txBody>
      </p:sp>
      <p:sp>
        <p:nvSpPr>
          <p:cNvPr id="3" name="Footer Placeholder 2"/>
          <p:cNvSpPr>
            <a:spLocks noGrp="1"/>
          </p:cNvSpPr>
          <p:nvPr>
            <p:ph type="ftr" sz="quarter" idx="11"/>
          </p:nvPr>
        </p:nvSpPr>
        <p:spPr/>
        <p:txBody>
          <a:bodyPr/>
          <a:lstStyle/>
          <a:p>
            <a:pPr>
              <a:defRPr/>
            </a:pPr>
            <a:r>
              <a:rPr lang="en-US" smtClean="0"/>
              <a:t>Doc #: 5-17-0021-00-agen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09/5/17 </a:t>
            </a:r>
            <a:r>
              <a:rPr lang="en-US" dirty="0"/>
              <a:t>@2:30 PM EDT</a:t>
            </a:r>
          </a:p>
        </p:txBody>
      </p:sp>
      <p:sp>
        <p:nvSpPr>
          <p:cNvPr id="4" name="Date Placeholder 3"/>
          <p:cNvSpPr>
            <a:spLocks noGrp="1"/>
          </p:cNvSpPr>
          <p:nvPr>
            <p:ph type="dt" sz="half" idx="10"/>
          </p:nvPr>
        </p:nvSpPr>
        <p:spPr/>
        <p:txBody>
          <a:bodyPr/>
          <a:lstStyle/>
          <a:p>
            <a:pPr>
              <a:defRPr/>
            </a:pPr>
            <a:fld id="{5C3DCF09-751E-4FFB-BBBE-339F63D330E7}"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a:t>
            </a: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7E9A8324-F6D5-49A8-A5E0-B1538AC70062}" type="datetime1">
              <a:rPr lang="en-US" smtClean="0"/>
              <a:t>9/3/2017</a:t>
            </a:fld>
            <a:endParaRPr lang="en-US"/>
          </a:p>
        </p:txBody>
      </p:sp>
      <p:sp>
        <p:nvSpPr>
          <p:cNvPr id="3" name="Footer Placeholder 2"/>
          <p:cNvSpPr>
            <a:spLocks noGrp="1"/>
          </p:cNvSpPr>
          <p:nvPr>
            <p:ph type="ftr" sz="quarter" idx="11"/>
          </p:nvPr>
        </p:nvSpPr>
        <p:spPr/>
        <p:txBody>
          <a:bodyPr/>
          <a:lstStyle/>
          <a:p>
            <a:pPr>
              <a:defRPr/>
            </a:pPr>
            <a:r>
              <a:rPr lang="en-US" smtClean="0"/>
              <a:t>Doc #: 5-17-0021-00-agen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752A28C0-2B52-4866-8EF4-6C631F95A03C}" type="datetime1">
              <a:rPr lang="en-US" smtClean="0"/>
              <a:t>9/3/2017</a:t>
            </a:fld>
            <a:endParaRPr lang="en-US"/>
          </a:p>
        </p:txBody>
      </p:sp>
      <p:sp>
        <p:nvSpPr>
          <p:cNvPr id="4" name="Footer Placeholder 3"/>
          <p:cNvSpPr>
            <a:spLocks noGrp="1"/>
          </p:cNvSpPr>
          <p:nvPr>
            <p:ph type="ftr" sz="quarter" idx="11"/>
          </p:nvPr>
        </p:nvSpPr>
        <p:spPr/>
        <p:txBody>
          <a:bodyPr/>
          <a:lstStyle/>
          <a:p>
            <a:pPr>
              <a:defRPr/>
            </a:pPr>
            <a:r>
              <a:rPr lang="en-US" smtClean="0"/>
              <a:t>Doc #: 5-17-0021-00-agen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11" name="Table 10"/>
          <p:cNvGraphicFramePr>
            <a:graphicFrameLocks noGrp="1"/>
          </p:cNvGraphicFramePr>
          <p:nvPr>
            <p:extLst>
              <p:ext uri="{D42A27DB-BD31-4B8C-83A1-F6EECF244321}">
                <p14:modId xmlns:p14="http://schemas.microsoft.com/office/powerpoint/2010/main" val="1074613024"/>
              </p:ext>
            </p:extLst>
          </p:nvPr>
        </p:nvGraphicFramePr>
        <p:xfrm>
          <a:off x="1359318" y="663375"/>
          <a:ext cx="5193882" cy="5043928"/>
        </p:xfrm>
        <a:graphic>
          <a:graphicData uri="http://schemas.openxmlformats.org/drawingml/2006/table">
            <a:tbl>
              <a:tblPr>
                <a:tableStyleId>{5C22544A-7EE6-4342-B048-85BDC9FD1C3A}</a:tableStyleId>
              </a:tblPr>
              <a:tblGrid>
                <a:gridCol w="755725">
                  <a:extLst>
                    <a:ext uri="{9D8B030D-6E8A-4147-A177-3AD203B41FA5}">
                      <a16:colId xmlns="" xmlns:a16="http://schemas.microsoft.com/office/drawing/2014/main" val="3933110754"/>
                    </a:ext>
                  </a:extLst>
                </a:gridCol>
                <a:gridCol w="755725">
                  <a:extLst>
                    <a:ext uri="{9D8B030D-6E8A-4147-A177-3AD203B41FA5}">
                      <a16:colId xmlns="" xmlns:a16="http://schemas.microsoft.com/office/drawing/2014/main" val="437782173"/>
                    </a:ext>
                  </a:extLst>
                </a:gridCol>
                <a:gridCol w="879384">
                  <a:extLst>
                    <a:ext uri="{9D8B030D-6E8A-4147-A177-3AD203B41FA5}">
                      <a16:colId xmlns="" xmlns:a16="http://schemas.microsoft.com/office/drawing/2014/main" val="456333653"/>
                    </a:ext>
                  </a:extLst>
                </a:gridCol>
                <a:gridCol w="1016793">
                  <a:extLst>
                    <a:ext uri="{9D8B030D-6E8A-4147-A177-3AD203B41FA5}">
                      <a16:colId xmlns="" xmlns:a16="http://schemas.microsoft.com/office/drawing/2014/main" val="2725925286"/>
                    </a:ext>
                  </a:extLst>
                </a:gridCol>
                <a:gridCol w="1786255">
                  <a:extLst>
                    <a:ext uri="{9D8B030D-6E8A-4147-A177-3AD203B41FA5}">
                      <a16:colId xmlns="" xmlns:a16="http://schemas.microsoft.com/office/drawing/2014/main" val="3194889194"/>
                    </a:ext>
                  </a:extLst>
                </a:gridCol>
              </a:tblGrid>
              <a:tr h="395181">
                <a:tc>
                  <a:txBody>
                    <a:bodyPr/>
                    <a:lstStyle/>
                    <a:p>
                      <a:pPr algn="l" fontAlgn="b"/>
                      <a:r>
                        <a:rPr lang="en-US" sz="1100" b="0" i="0" u="none" strike="noStrike" dirty="0" smtClean="0">
                          <a:solidFill>
                            <a:srgbClr val="000000"/>
                          </a:solidFill>
                          <a:effectLst/>
                          <a:latin typeface="Calibri" panose="020F0502020204030204" pitchFamily="34" charset="0"/>
                        </a:rPr>
                        <a:t>9/6</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61682268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884951325"/>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914129306"/>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95237685"/>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080895612"/>
                  </a:ext>
                </a:extLst>
              </a:tr>
              <a:tr h="126812">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590654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 xmlns:a16="http://schemas.microsoft.com/office/drawing/2014/main" val="328242463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SWRI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Chesapeake Technology International</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6203015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41119617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4842642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0733348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smtClean="0">
                <a:latin typeface="Times New Roman" pitchFamily="18" charset="0"/>
              </a:rPr>
              <a:t>National </a:t>
            </a:r>
            <a:r>
              <a:rPr lang="en-US" dirty="0">
                <a:latin typeface="Times New Roman" pitchFamily="18" charset="0"/>
              </a:rPr>
              <a:t>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DARPA Spectrum Challenge</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a:t>
            </a:r>
            <a:r>
              <a:rPr lang="en-US" dirty="0" smtClean="0">
                <a:latin typeface="Times New Roman" pitchFamily="18" charset="0"/>
              </a:rPr>
              <a:t>1900.5.1 or Architecture</a:t>
            </a:r>
            <a:endParaRPr lang="en-US" dirty="0">
              <a:latin typeface="Times New Roman" pitchFamily="18" charset="0"/>
            </a:endParaRP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AE99F122-476E-4DF6-B15F-E956ADF11B9C}" type="datetime1">
              <a:rPr lang="en-US" smtClean="0"/>
              <a:t>9/3/2017</a:t>
            </a:fld>
            <a:endParaRPr lang="en-US"/>
          </a:p>
        </p:txBody>
      </p:sp>
      <p:sp>
        <p:nvSpPr>
          <p:cNvPr id="3" name="Footer Placeholder 2"/>
          <p:cNvSpPr>
            <a:spLocks noGrp="1"/>
          </p:cNvSpPr>
          <p:nvPr>
            <p:ph type="ftr" sz="quarter" idx="11"/>
          </p:nvPr>
        </p:nvSpPr>
        <p:spPr/>
        <p:txBody>
          <a:bodyPr/>
          <a:lstStyle/>
          <a:p>
            <a:pPr>
              <a:defRPr/>
            </a:pPr>
            <a:r>
              <a:rPr lang="en-US" smtClean="0"/>
              <a:t>Doc #: 5-17-0021-00-agen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5-17-0021-0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64C83E09-9C99-46B6-A297-C919A1643379}" type="datetime1">
              <a:rPr lang="en-US" smtClean="0"/>
              <a:t>9/3/2017</a:t>
            </a:fld>
            <a:endParaRPr lang="en-US"/>
          </a:p>
        </p:txBody>
      </p:sp>
      <p:sp>
        <p:nvSpPr>
          <p:cNvPr id="5" name="Footer Placeholder 4"/>
          <p:cNvSpPr>
            <a:spLocks noGrp="1"/>
          </p:cNvSpPr>
          <p:nvPr>
            <p:ph type="ftr" sz="quarter" idx="11"/>
          </p:nvPr>
        </p:nvSpPr>
        <p:spPr/>
        <p:txBody>
          <a:bodyPr/>
          <a:lstStyle/>
          <a:p>
            <a:pPr>
              <a:defRPr/>
            </a:pPr>
            <a:r>
              <a:rPr lang="en-US" smtClean="0"/>
              <a:t>Doc #: 5-17-0021-00-agen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EB49F1F-B0CD-42B7-957F-3CDE2385EC5F}" type="datetime1">
              <a:rPr lang="en-US" smtClean="0"/>
              <a:t>9/3/2017</a:t>
            </a:fld>
            <a:endParaRPr lang="en-US"/>
          </a:p>
        </p:txBody>
      </p:sp>
      <p:sp>
        <p:nvSpPr>
          <p:cNvPr id="3" name="Footer Placeholder 2"/>
          <p:cNvSpPr>
            <a:spLocks noGrp="1"/>
          </p:cNvSpPr>
          <p:nvPr>
            <p:ph type="ftr" sz="quarter" idx="11"/>
          </p:nvPr>
        </p:nvSpPr>
        <p:spPr/>
        <p:txBody>
          <a:bodyPr/>
          <a:lstStyle/>
          <a:p>
            <a:pPr>
              <a:defRPr/>
            </a:pPr>
            <a:r>
              <a:rPr lang="en-US" smtClean="0"/>
              <a:t>Doc #: 5-17-0021-00-agen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539CBD15-B3C9-4F8B-8979-694B06BB9670}" type="datetime1">
              <a:rPr lang="en-US" smtClean="0"/>
              <a:t>9/3/2017</a:t>
            </a:fld>
            <a:endParaRPr lang="en-US"/>
          </a:p>
        </p:txBody>
      </p:sp>
      <p:sp>
        <p:nvSpPr>
          <p:cNvPr id="3" name="Footer Placeholder 2"/>
          <p:cNvSpPr>
            <a:spLocks noGrp="1"/>
          </p:cNvSpPr>
          <p:nvPr>
            <p:ph type="ftr" sz="quarter" idx="11"/>
          </p:nvPr>
        </p:nvSpPr>
        <p:spPr/>
        <p:txBody>
          <a:bodyPr/>
          <a:lstStyle/>
          <a:p>
            <a:pPr>
              <a:defRPr/>
            </a:pPr>
            <a:r>
              <a:rPr lang="en-US" smtClean="0"/>
              <a:t>Doc #: 5-17-0021-00-agen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F026B61-D317-4C07-9B85-D512A6C48A80}" type="datetime1">
              <a:rPr lang="en-US" smtClean="0"/>
              <a:t>9/3/2017</a:t>
            </a:fld>
            <a:endParaRPr lang="en-US"/>
          </a:p>
        </p:txBody>
      </p:sp>
      <p:sp>
        <p:nvSpPr>
          <p:cNvPr id="3" name="Footer Placeholder 2"/>
          <p:cNvSpPr>
            <a:spLocks noGrp="1"/>
          </p:cNvSpPr>
          <p:nvPr>
            <p:ph type="ftr" sz="quarter" idx="11"/>
          </p:nvPr>
        </p:nvSpPr>
        <p:spPr/>
        <p:txBody>
          <a:bodyPr/>
          <a:lstStyle/>
          <a:p>
            <a:pPr>
              <a:defRPr/>
            </a:pPr>
            <a:r>
              <a:rPr lang="en-US" smtClean="0"/>
              <a:t>Doc #: 5-17-0021-00-agen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12314</TotalTime>
  <Words>1518</Words>
  <Application>Microsoft Office PowerPoint</Application>
  <PresentationFormat>On-screen Show (4:3)</PresentationFormat>
  <Paragraphs>352</Paragraphs>
  <Slides>20</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Acrobat Document</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Ad Hoc?</vt:lpstr>
      <vt:lpstr>IEEE 1900.5 Meeting 09/5/17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299</cp:revision>
  <dcterms:created xsi:type="dcterms:W3CDTF">2013-08-13T02:52:21Z</dcterms:created>
  <dcterms:modified xsi:type="dcterms:W3CDTF">2017-09-04T02:37:46Z</dcterms:modified>
</cp:coreProperties>
</file>