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6" r:id="rId14"/>
    <p:sldId id="335" r:id="rId15"/>
    <p:sldId id="378" r:id="rId16"/>
    <p:sldId id="377" r:id="rId17"/>
    <p:sldId id="344" r:id="rId18"/>
    <p:sldId id="346" r:id="rId19"/>
    <p:sldId id="347" r:id="rId20"/>
    <p:sldId id="381" r:id="rId21"/>
    <p:sldId id="364"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7/30/2017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C02D7F5-6C1E-4840-8F6C-987C5176CF5B}" type="datetime1">
              <a:rPr lang="en-US" smtClean="0"/>
              <a:t>7/30/2017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699BC9C-BF69-4F86-A0DB-95ACCACAEDD3}" type="datetime1">
              <a:rPr lang="en-US" smtClean="0"/>
              <a:t>7/30/2017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B693C58-E3C6-48B1-A403-2A8EC0814E8B}" type="datetime1">
              <a:rPr lang="en-US" smtClean="0"/>
              <a:t>7/30/2017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0E393A6-2E4A-4961-B777-549D2291F11E}" type="datetime1">
              <a:rPr lang="en-US" smtClean="0"/>
              <a:t>7/30/2017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C4616BB-145E-4E8B-83ED-8817CD9B6C37}" type="datetime1">
              <a:rPr lang="en-US" smtClean="0"/>
              <a:t>7/30/2017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6D6E464-F0EB-4B7B-AB5D-BE2D833C509A}" type="datetime1">
              <a:rPr lang="en-US" smtClean="0"/>
              <a:t>7/30/2017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5-17-0019-00-agen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47F405A-CB60-419D-A823-CDEFA6534754}" type="datetime1">
              <a:rPr lang="en-US" smtClean="0"/>
              <a:t>7/30/2017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5-17-0019-00-agen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67115E4-5B2E-4022-A367-0C36C152676E}" type="datetime1">
              <a:rPr lang="en-US" smtClean="0"/>
              <a:t>7/30/2017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5-17-0019-00-agen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BF64DE6-7264-4AD1-9FEC-0B3828CC403E}" type="datetime1">
              <a:rPr lang="en-US" smtClean="0"/>
              <a:t>7/30/2017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5-17-0019-00-agen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5C34482-21A9-47CF-81CF-7C8BD9A25869}" type="datetime1">
              <a:rPr lang="en-US" smtClean="0"/>
              <a:t>7/30/2017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5-17-0019-00-agen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1C8202F-78F0-49FE-82B8-7F37DA7BFAA2}" type="datetime1">
              <a:rPr lang="en-US" smtClean="0"/>
              <a:t>7/30/2017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5-17-0019-00-agen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6662F5B0-FCB7-462F-B454-0237B18992BA}" type="datetime1">
              <a:rPr lang="en-US" smtClean="0"/>
              <a:t>7/30/2017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5-17-0019-00-agen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hyperlink" Target="https://development.standards.ieee.org/my-site/revcom-submission" TargetMode="External"/><Relationship Id="rId1" Type="http://schemas.openxmlformats.org/officeDocument/2006/relationships/slideLayout" Target="../slideLayouts/slideLayout6.xml"/><Relationship Id="rId5" Type="http://schemas.openxmlformats.org/officeDocument/2006/relationships/image" Target="../media/image3.gif"/><Relationship Id="rId4" Type="http://schemas.openxmlformats.org/officeDocument/2006/relationships/hyperlink" Target="http://standards.ieee.org/about/sasb/revcom/conv.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6EB82669-6C1A-417F-A024-E7641A7DA70B}" type="datetime1">
              <a:rPr lang="en-US" smtClean="0">
                <a:solidFill>
                  <a:srgbClr val="000099"/>
                </a:solidFill>
              </a:rPr>
              <a:t>7/30/2017</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55944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01 August</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30</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July 2017</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5-17-0019-00-agen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5-17-0019-00-agen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0B10594A-2D79-464A-8A85-49586DB665B6}" type="datetime1">
              <a:rPr lang="en-US" smtClean="0"/>
              <a:t>7/30/2017</a:t>
            </a:fld>
            <a:endParaRPr lang="en-US"/>
          </a:p>
        </p:txBody>
      </p:sp>
      <p:sp>
        <p:nvSpPr>
          <p:cNvPr id="3" name="Footer Placeholder 2"/>
          <p:cNvSpPr>
            <a:spLocks noGrp="1"/>
          </p:cNvSpPr>
          <p:nvPr>
            <p:ph type="ftr" sz="quarter" idx="11"/>
          </p:nvPr>
        </p:nvSpPr>
        <p:spPr/>
        <p:txBody>
          <a:bodyPr/>
          <a:lstStyle/>
          <a:p>
            <a:pPr>
              <a:defRPr/>
            </a:pPr>
            <a:r>
              <a:rPr lang="en-US" smtClean="0"/>
              <a:t>Doc #: 5-17-0019-00-agen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5-17-00xx-00</a:t>
            </a:r>
            <a:endParaRPr dirty="0"/>
          </a:p>
          <a:p>
            <a:r>
              <a:rPr dirty="0"/>
              <a:t>Mover:  </a:t>
            </a:r>
            <a:endParaRPr lang="en-US" dirty="0"/>
          </a:p>
          <a:p>
            <a:r>
              <a:rPr dirty="0"/>
              <a:t>Second: </a:t>
            </a:r>
          </a:p>
          <a:p>
            <a:r>
              <a:rPr lang="en-US" dirty="0"/>
              <a:t>Vote:  </a:t>
            </a:r>
            <a:endParaRPr dirty="0"/>
          </a:p>
        </p:txBody>
      </p:sp>
      <p:sp>
        <p:nvSpPr>
          <p:cNvPr id="4" name="Date Placeholder 3"/>
          <p:cNvSpPr>
            <a:spLocks noGrp="1"/>
          </p:cNvSpPr>
          <p:nvPr>
            <p:ph type="dt" sz="quarter" idx="10"/>
          </p:nvPr>
        </p:nvSpPr>
        <p:spPr/>
        <p:txBody>
          <a:bodyPr/>
          <a:lstStyle/>
          <a:p>
            <a:pPr>
              <a:defRPr/>
            </a:pPr>
            <a:fld id="{0920F639-F651-4264-8DAD-FD0E478ABB8C}" type="datetime1">
              <a:rPr lang="en-US" smtClean="0"/>
              <a:t>7/30/2017</a:t>
            </a:fld>
            <a:endParaRPr lang="en-US"/>
          </a:p>
        </p:txBody>
      </p:sp>
      <p:sp>
        <p:nvSpPr>
          <p:cNvPr id="5" name="Footer Placeholder 4"/>
          <p:cNvSpPr>
            <a:spLocks noGrp="1"/>
          </p:cNvSpPr>
          <p:nvPr>
            <p:ph type="ftr" sz="quarter" idx="11"/>
          </p:nvPr>
        </p:nvSpPr>
        <p:spPr/>
        <p:txBody>
          <a:body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r>
              <a:rPr lang="en-US" sz="2400" dirty="0" smtClean="0"/>
              <a:t>PAR Extension request submitted for 2 years</a:t>
            </a:r>
            <a:endParaRPr lang="en-US" sz="2000" dirty="0"/>
          </a:p>
          <a:p>
            <a:pPr lvl="1"/>
            <a:r>
              <a:rPr lang="en-US" sz="2400" dirty="0"/>
              <a:t>Review in Ad Hoc at the end of this </a:t>
            </a:r>
            <a:r>
              <a:rPr lang="en-US" sz="2400" dirty="0" smtClean="0"/>
              <a:t>meeting?</a:t>
            </a:r>
            <a:endParaRPr lang="en-US" sz="2400" dirty="0"/>
          </a:p>
        </p:txBody>
      </p:sp>
      <p:sp>
        <p:nvSpPr>
          <p:cNvPr id="4" name="Date Placeholder 3"/>
          <p:cNvSpPr>
            <a:spLocks noGrp="1"/>
          </p:cNvSpPr>
          <p:nvPr>
            <p:ph type="dt" sz="half" idx="10"/>
          </p:nvPr>
        </p:nvSpPr>
        <p:spPr/>
        <p:txBody>
          <a:bodyPr/>
          <a:lstStyle/>
          <a:p>
            <a:pPr>
              <a:defRPr/>
            </a:pPr>
            <a:fld id="{7EF447C2-F73E-4DBC-A42E-B70C9DB276B7}" type="datetime1">
              <a:rPr lang="en-US" smtClean="0"/>
              <a:t>7/30/2017</a:t>
            </a:fld>
            <a:endParaRPr lang="en-US"/>
          </a:p>
        </p:txBody>
      </p:sp>
      <p:sp>
        <p:nvSpPr>
          <p:cNvPr id="5" name="Footer Placeholder 4"/>
          <p:cNvSpPr>
            <a:spLocks noGrp="1"/>
          </p:cNvSpPr>
          <p:nvPr>
            <p:ph type="ftr" sz="quarter" idx="11"/>
          </p:nvPr>
        </p:nvSpPr>
        <p:spPr/>
        <p:txBody>
          <a:body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316161917"/>
              </p:ext>
            </p:extLst>
          </p:nvPr>
        </p:nvGraphicFramePr>
        <p:xfrm>
          <a:off x="990600" y="3305969"/>
          <a:ext cx="2002657" cy="2591594"/>
        </p:xfrm>
        <a:graphic>
          <a:graphicData uri="http://schemas.openxmlformats.org/presentationml/2006/ole">
            <mc:AlternateContent xmlns:mc="http://schemas.openxmlformats.org/markup-compatibility/2006">
              <mc:Choice xmlns:v="urn:schemas-microsoft-com:vml" Requires="v">
                <p:oleObj spid="_x0000_s2051" name="Acrobat Document" r:id="rId3" imgW="4663359" imgH="6035040" progId="AcroExch.Document.11">
                  <p:embed/>
                </p:oleObj>
              </mc:Choice>
              <mc:Fallback>
                <p:oleObj name="Acrobat Document" r:id="rId3" imgW="4663359" imgH="6035040" progId="AcroExch.Document.11">
                  <p:embed/>
                  <p:pic>
                    <p:nvPicPr>
                      <p:cNvPr id="0" name=""/>
                      <p:cNvPicPr/>
                      <p:nvPr/>
                    </p:nvPicPr>
                    <p:blipFill>
                      <a:blip r:embed="rId4"/>
                      <a:stretch>
                        <a:fillRect/>
                      </a:stretch>
                    </p:blipFill>
                    <p:spPr>
                      <a:xfrm>
                        <a:off x="990600" y="3305969"/>
                        <a:ext cx="2002657" cy="2591594"/>
                      </a:xfrm>
                      <a:prstGeom prst="rect">
                        <a:avLst/>
                      </a:prstGeom>
                    </p:spPr>
                  </p:pic>
                </p:oleObj>
              </mc:Fallback>
            </mc:AlternateContent>
          </a:graphicData>
        </a:graphic>
      </p:graphicFrame>
      <p:sp>
        <p:nvSpPr>
          <p:cNvPr id="8" name="Rectangle 7"/>
          <p:cNvSpPr/>
          <p:nvPr/>
        </p:nvSpPr>
        <p:spPr>
          <a:xfrm>
            <a:off x="4038600" y="4495800"/>
            <a:ext cx="3767826" cy="646331"/>
          </a:xfrm>
          <a:prstGeom prst="rect">
            <a:avLst/>
          </a:prstGeom>
        </p:spPr>
        <p:txBody>
          <a:bodyPr wrap="none">
            <a:spAutoFit/>
          </a:bodyPr>
          <a:lstStyle/>
          <a:p>
            <a:r>
              <a:rPr lang="en-US" dirty="0" smtClean="0"/>
              <a:t>No comments received</a:t>
            </a:r>
          </a:p>
          <a:p>
            <a:r>
              <a:rPr lang="en-US" dirty="0" smtClean="0"/>
              <a:t>12 Sept 2017: </a:t>
            </a:r>
            <a:r>
              <a:rPr lang="en-US" dirty="0" err="1"/>
              <a:t>NesCom</a:t>
            </a:r>
            <a:r>
              <a:rPr lang="en-US" dirty="0"/>
              <a:t> teleconference</a:t>
            </a:r>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8/17</a:t>
            </a:r>
          </a:p>
          <a:p>
            <a:r>
              <a:rPr altLang="en-US" sz="1400" dirty="0"/>
              <a:t>WG </a:t>
            </a:r>
            <a:r>
              <a:rPr altLang="en-US" sz="1400" dirty="0" err="1"/>
              <a:t>Recirc</a:t>
            </a:r>
            <a:r>
              <a:rPr altLang="en-US" sz="1400" dirty="0"/>
              <a:t>						</a:t>
            </a:r>
            <a:r>
              <a:rPr lang="en-US" altLang="en-US" sz="1400" dirty="0"/>
              <a:t>8</a:t>
            </a:r>
            <a:r>
              <a:rPr altLang="en-US" sz="1400" dirty="0"/>
              <a:t>/17</a:t>
            </a:r>
          </a:p>
          <a:p>
            <a:r>
              <a:rPr altLang="en-US" sz="1400" dirty="0"/>
              <a:t>Sponsor Ballot						</a:t>
            </a:r>
            <a:r>
              <a:rPr lang="en-US" altLang="en-US" sz="1400" dirty="0"/>
              <a:t>10</a:t>
            </a:r>
            <a:r>
              <a:rPr altLang="en-US" sz="1400" dirty="0"/>
              <a:t>/17</a:t>
            </a:r>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a:t>
            </a:r>
            <a:endParaRPr altLang="en-US" sz="1400" dirty="0"/>
          </a:p>
          <a:p>
            <a:r>
              <a:rPr altLang="en-US" sz="1400" dirty="0"/>
              <a:t>Submit to REVCOM						11/17     </a:t>
            </a:r>
            <a:r>
              <a:rPr lang="en-US" altLang="en-US" sz="1400" b="1" dirty="0">
                <a:solidFill>
                  <a:srgbClr val="FF0000"/>
                </a:solidFill>
              </a:rPr>
              <a:t>10/18!!</a:t>
            </a:r>
          </a:p>
          <a:p>
            <a:endParaRPr altLang="en-US" sz="200" dirty="0"/>
          </a:p>
          <a:p>
            <a:r>
              <a:rPr lang="en-US" altLang="en-US" sz="1400" dirty="0"/>
              <a:t>  							</a:t>
            </a:r>
            <a:r>
              <a:rPr lang="en-US" altLang="en-US" sz="1400" b="1" dirty="0">
                <a:solidFill>
                  <a:srgbClr val="FF0000"/>
                </a:solidFill>
              </a:rPr>
              <a:t>NEED PAR EXTENSION</a:t>
            </a:r>
          </a:p>
          <a:p>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5196A467-9A09-4491-90A8-01649D4199A9}" type="datetime1">
              <a:rPr lang="en-US" smtClean="0"/>
              <a:t>7/30/2017</a:t>
            </a:fld>
            <a:endParaRPr lang="en-US"/>
          </a:p>
        </p:txBody>
      </p:sp>
      <p:sp>
        <p:nvSpPr>
          <p:cNvPr id="5" name="Footer Placeholder 4"/>
          <p:cNvSpPr>
            <a:spLocks noGrp="1"/>
          </p:cNvSpPr>
          <p:nvPr>
            <p:ph type="ftr" sz="quarter" idx="11"/>
          </p:nvPr>
        </p:nvSpPr>
        <p:spPr/>
        <p:txBody>
          <a:bodyPr/>
          <a:lstStyle/>
          <a:p>
            <a:pPr>
              <a:defRPr/>
            </a:pPr>
            <a:r>
              <a:rPr lang="en-US" smtClean="0"/>
              <a:t>Doc #: 5-17-0019-00-agen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All Balloting complete</a:t>
            </a:r>
          </a:p>
          <a:p>
            <a:r>
              <a:rPr lang="en-US" dirty="0"/>
              <a:t>Working on submittal paperwork</a:t>
            </a:r>
          </a:p>
          <a:p>
            <a:pPr lvl="1"/>
            <a:r>
              <a:rPr lang="en-US" dirty="0"/>
              <a:t>Submittal is to “review committee” (</a:t>
            </a:r>
            <a:r>
              <a:rPr lang="en-US" dirty="0" err="1"/>
              <a:t>RevCom</a:t>
            </a:r>
            <a:r>
              <a:rPr lang="en-US" dirty="0"/>
              <a:t>)</a:t>
            </a:r>
            <a:endParaRPr dirty="0"/>
          </a:p>
          <a:p>
            <a:r>
              <a:rPr lang="en-US" dirty="0"/>
              <a:t>PAR to add Schema ready to roll but waiting for </a:t>
            </a:r>
            <a:r>
              <a:rPr lang="en-US" dirty="0" err="1"/>
              <a:t>Revcom</a:t>
            </a:r>
            <a:r>
              <a:rPr lang="en-US" dirty="0"/>
              <a:t> approval of 1900.5.2 first</a:t>
            </a:r>
          </a:p>
        </p:txBody>
      </p:sp>
      <p:sp>
        <p:nvSpPr>
          <p:cNvPr id="4" name="Date Placeholder 3"/>
          <p:cNvSpPr>
            <a:spLocks noGrp="1"/>
          </p:cNvSpPr>
          <p:nvPr>
            <p:ph type="dt" sz="quarter" idx="10"/>
          </p:nvPr>
        </p:nvSpPr>
        <p:spPr/>
        <p:txBody>
          <a:bodyPr/>
          <a:lstStyle/>
          <a:p>
            <a:pPr>
              <a:defRPr/>
            </a:pPr>
            <a:fld id="{549D1FBB-769A-4033-B492-84B5B9AC2E8C}" type="datetime1">
              <a:rPr lang="en-US" smtClean="0"/>
              <a:t>7/30/2017</a:t>
            </a:fld>
            <a:endParaRPr lang="en-US"/>
          </a:p>
        </p:txBody>
      </p:sp>
      <p:sp>
        <p:nvSpPr>
          <p:cNvPr id="5" name="Footer Placeholder 4"/>
          <p:cNvSpPr>
            <a:spLocks noGrp="1"/>
          </p:cNvSpPr>
          <p:nvPr>
            <p:ph type="ftr" sz="quarter" idx="11"/>
          </p:nvPr>
        </p:nvSpPr>
        <p:spPr/>
        <p:txBody>
          <a:body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19100" y="0"/>
            <a:ext cx="8229600" cy="1143000"/>
          </a:xfrm>
        </p:spPr>
        <p:txBody>
          <a:bodyPr/>
          <a:lstStyle/>
          <a:p>
            <a:r>
              <a:rPr lang="en-US" dirty="0"/>
              <a:t>Status on Documentation for </a:t>
            </a:r>
            <a:r>
              <a:rPr lang="en-US" dirty="0" err="1"/>
              <a:t>RevCom</a:t>
            </a:r>
            <a:endParaRPr lang="en-US" dirty="0"/>
          </a:p>
        </p:txBody>
      </p:sp>
      <p:sp>
        <p:nvSpPr>
          <p:cNvPr id="4" name="Date Placeholder 3"/>
          <p:cNvSpPr>
            <a:spLocks noGrp="1"/>
          </p:cNvSpPr>
          <p:nvPr>
            <p:ph type="dt" sz="half" idx="10"/>
          </p:nvPr>
        </p:nvSpPr>
        <p:spPr/>
        <p:txBody>
          <a:bodyPr/>
          <a:lstStyle/>
          <a:p>
            <a:pPr>
              <a:defRPr/>
            </a:pPr>
            <a:fld id="{59A8EC63-B9D3-4410-A549-FEE435252111}" type="datetime1">
              <a:rPr lang="en-US" smtClean="0"/>
              <a:t>7/30/2017</a:t>
            </a:fld>
            <a:endParaRPr lang="en-US"/>
          </a:p>
        </p:txBody>
      </p:sp>
      <p:sp>
        <p:nvSpPr>
          <p:cNvPr id="5" name="Footer Placeholder 4"/>
          <p:cNvSpPr>
            <a:spLocks noGrp="1"/>
          </p:cNvSpPr>
          <p:nvPr>
            <p:ph type="ftr" sz="quarter" idx="11"/>
          </p:nvPr>
        </p:nvSpPr>
        <p:spPr/>
        <p:txBody>
          <a:body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
        <p:nvSpPr>
          <p:cNvPr id="7" name="Rectangle 1"/>
          <p:cNvSpPr>
            <a:spLocks noChangeArrowheads="1"/>
          </p:cNvSpPr>
          <p:nvPr/>
        </p:nvSpPr>
        <p:spPr bwMode="auto">
          <a:xfrm>
            <a:off x="152400" y="1158240"/>
            <a:ext cx="8763000" cy="4809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1" dirty="0">
                <a:latin typeface="Arial" panose="020B0604020202020204" pitchFamily="34" charset="0"/>
              </a:rPr>
              <a:t>Form for Submittal of Proposed Standards </a:t>
            </a:r>
            <a:r>
              <a:rPr lang="en-US" altLang="en-US" sz="1200" dirty="0">
                <a:latin typeface="Arial" panose="020B0604020202020204" pitchFamily="34" charset="0"/>
              </a:rPr>
              <a:t>(</a:t>
            </a:r>
            <a:r>
              <a:rPr lang="en-US" altLang="en-US" sz="1200" b="1" dirty="0">
                <a:solidFill>
                  <a:srgbClr val="FF0000"/>
                </a:solidFill>
                <a:latin typeface="Arial" panose="020B0604020202020204" pitchFamily="34" charset="0"/>
              </a:rPr>
              <a:t>AI Mat – After everything else is complete</a:t>
            </a:r>
            <a:r>
              <a:rPr lang="en-US" altLang="en-US" sz="1200" b="1" dirty="0">
                <a:latin typeface="Arial" panose="020B0604020202020204" pitchFamily="34" charset="0"/>
              </a:rPr>
              <a:t>)</a:t>
            </a:r>
            <a:r>
              <a:rPr kumimoji="0" lang="en-US" altLang="en-US" sz="1400" b="0" i="0" u="none" strike="noStrike" cap="none" normalizeH="0" baseline="0" dirty="0">
                <a:ln>
                  <a:noFill/>
                </a:ln>
                <a:solidFill>
                  <a:schemeClr val="tx1"/>
                </a:solidFill>
                <a:effectLst/>
                <a:latin typeface="Arial" panose="020B0604020202020204" pitchFamily="34" charset="0"/>
              </a:rPr>
              <a:t/>
            </a: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The </a:t>
            </a:r>
            <a:r>
              <a:rPr kumimoji="0" lang="en-US" altLang="en-US" sz="1000" b="0" i="0" u="none" strike="noStrike" cap="none" normalizeH="0" baseline="0" dirty="0">
                <a:ln>
                  <a:noFill/>
                </a:ln>
                <a:solidFill>
                  <a:schemeClr val="tx1"/>
                </a:solidFill>
                <a:effectLst/>
                <a:latin typeface="Arial" panose="020B0604020202020204" pitchFamily="34" charset="0"/>
                <a:hlinkClick r:id="rId2"/>
              </a:rPr>
              <a:t>Form for Submittal of Proposed Standards</a:t>
            </a:r>
            <a:r>
              <a:rPr kumimoji="0" lang="en-US" altLang="en-US" sz="1000" b="0" i="0" u="none" strike="noStrike" cap="none" normalizeH="0" baseline="0" dirty="0">
                <a:ln>
                  <a:noFill/>
                </a:ln>
                <a:solidFill>
                  <a:schemeClr val="tx1"/>
                </a:solidFill>
                <a:effectLst/>
                <a:latin typeface="Arial" panose="020B0604020202020204" pitchFamily="34" charset="0"/>
              </a:rPr>
              <a:t>   </a:t>
            </a:r>
            <a:r>
              <a:rPr kumimoji="0" lang="en-US" altLang="en-US" sz="300" b="0" i="0" u="none" strike="noStrike" cap="none" normalizeH="0" baseline="0" dirty="0">
                <a:ln>
                  <a:noFill/>
                </a:ln>
                <a:solidFill>
                  <a:schemeClr val="tx1"/>
                </a:solidFill>
                <a:effectLst/>
                <a:latin typeface="Arial" panose="020B0604020202020204" pitchFamily="34" charset="0"/>
              </a:rPr>
              <a:t> </a:t>
            </a:r>
            <a:r>
              <a:rPr kumimoji="0" lang="en-US" altLang="en-US" sz="1000" b="0" i="0" u="none" strike="noStrike" cap="none" normalizeH="0" baseline="0" dirty="0">
                <a:ln>
                  <a:noFill/>
                </a:ln>
                <a:solidFill>
                  <a:schemeClr val="tx1"/>
                </a:solidFill>
                <a:effectLst/>
                <a:latin typeface="Arial" panose="020B0604020202020204" pitchFamily="34" charset="0"/>
              </a:rPr>
              <a:t>shall be completed by a person designated by the Sponsor to act on its behalf.</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rPr>
              <a:t>Please provide all of the information requested, as this form is utilized by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 in determining compliance with required procedures</a:t>
            </a:r>
            <a:r>
              <a:rPr kumimoji="0" lang="en-US" altLang="en-US" sz="105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Copyright Permission Releases</a:t>
            </a:r>
            <a:r>
              <a:rPr kumimoji="0" lang="en-US" altLang="en-US" sz="1200" b="0" i="0" u="none" strike="noStrike" cap="none" normalizeH="0" baseline="0" dirty="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AI John – In process</a:t>
            </a:r>
            <a:r>
              <a:rPr kumimoji="0" lang="en-US" altLang="en-US" sz="1200" b="0" i="0" u="none" strike="noStrike" cap="none" normalizeH="0" baseline="0" dirty="0">
                <a:ln>
                  <a:noFill/>
                </a:ln>
                <a:solidFill>
                  <a:schemeClr val="tx1"/>
                </a:solidFill>
                <a:effectLst/>
                <a:latin typeface="Arial" panose="020B0604020202020204" pitchFamily="34" charset="0"/>
              </a:rPr>
              <a:t>)</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The Sponsor obtains all necessary copyright permission releases, if applicable, needed to incorporate figures or text from copyrighted documents into the proposed standard.  The written release(s) should be included with the submittal, if they had not been submitted previously. All releases should incorporate the language and requirements outlined in the sample letters within the </a:t>
            </a:r>
            <a:r>
              <a:rPr kumimoji="0" lang="en-US" altLang="en-US" sz="1000" b="0" i="0" u="none" strike="noStrike" cap="none" normalizeH="0" baseline="0" dirty="0">
                <a:ln>
                  <a:noFill/>
                </a:ln>
                <a:solidFill>
                  <a:schemeClr val="tx1"/>
                </a:solidFill>
                <a:effectLst/>
                <a:latin typeface="Arial" panose="020B0604020202020204" pitchFamily="34" charset="0"/>
                <a:hlinkClick r:id="rId3"/>
              </a:rPr>
              <a:t>IEEE Standards Style Manual</a:t>
            </a:r>
            <a:r>
              <a:rPr kumimoji="0" lang="en-US" altLang="en-US" sz="1000" b="0" i="0" u="none" strike="noStrike" cap="none" normalizeH="0" baseline="0" dirty="0">
                <a:ln>
                  <a:noFill/>
                </a:ln>
                <a:solidFill>
                  <a:schemeClr val="tx1"/>
                </a:solidFill>
                <a:effectLst/>
                <a:latin typeface="Arial" panose="020B0604020202020204" pitchFamily="34" charset="0"/>
              </a:rPr>
              <a:t>.   </a:t>
            </a:r>
            <a:endParaRPr kumimoji="0" lang="en-US" altLang="en-US" sz="3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Electronic Source Files of the Last Balloted Draft</a:t>
            </a:r>
            <a:r>
              <a:rPr kumimoji="0" lang="en-US" altLang="en-US" sz="1200" b="0" i="0" u="none" strike="noStrike" cap="none" normalizeH="0" baseline="0" dirty="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AI John – In process</a:t>
            </a:r>
            <a:r>
              <a:rPr kumimoji="0" lang="en-US" altLang="en-US" sz="1200" b="0" i="0" u="none" strike="noStrike" cap="none" normalizeH="0" baseline="0" dirty="0">
                <a:ln>
                  <a:noFill/>
                </a:ln>
                <a:solidFill>
                  <a:schemeClr val="tx1"/>
                </a:solidFill>
                <a:effectLst/>
                <a:latin typeface="Arial" panose="020B0604020202020204" pitchFamily="34" charset="0"/>
              </a:rPr>
              <a:t>)</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An electronic source file of the complete last balloted draft shall be submitted. Identify the format used to create the document (e.g. MS Word, </a:t>
            </a:r>
            <a:r>
              <a:rPr kumimoji="0" lang="en-US" altLang="en-US" sz="1000" b="0" i="0" u="none" strike="noStrike" cap="none" normalizeH="0" baseline="0" dirty="0" err="1">
                <a:ln>
                  <a:noFill/>
                </a:ln>
                <a:solidFill>
                  <a:schemeClr val="tx1"/>
                </a:solidFill>
                <a:effectLst/>
                <a:latin typeface="Arial" panose="020B0604020202020204" pitchFamily="34" charset="0"/>
              </a:rPr>
              <a:t>FrameMaker</a:t>
            </a:r>
            <a:r>
              <a:rPr kumimoji="0" lang="en-US" altLang="en-US" sz="1000" b="0" i="0" u="none" strike="noStrike" cap="none" normalizeH="0" baseline="0" dirty="0">
                <a:ln>
                  <a:noFill/>
                </a:ln>
                <a:solidFill>
                  <a:schemeClr val="tx1"/>
                </a:solidFill>
                <a:effectLst/>
                <a:latin typeface="Arial" panose="020B0604020202020204" pitchFamily="34" charset="0"/>
              </a:rPr>
              <a:t>). Figures should be submitted as separate files and labeled Fig1, Fig2 and so on. Preferred formats are .</a:t>
            </a:r>
            <a:r>
              <a:rPr kumimoji="0" lang="en-US" altLang="en-US" sz="1000" b="0" i="0" u="none" strike="noStrike" cap="none" normalizeH="0" baseline="0" dirty="0" err="1">
                <a:ln>
                  <a:noFill/>
                </a:ln>
                <a:solidFill>
                  <a:schemeClr val="tx1"/>
                </a:solidFill>
                <a:effectLst/>
                <a:latin typeface="Arial" panose="020B0604020202020204" pitchFamily="34" charset="0"/>
              </a:rPr>
              <a:t>wmf</a:t>
            </a:r>
            <a:r>
              <a:rPr kumimoji="0" lang="en-US" altLang="en-US" sz="1000" b="0" i="0" u="none" strike="noStrike" cap="none" normalizeH="0" baseline="0" dirty="0">
                <a:ln>
                  <a:noFill/>
                </a:ln>
                <a:solidFill>
                  <a:schemeClr val="tx1"/>
                </a:solidFill>
                <a:effectLst/>
                <a:latin typeface="Arial" panose="020B0604020202020204" pitchFamily="34" charset="0"/>
              </a:rPr>
              <a:t>, ,</a:t>
            </a:r>
            <a:r>
              <a:rPr kumimoji="0" lang="en-US" altLang="en-US" sz="1000" b="0" i="0" u="none" strike="noStrike" cap="none" normalizeH="0" baseline="0" dirty="0" err="1">
                <a:ln>
                  <a:noFill/>
                </a:ln>
                <a:solidFill>
                  <a:schemeClr val="tx1"/>
                </a:solidFill>
                <a:effectLst/>
                <a:latin typeface="Arial" panose="020B0604020202020204" pitchFamily="34" charset="0"/>
              </a:rPr>
              <a:t>eps</a:t>
            </a:r>
            <a:r>
              <a:rPr kumimoji="0" lang="en-US" altLang="en-US" sz="1000" b="0" i="0" u="none" strike="noStrike" cap="none" normalizeH="0" baseline="0" dirty="0">
                <a:ln>
                  <a:noFill/>
                </a:ln>
                <a:solidFill>
                  <a:schemeClr val="tx1"/>
                </a:solidFill>
                <a:effectLst/>
                <a:latin typeface="Arial" panose="020B0604020202020204" pitchFamily="34" charset="0"/>
              </a:rPr>
              <a:t>, and .tiff, or editable graphics embedded in </a:t>
            </a:r>
            <a:r>
              <a:rPr kumimoji="0" lang="en-US" altLang="en-US" sz="1000" b="0" i="0" u="none" strike="noStrike" cap="none" normalizeH="0" baseline="0" dirty="0" err="1">
                <a:ln>
                  <a:noFill/>
                </a:ln>
                <a:solidFill>
                  <a:schemeClr val="tx1"/>
                </a:solidFill>
                <a:effectLst/>
                <a:latin typeface="Arial" panose="020B0604020202020204" pitchFamily="34" charset="0"/>
              </a:rPr>
              <a:t>FrameMaker</a:t>
            </a:r>
            <a:r>
              <a:rPr kumimoji="0" lang="en-US" altLang="en-US" sz="1000" b="0" i="0" u="none" strike="noStrike" cap="none" normalizeH="0" baseline="0" dirty="0">
                <a:ln>
                  <a:noFill/>
                </a:ln>
                <a:solidFill>
                  <a:schemeClr val="tx1"/>
                </a:solidFill>
                <a:effectLst/>
                <a:latin typeface="Arial" panose="020B0604020202020204" pitchFamily="34" charset="0"/>
              </a:rPr>
              <a:t> files. If no other alternative exists, GIF and JPEG formats are acceptable.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 will review the draft as balloted.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Working Group Roster</a:t>
            </a:r>
            <a:r>
              <a:rPr kumimoji="0" lang="en-US" altLang="en-US" sz="1200" b="0" i="0" u="none" strike="noStrike" cap="none" normalizeH="0" baseline="0" dirty="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Per Slide 4</a:t>
            </a:r>
            <a:r>
              <a:rPr kumimoji="0" lang="en-US" altLang="en-US" sz="1200" b="0" i="0" u="none" strike="noStrike" cap="none" normalizeH="0" baseline="0" dirty="0">
                <a:ln>
                  <a:noFill/>
                </a:ln>
                <a:solidFill>
                  <a:schemeClr val="tx1"/>
                </a:solidFill>
                <a:effectLst/>
                <a:latin typeface="Arial" panose="020B0604020202020204" pitchFamily="34" charset="0"/>
              </a:rPr>
              <a:t>)</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Names of the members of the working group or subcommittee that developed the document being submitted shall be included as they will appear in the published standard. If incorporated into the document, it’s not necessary to send a separate list.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Notification Why Comments Associated with a Negative Vote were not Recirculated</a:t>
            </a:r>
            <a:r>
              <a:rPr kumimoji="0" lang="en-US" altLang="en-US" sz="1200" b="0" i="0" u="none" strike="noStrike" cap="none" normalizeH="0" baseline="0" dirty="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Done on 5/14/17</a:t>
            </a:r>
            <a:r>
              <a:rPr kumimoji="0" lang="en-US" altLang="en-US" sz="1200" b="0" i="0" u="none" strike="noStrike" cap="none" normalizeH="0" baseline="0" dirty="0">
                <a:ln>
                  <a:noFill/>
                </a:ln>
                <a:solidFill>
                  <a:schemeClr val="tx1"/>
                </a:solidFill>
                <a:effectLst/>
                <a:latin typeface="Arial" panose="020B0604020202020204" pitchFamily="34" charset="0"/>
              </a:rPr>
              <a:t>)</a:t>
            </a:r>
            <a:br>
              <a:rPr kumimoji="0" lang="en-US" altLang="en-US" sz="12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Comments associated with a negative vote that have not been shown to the balloting group via a recirculation ballot, a notification should be sent to each commenter explaining on a comment-by-comment basis why they do not require recirculation. These notices shall be submitted to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rPr>
              <a:t>Reasons why a comment associated with a negative vote does not require recirculation include the following: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Arial" panose="020B0604020202020204" pitchFamily="34" charset="0"/>
              </a:rPr>
              <a:t>Comment is not related to the project/standard being balloted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Arial" panose="020B0604020202020204" pitchFamily="34" charset="0"/>
              </a:rPr>
              <a:t>Comment is on material that is not open to comment during a particular round of balloting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a:ln>
                  <a:noFill/>
                </a:ln>
                <a:solidFill>
                  <a:schemeClr val="tx1"/>
                </a:solidFill>
                <a:effectLst/>
                <a:latin typeface="Arial" panose="020B0604020202020204" pitchFamily="34" charset="0"/>
              </a:rPr>
              <a:t>Comment is a restatement of a previous comment that has already been recirculated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Other Relevant Information </a:t>
            </a: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000" b="0" i="1" u="none" strike="noStrike" cap="none" normalizeH="0" baseline="0" dirty="0">
                <a:ln>
                  <a:noFill/>
                </a:ln>
                <a:solidFill>
                  <a:schemeClr val="tx1"/>
                </a:solidFill>
                <a:effectLst/>
                <a:latin typeface="Arial" panose="020B0604020202020204" pitchFamily="34" charset="0"/>
              </a:rPr>
              <a:t>such as emails from negative balloters confirming a change of their vote or mandatory coordination emails</a:t>
            </a:r>
            <a:r>
              <a:rPr kumimoji="0" lang="en-US" altLang="en-US" sz="1000" b="0" i="0" u="none" strike="noStrike" cap="none" normalizeH="0" baseline="0" dirty="0">
                <a:ln>
                  <a:noFill/>
                </a:ln>
                <a:solidFill>
                  <a:schemeClr val="tx1"/>
                </a:solidFill>
                <a:effectLst/>
                <a:latin typeface="Arial" panose="020B0604020202020204" pitchFamily="34" charset="0"/>
              </a:rPr>
              <a:t> </a:t>
            </a:r>
            <a:br>
              <a:rPr kumimoji="0" lang="en-US" altLang="en-US" sz="1000" b="0" i="0" u="none" strike="noStrike" cap="none" normalizeH="0" baseline="0" dirty="0">
                <a:ln>
                  <a:noFill/>
                </a:ln>
                <a:solidFill>
                  <a:schemeClr val="tx1"/>
                </a:solidFill>
                <a:effectLst/>
                <a:latin typeface="Arial" panose="020B0604020202020204" pitchFamily="34" charset="0"/>
              </a:rPr>
            </a:br>
            <a:r>
              <a:rPr kumimoji="0" lang="en-US" altLang="en-US" sz="1000" b="0" i="0" u="none" strike="noStrike" cap="none" normalizeH="0" baseline="0" dirty="0">
                <a:ln>
                  <a:noFill/>
                </a:ln>
                <a:solidFill>
                  <a:schemeClr val="tx1"/>
                </a:solidFill>
                <a:effectLst/>
                <a:latin typeface="Arial" panose="020B0604020202020204" pitchFamily="34" charset="0"/>
              </a:rPr>
              <a:t>If a negative balloter changes their vote to approve or abstain outside of the balloting system, copies of the written confirmation shall be included in the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 submittal. If mandatory coordination was conducted outside of the balloting system, coordination emails shall be submitted. Other relevant materials may be submitted as needed.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Arial" panose="020B0604020202020204" pitchFamily="34" charset="0"/>
              </a:rPr>
              <a:t>NOTE: </a:t>
            </a:r>
            <a:r>
              <a:rPr kumimoji="0" lang="en-US" altLang="en-US" sz="1000" b="0" i="0" u="none" strike="noStrike" cap="none" normalizeH="0" baseline="0" dirty="0">
                <a:ln>
                  <a:noFill/>
                </a:ln>
                <a:solidFill>
                  <a:schemeClr val="tx1"/>
                </a:solidFill>
                <a:effectLst/>
                <a:latin typeface="Arial" panose="020B0604020202020204" pitchFamily="34" charset="0"/>
              </a:rPr>
              <a:t>Conditional submittals — </a:t>
            </a:r>
            <a:r>
              <a:rPr kumimoji="0" lang="en-US" altLang="en-US" sz="1000" b="0" i="0" u="none" strike="noStrike" cap="none" normalizeH="0" baseline="0" dirty="0" err="1">
                <a:ln>
                  <a:noFill/>
                </a:ln>
                <a:solidFill>
                  <a:schemeClr val="tx1"/>
                </a:solidFill>
                <a:effectLst/>
                <a:latin typeface="Arial" panose="020B0604020202020204" pitchFamily="34" charset="0"/>
              </a:rPr>
              <a:t>RevCom</a:t>
            </a:r>
            <a:r>
              <a:rPr kumimoji="0" lang="en-US" altLang="en-US" sz="1000" b="0" i="0" u="none" strike="noStrike" cap="none" normalizeH="0" baseline="0" dirty="0">
                <a:ln>
                  <a:noFill/>
                </a:ln>
                <a:solidFill>
                  <a:schemeClr val="tx1"/>
                </a:solidFill>
                <a:effectLst/>
                <a:latin typeface="Arial" panose="020B0604020202020204" pitchFamily="34" charset="0"/>
              </a:rPr>
              <a:t> will consider reviewing a submittal if a recirculation ballot is in progress at the specified submittal deadline, provided the recirculated draft and all submittal documentation except required materials related to the in-progress recirculation are submitted by the submittal deadline. There shall be no negative votes on new issues, but additional negatives on prior issues are allowed provided the 75% approval rate required is achieved. See </a:t>
            </a:r>
            <a:r>
              <a:rPr kumimoji="0" lang="en-US" altLang="en-US" sz="1000" b="0" i="0" u="none" strike="noStrike" cap="none" normalizeH="0" baseline="0" dirty="0" err="1">
                <a:ln>
                  <a:noFill/>
                </a:ln>
                <a:solidFill>
                  <a:schemeClr val="tx1"/>
                </a:solidFill>
                <a:effectLst/>
                <a:latin typeface="Arial" panose="020B0604020202020204" pitchFamily="34" charset="0"/>
                <a:hlinkClick r:id="rId4"/>
              </a:rPr>
              <a:t>RevCom</a:t>
            </a:r>
            <a:r>
              <a:rPr kumimoji="0" lang="en-US" altLang="en-US" sz="1000" b="0" i="0" u="none" strike="noStrike" cap="none" normalizeH="0" baseline="0" dirty="0">
                <a:ln>
                  <a:noFill/>
                </a:ln>
                <a:solidFill>
                  <a:schemeClr val="tx1"/>
                </a:solidFill>
                <a:effectLst/>
                <a:latin typeface="Arial" panose="020B0604020202020204" pitchFamily="34" charset="0"/>
                <a:hlinkClick r:id="rId4"/>
              </a:rPr>
              <a:t> Conventions</a:t>
            </a:r>
            <a:r>
              <a:rPr kumimoji="0" lang="en-US" altLang="en-US" sz="1000" b="0" i="0" u="none" strike="noStrike" cap="none" normalizeH="0" baseline="0" dirty="0">
                <a:ln>
                  <a:noFill/>
                </a:ln>
                <a:solidFill>
                  <a:schemeClr val="tx1"/>
                </a:solidFill>
                <a:effectLst/>
                <a:latin typeface="Arial" panose="020B0604020202020204" pitchFamily="34" charset="0"/>
              </a:rPr>
              <a:t> for more details.</a:t>
            </a:r>
          </a:p>
        </p:txBody>
      </p:sp>
      <p:pic>
        <p:nvPicPr>
          <p:cNvPr id="1026" name="Picture 2" descr="lock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8575" y="576262"/>
            <a:ext cx="123825"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7280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a:t>Working Schedule for 1900.5.2</a:t>
            </a:r>
          </a:p>
        </p:txBody>
      </p:sp>
      <p:sp>
        <p:nvSpPr>
          <p:cNvPr id="15363" name="Content Placeholder 2"/>
          <p:cNvSpPr>
            <a:spLocks noGrp="1"/>
          </p:cNvSpPr>
          <p:nvPr>
            <p:ph idx="1"/>
          </p:nvPr>
        </p:nvSpPr>
        <p:spPr>
          <a:xfrm>
            <a:off x="381000" y="1295400"/>
            <a:ext cx="8229600" cy="4525963"/>
          </a:xfrm>
        </p:spPr>
        <p:txBody>
          <a:bodyPr/>
          <a:lstStyle/>
          <a:p>
            <a:r>
              <a:rPr altLang="en-US" sz="1400" dirty="0"/>
              <a:t>Form Ballot Pool	(Send Ballot Invitation)				6/7/15</a:t>
            </a:r>
            <a:r>
              <a:rPr altLang="en-US" sz="1400" b="1" dirty="0">
                <a:solidFill>
                  <a:srgbClr val="FF0000"/>
                </a:solidFill>
              </a:rPr>
              <a:t>√</a:t>
            </a:r>
          </a:p>
          <a:p>
            <a:r>
              <a:rPr altLang="en-US" sz="1400" dirty="0"/>
              <a:t>Final Draft and Schema Adjustments				7/30/15</a:t>
            </a:r>
            <a:r>
              <a:rPr altLang="en-US" sz="1400" b="1" dirty="0">
                <a:solidFill>
                  <a:srgbClr val="FF0000"/>
                </a:solidFill>
              </a:rPr>
              <a:t>√</a:t>
            </a:r>
            <a:endParaRPr altLang="en-US" sz="1400" dirty="0"/>
          </a:p>
          <a:p>
            <a:r>
              <a:rPr altLang="en-US" sz="1400" dirty="0"/>
              <a:t>WG Vote to Sponsor Ballot (need </a:t>
            </a:r>
            <a:r>
              <a:rPr altLang="en-US" sz="1400" dirty="0" err="1"/>
              <a:t>DySPAN</a:t>
            </a:r>
            <a:r>
              <a:rPr altLang="en-US" sz="1400" dirty="0"/>
              <a:t>-SC approval)			</a:t>
            </a:r>
            <a:r>
              <a:rPr altLang="en-US" sz="1400" dirty="0">
                <a:solidFill>
                  <a:srgbClr val="FF0000"/>
                </a:solidFill>
              </a:rPr>
              <a:t>7/30/15</a:t>
            </a:r>
            <a:r>
              <a:rPr altLang="en-US" sz="1400" dirty="0"/>
              <a:t> (8/18)</a:t>
            </a:r>
            <a:r>
              <a:rPr altLang="en-US" sz="1400" b="1" dirty="0">
                <a:solidFill>
                  <a:srgbClr val="FF0000"/>
                </a:solidFill>
              </a:rPr>
              <a:t> √</a:t>
            </a:r>
            <a:endParaRPr altLang="en-US" sz="1400" dirty="0">
              <a:solidFill>
                <a:srgbClr val="FF0000"/>
              </a:solidFill>
            </a:endParaRPr>
          </a:p>
          <a:p>
            <a:r>
              <a:rPr altLang="en-US" sz="1400" dirty="0" err="1"/>
              <a:t>DySPAN</a:t>
            </a:r>
            <a:r>
              <a:rPr altLang="en-US" sz="1400" dirty="0"/>
              <a:t>-SC Approval						</a:t>
            </a:r>
            <a:r>
              <a:rPr altLang="en-US" sz="1400" dirty="0">
                <a:solidFill>
                  <a:srgbClr val="FF0000"/>
                </a:solidFill>
              </a:rPr>
              <a:t>8/28/15</a:t>
            </a:r>
            <a:r>
              <a:rPr altLang="en-US" sz="1400" dirty="0"/>
              <a:t> </a:t>
            </a:r>
            <a:r>
              <a:rPr altLang="en-US" sz="1400" dirty="0">
                <a:solidFill>
                  <a:srgbClr val="FF0000"/>
                </a:solidFill>
              </a:rPr>
              <a:t>(9/2)</a:t>
            </a:r>
            <a:r>
              <a:rPr altLang="en-US" sz="1400" b="1" dirty="0">
                <a:solidFill>
                  <a:srgbClr val="FF0000"/>
                </a:solidFill>
              </a:rPr>
              <a:t> 9/30√</a:t>
            </a:r>
            <a:endParaRPr altLang="en-US" sz="1400" dirty="0"/>
          </a:p>
          <a:p>
            <a:r>
              <a:rPr altLang="en-US" sz="1400" dirty="0"/>
              <a:t>Mandatory Editorial Coordination Completes				</a:t>
            </a:r>
            <a:r>
              <a:rPr altLang="en-US" sz="1400" dirty="0">
                <a:solidFill>
                  <a:srgbClr val="FF0000"/>
                </a:solidFill>
              </a:rPr>
              <a:t>9/30/15</a:t>
            </a:r>
            <a:r>
              <a:rPr altLang="en-US" sz="1400" dirty="0"/>
              <a:t> </a:t>
            </a:r>
            <a:r>
              <a:rPr altLang="en-US" sz="1400" b="1" dirty="0">
                <a:solidFill>
                  <a:srgbClr val="FF0000"/>
                </a:solidFill>
              </a:rPr>
              <a:t>12/1 √</a:t>
            </a:r>
          </a:p>
          <a:p>
            <a:r>
              <a:rPr altLang="en-US" sz="1400" dirty="0"/>
              <a:t>Conduct Ballot						</a:t>
            </a:r>
            <a:r>
              <a:rPr altLang="en-US" sz="1400" dirty="0">
                <a:solidFill>
                  <a:srgbClr val="FF0000"/>
                </a:solidFill>
              </a:rPr>
              <a:t>1/28/16</a:t>
            </a:r>
            <a:r>
              <a:rPr altLang="en-US" sz="1400" b="1" dirty="0">
                <a:solidFill>
                  <a:srgbClr val="FF0000"/>
                </a:solidFill>
              </a:rPr>
              <a:t> 1/22 √</a:t>
            </a:r>
            <a:endParaRPr altLang="en-US" sz="1400" dirty="0"/>
          </a:p>
          <a:p>
            <a:r>
              <a:rPr altLang="en-US" sz="1400" dirty="0"/>
              <a:t>Ballot completes						</a:t>
            </a:r>
            <a:r>
              <a:rPr altLang="en-US" sz="1400" dirty="0">
                <a:solidFill>
                  <a:srgbClr val="FF0000"/>
                </a:solidFill>
              </a:rPr>
              <a:t>2/28/15</a:t>
            </a:r>
            <a:r>
              <a:rPr altLang="en-US" sz="1400" b="1" dirty="0">
                <a:solidFill>
                  <a:srgbClr val="FF0000"/>
                </a:solidFill>
              </a:rPr>
              <a:t> 3/12 √ </a:t>
            </a:r>
            <a:endParaRPr altLang="en-US" sz="1400" dirty="0"/>
          </a:p>
          <a:p>
            <a:r>
              <a:rPr altLang="en-US" sz="1400" dirty="0"/>
              <a:t>Form Comment Resolution subcommittee				</a:t>
            </a:r>
            <a:r>
              <a:rPr altLang="en-US" sz="1400" dirty="0">
                <a:solidFill>
                  <a:srgbClr val="FF0000"/>
                </a:solidFill>
              </a:rPr>
              <a:t>3/15/16</a:t>
            </a:r>
          </a:p>
          <a:p>
            <a:r>
              <a:rPr altLang="en-US" sz="1400" dirty="0"/>
              <a:t>Suggested comment resolutions available				</a:t>
            </a:r>
            <a:r>
              <a:rPr altLang="en-US" sz="1400" dirty="0">
                <a:solidFill>
                  <a:srgbClr val="FF0000"/>
                </a:solidFill>
              </a:rPr>
              <a:t>11/15/16 </a:t>
            </a:r>
            <a:r>
              <a:rPr altLang="en-US" sz="1400" b="1" dirty="0">
                <a:solidFill>
                  <a:srgbClr val="FF0000"/>
                </a:solidFill>
              </a:rPr>
              <a:t>1</a:t>
            </a:r>
            <a:r>
              <a:rPr altLang="en-US" sz="1400" dirty="0">
                <a:solidFill>
                  <a:srgbClr val="FF0000"/>
                </a:solidFill>
              </a:rPr>
              <a:t>/</a:t>
            </a:r>
            <a:r>
              <a:rPr altLang="en-US" sz="1400" b="1" dirty="0">
                <a:solidFill>
                  <a:srgbClr val="FF0000"/>
                </a:solidFill>
              </a:rPr>
              <a:t>3/17 √ </a:t>
            </a:r>
            <a:endParaRPr altLang="en-US" sz="1400" dirty="0">
              <a:solidFill>
                <a:srgbClr val="FF0000"/>
              </a:solidFill>
            </a:endParaRPr>
          </a:p>
          <a:p>
            <a:r>
              <a:rPr altLang="en-US" sz="1400" dirty="0"/>
              <a:t>Vote for </a:t>
            </a:r>
            <a:r>
              <a:rPr altLang="en-US" sz="1400" dirty="0" err="1"/>
              <a:t>Recirc</a:t>
            </a:r>
            <a:r>
              <a:rPr altLang="en-US" sz="1400" dirty="0"/>
              <a:t> Ballot					</a:t>
            </a:r>
            <a:r>
              <a:rPr altLang="en-US" sz="1400" dirty="0">
                <a:solidFill>
                  <a:srgbClr val="FF0000"/>
                </a:solidFill>
              </a:rPr>
              <a:t>12/1/16 </a:t>
            </a:r>
            <a:r>
              <a:rPr altLang="en-US" sz="1400" b="1" dirty="0">
                <a:solidFill>
                  <a:srgbClr val="FF0000"/>
                </a:solidFill>
              </a:rPr>
              <a:t>2</a:t>
            </a:r>
            <a:r>
              <a:rPr altLang="en-US" sz="1400" dirty="0">
                <a:solidFill>
                  <a:srgbClr val="FF0000"/>
                </a:solidFill>
              </a:rPr>
              <a:t>/</a:t>
            </a:r>
            <a:r>
              <a:rPr altLang="en-US" sz="1400" b="1" dirty="0">
                <a:solidFill>
                  <a:srgbClr val="FF0000"/>
                </a:solidFill>
              </a:rPr>
              <a:t>7/17  </a:t>
            </a:r>
            <a:endParaRPr altLang="en-US" sz="1400" dirty="0">
              <a:solidFill>
                <a:srgbClr val="FF0000"/>
              </a:solidFill>
            </a:endParaRPr>
          </a:p>
          <a:p>
            <a:r>
              <a:rPr altLang="en-US" sz="1400" dirty="0"/>
              <a:t>Conduct </a:t>
            </a:r>
            <a:r>
              <a:rPr altLang="en-US" sz="1400" dirty="0" err="1"/>
              <a:t>Recirc</a:t>
            </a:r>
            <a:r>
              <a:rPr altLang="en-US" sz="1400" dirty="0"/>
              <a:t> Ballot					</a:t>
            </a:r>
            <a:r>
              <a:rPr altLang="en-US" sz="1400" dirty="0">
                <a:solidFill>
                  <a:srgbClr val="FF0000"/>
                </a:solidFill>
              </a:rPr>
              <a:t>1/3/17 </a:t>
            </a:r>
            <a:r>
              <a:rPr altLang="en-US" sz="1400" b="1" dirty="0">
                <a:solidFill>
                  <a:srgbClr val="FF0000"/>
                </a:solidFill>
              </a:rPr>
              <a:t>2</a:t>
            </a:r>
            <a:r>
              <a:rPr altLang="en-US" sz="1400" dirty="0">
                <a:solidFill>
                  <a:srgbClr val="FF0000"/>
                </a:solidFill>
              </a:rPr>
              <a:t>/</a:t>
            </a:r>
            <a:r>
              <a:rPr altLang="en-US" sz="1400" b="1" dirty="0">
                <a:solidFill>
                  <a:srgbClr val="FF0000"/>
                </a:solidFill>
              </a:rPr>
              <a:t>28/17</a:t>
            </a:r>
            <a:endParaRPr altLang="en-US" sz="1400" dirty="0">
              <a:solidFill>
                <a:srgbClr val="FF0000"/>
              </a:solidFill>
            </a:endParaRPr>
          </a:p>
          <a:p>
            <a:r>
              <a:rPr altLang="en-US" sz="1400" dirty="0"/>
              <a:t>Ballot completes						</a:t>
            </a:r>
            <a:r>
              <a:rPr altLang="en-US" sz="1400" dirty="0">
                <a:solidFill>
                  <a:srgbClr val="FF0000"/>
                </a:solidFill>
              </a:rPr>
              <a:t>2/2/17 </a:t>
            </a:r>
            <a:r>
              <a:rPr altLang="en-US" sz="1400" b="1" dirty="0">
                <a:solidFill>
                  <a:srgbClr val="FF0000"/>
                </a:solidFill>
              </a:rPr>
              <a:t>3/10/17</a:t>
            </a:r>
          </a:p>
          <a:p>
            <a:r>
              <a:rPr altLang="en-US" sz="1400" dirty="0"/>
              <a:t>2</a:t>
            </a:r>
            <a:r>
              <a:rPr altLang="en-US" sz="1400" baseline="30000" dirty="0"/>
              <a:t>nd</a:t>
            </a:r>
            <a:r>
              <a:rPr altLang="en-US" sz="1400" dirty="0"/>
              <a:t> Recirculation Ballot Complete					4/3/17</a:t>
            </a:r>
            <a:r>
              <a:rPr lang="en-US" altLang="en-US" sz="1400" b="1" dirty="0">
                <a:solidFill>
                  <a:srgbClr val="FF0000"/>
                </a:solidFill>
              </a:rPr>
              <a:t>√ </a:t>
            </a:r>
            <a:endParaRPr lang="en-US" altLang="en-US" sz="1400" dirty="0">
              <a:solidFill>
                <a:srgbClr val="FF0000"/>
              </a:solidFill>
            </a:endParaRPr>
          </a:p>
          <a:p>
            <a:r>
              <a:rPr altLang="en-US" sz="1400" dirty="0"/>
              <a:t>Approved by Standards Board					</a:t>
            </a:r>
            <a:r>
              <a:rPr altLang="en-US" sz="1400" dirty="0">
                <a:solidFill>
                  <a:srgbClr val="FF0000"/>
                </a:solidFill>
              </a:rPr>
              <a:t>6/1/17   </a:t>
            </a:r>
            <a:r>
              <a:rPr altLang="en-US" sz="1400" b="1" dirty="0">
                <a:solidFill>
                  <a:srgbClr val="FF0000"/>
                </a:solidFill>
              </a:rPr>
              <a:t>8/1/17</a:t>
            </a:r>
          </a:p>
          <a:p>
            <a:r>
              <a:rPr altLang="en-US" sz="1400" dirty="0"/>
              <a:t>Reference implementation available				</a:t>
            </a:r>
            <a:r>
              <a:rPr altLang="en-US" sz="1400" dirty="0">
                <a:solidFill>
                  <a:srgbClr val="FF0000"/>
                </a:solidFill>
              </a:rPr>
              <a:t>10/16 </a:t>
            </a:r>
            <a:endParaRPr altLang="en-US" sz="1400" b="1" dirty="0">
              <a:solidFill>
                <a:srgbClr val="FF0000"/>
              </a:solidFill>
            </a:endParaRPr>
          </a:p>
          <a:p>
            <a:r>
              <a:rPr altLang="en-US" sz="1400" dirty="0"/>
              <a:t>Certification available					</a:t>
            </a:r>
            <a:r>
              <a:rPr altLang="en-US" sz="1400" dirty="0">
                <a:solidFill>
                  <a:srgbClr val="FF0000"/>
                </a:solidFill>
              </a:rPr>
              <a:t>?</a:t>
            </a:r>
            <a:endParaRPr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6ED6C690-68DE-4196-BACF-E704F11FF2E2}" type="datetime1">
              <a:rPr lang="en-US" smtClean="0"/>
              <a:t>7/30/2017</a:t>
            </a:fld>
            <a:endParaRPr lang="en-US"/>
          </a:p>
        </p:txBody>
      </p:sp>
      <p:sp>
        <p:nvSpPr>
          <p:cNvPr id="5" name="Footer Placeholder 4"/>
          <p:cNvSpPr>
            <a:spLocks noGrp="1"/>
          </p:cNvSpPr>
          <p:nvPr>
            <p:ph type="ftr" sz="quarter" idx="11"/>
          </p:nvPr>
        </p:nvSpPr>
        <p:spPr/>
        <p:txBody>
          <a:bodyPr/>
          <a:lstStyle/>
          <a:p>
            <a:pPr>
              <a:defRPr/>
            </a:pPr>
            <a:r>
              <a:rPr lang="en-US" smtClean="0"/>
              <a:t>Doc #: 5-17-0019-00-agen</a:t>
            </a:r>
            <a:endParaRPr lang="en-US"/>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16</a:t>
            </a:fld>
            <a:endParaRPr lang="en-US" altLang="en-US" sz="120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72420"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1007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p:txBody>
          <a:bodyPr/>
          <a:lstStyle/>
          <a:p>
            <a:r>
              <a:rPr dirty="0"/>
              <a:t>Leadership meetings</a:t>
            </a:r>
          </a:p>
          <a:p>
            <a:pPr lvl="1"/>
            <a:r>
              <a:rPr lang="en-US" dirty="0"/>
              <a:t>None</a:t>
            </a:r>
            <a:endParaRPr dirty="0"/>
          </a:p>
          <a:p>
            <a:pPr lvl="2"/>
            <a:endParaRPr lang="en-US" dirty="0"/>
          </a:p>
          <a:p>
            <a:r>
              <a:rPr lang="en-US" dirty="0"/>
              <a:t>Is it time to revisit the 1900.5 Architecture?</a:t>
            </a:r>
          </a:p>
          <a:p>
            <a:pPr lvl="1"/>
            <a:r>
              <a:rPr lang="en-US" dirty="0"/>
              <a:t>Ad Hoc discussions?  Discuss Ad Hoc at end of meeting</a:t>
            </a:r>
          </a:p>
          <a:p>
            <a:endParaRPr lang="en-US" dirty="0"/>
          </a:p>
          <a:p>
            <a:r>
              <a:rPr lang="en-US" dirty="0"/>
              <a:t>Other activities?  1900.5.2 amendment for Schema</a:t>
            </a:r>
          </a:p>
        </p:txBody>
      </p:sp>
      <p:sp>
        <p:nvSpPr>
          <p:cNvPr id="4" name="Date Placeholder 3"/>
          <p:cNvSpPr>
            <a:spLocks noGrp="1"/>
          </p:cNvSpPr>
          <p:nvPr>
            <p:ph type="dt" sz="quarter" idx="10"/>
          </p:nvPr>
        </p:nvSpPr>
        <p:spPr/>
        <p:txBody>
          <a:bodyPr/>
          <a:lstStyle/>
          <a:p>
            <a:pPr>
              <a:defRPr/>
            </a:pPr>
            <a:fld id="{98874A4F-120B-4269-BF67-FD0ECEA6A1AA}" type="datetime1">
              <a:rPr lang="en-US" smtClean="0"/>
              <a:t>7/30/2017</a:t>
            </a:fld>
            <a:endParaRPr lang="en-US"/>
          </a:p>
        </p:txBody>
      </p:sp>
      <p:sp>
        <p:nvSpPr>
          <p:cNvPr id="5" name="Footer Placeholder 4"/>
          <p:cNvSpPr>
            <a:spLocks noGrp="1"/>
          </p:cNvSpPr>
          <p:nvPr>
            <p:ph type="ftr" sz="quarter" idx="11"/>
          </p:nvPr>
        </p:nvSpPr>
        <p:spPr/>
        <p:txBody>
          <a:body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r>
              <a:rPr lang="en-US" sz="2800" dirty="0"/>
              <a:t>Standards paper in process</a:t>
            </a:r>
          </a:p>
          <a:p>
            <a:pPr lvl="1"/>
            <a:r>
              <a:rPr lang="en-US" sz="2400" dirty="0"/>
              <a:t>Communications Magazine</a:t>
            </a:r>
          </a:p>
          <a:p>
            <a:pPr lvl="2"/>
            <a:r>
              <a:rPr lang="en-US" sz="2000" dirty="0"/>
              <a:t>2 papers – 1900.5.1 and 1900.5.2</a:t>
            </a:r>
          </a:p>
          <a:p>
            <a:r>
              <a:rPr lang="en-US" sz="2800" dirty="0"/>
              <a:t>DARPA Spectrum Challenge?  Status  </a:t>
            </a:r>
          </a:p>
          <a:p>
            <a:pPr lvl="1"/>
            <a:r>
              <a:rPr lang="en-US" sz="2400" dirty="0"/>
              <a:t>PM(Paul Tilghman) pitch </a:t>
            </a:r>
            <a:r>
              <a:rPr lang="en-US" sz="2400" dirty="0" err="1"/>
              <a:t>WInnForum</a:t>
            </a:r>
            <a:endParaRPr lang="en-US" sz="2400" dirty="0"/>
          </a:p>
          <a:p>
            <a:pPr lvl="2"/>
            <a:r>
              <a:rPr lang="en-US" sz="2000" dirty="0"/>
              <a:t>Interest in Commercial overlap</a:t>
            </a:r>
          </a:p>
          <a:p>
            <a:pPr lvl="2"/>
            <a:r>
              <a:rPr lang="en-US" sz="2000" dirty="0"/>
              <a:t>Opportunistic use of commercial spectrum / networks</a:t>
            </a:r>
          </a:p>
        </p:txBody>
      </p:sp>
      <p:sp>
        <p:nvSpPr>
          <p:cNvPr id="4" name="Date Placeholder 3"/>
          <p:cNvSpPr>
            <a:spLocks noGrp="1"/>
          </p:cNvSpPr>
          <p:nvPr>
            <p:ph type="dt" sz="quarter" idx="10"/>
          </p:nvPr>
        </p:nvSpPr>
        <p:spPr/>
        <p:txBody>
          <a:bodyPr/>
          <a:lstStyle/>
          <a:p>
            <a:pPr>
              <a:defRPr/>
            </a:pPr>
            <a:fld id="{638F1875-5AA5-4AF6-A06E-3002ADCB8E61}" type="datetime1">
              <a:rPr lang="en-US" smtClean="0"/>
              <a:t>7/30/2017</a:t>
            </a:fld>
            <a:endParaRPr lang="en-US"/>
          </a:p>
        </p:txBody>
      </p:sp>
      <p:sp>
        <p:nvSpPr>
          <p:cNvPr id="5" name="Footer Placeholder 4"/>
          <p:cNvSpPr>
            <a:spLocks noGrp="1"/>
          </p:cNvSpPr>
          <p:nvPr>
            <p:ph type="ftr" sz="quarter" idx="11"/>
          </p:nvPr>
        </p:nvSpPr>
        <p:spPr/>
        <p:txBody>
          <a:body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 Planning</a:t>
            </a:r>
          </a:p>
        </p:txBody>
      </p:sp>
      <p:sp>
        <p:nvSpPr>
          <p:cNvPr id="17411" name="Content Placeholder 2"/>
          <p:cNvSpPr>
            <a:spLocks noGrp="1"/>
          </p:cNvSpPr>
          <p:nvPr>
            <p:ph idx="1"/>
          </p:nvPr>
        </p:nvSpPr>
        <p:spPr>
          <a:xfrm>
            <a:off x="304800" y="1219200"/>
            <a:ext cx="8229600" cy="4525963"/>
          </a:xfrm>
        </p:spPr>
        <p:txBody>
          <a:bodyPr/>
          <a:lstStyle/>
          <a:p>
            <a:r>
              <a:rPr lang="en-US" dirty="0"/>
              <a:t>01 August 2017 is next scheduled monthly electronic meeting</a:t>
            </a:r>
          </a:p>
          <a:p>
            <a:r>
              <a:rPr lang="en-US" dirty="0"/>
              <a:t>Ad </a:t>
            </a:r>
            <a:r>
              <a:rPr lang="en-US" dirty="0" err="1"/>
              <a:t>Hocs</a:t>
            </a:r>
            <a:r>
              <a:rPr lang="en-US" dirty="0"/>
              <a:t> – Architecture</a:t>
            </a:r>
          </a:p>
          <a:p>
            <a:pPr lvl="1"/>
            <a:r>
              <a:rPr lang="en-US" dirty="0"/>
              <a:t>Schedule for August meeting if possible</a:t>
            </a:r>
          </a:p>
          <a:p>
            <a:r>
              <a:rPr lang="en-US" dirty="0"/>
              <a:t>Meeting Platform</a:t>
            </a:r>
          </a:p>
          <a:p>
            <a:pPr lvl="1"/>
            <a:r>
              <a:rPr lang="en-US" dirty="0"/>
              <a:t>GoToMeeting</a:t>
            </a:r>
          </a:p>
          <a:p>
            <a:pPr lvl="1"/>
            <a:r>
              <a:rPr lang="en-US" dirty="0" err="1"/>
              <a:t>JoinMe</a:t>
            </a:r>
            <a:endParaRPr lang="en-US" dirty="0"/>
          </a:p>
          <a:p>
            <a:pPr lvl="1"/>
            <a:r>
              <a:rPr lang="en-US" dirty="0"/>
              <a:t>WebEx</a:t>
            </a:r>
          </a:p>
          <a:p>
            <a:pPr lvl="1"/>
            <a:r>
              <a:rPr lang="en-US" dirty="0" err="1"/>
              <a:t>Loopup</a:t>
            </a:r>
            <a:r>
              <a:rPr lang="en-US" dirty="0"/>
              <a:t> </a:t>
            </a:r>
          </a:p>
        </p:txBody>
      </p:sp>
      <p:sp>
        <p:nvSpPr>
          <p:cNvPr id="4" name="Date Placeholder 3"/>
          <p:cNvSpPr>
            <a:spLocks noGrp="1"/>
          </p:cNvSpPr>
          <p:nvPr>
            <p:ph type="dt" sz="quarter" idx="10"/>
          </p:nvPr>
        </p:nvSpPr>
        <p:spPr/>
        <p:txBody>
          <a:bodyPr/>
          <a:lstStyle/>
          <a:p>
            <a:pPr>
              <a:defRPr/>
            </a:pPr>
            <a:fld id="{AD2C059E-90BB-4468-8986-D53A6F09F9B9}" type="datetime1">
              <a:rPr lang="en-US" smtClean="0"/>
              <a:t>7/30/2017</a:t>
            </a:fld>
            <a:endParaRPr lang="en-US"/>
          </a:p>
        </p:txBody>
      </p:sp>
      <p:sp>
        <p:nvSpPr>
          <p:cNvPr id="5" name="Footer Placeholder 4"/>
          <p:cNvSpPr>
            <a:spLocks noGrp="1"/>
          </p:cNvSpPr>
          <p:nvPr>
            <p:ph type="ftr" sz="quarter" idx="11"/>
          </p:nvPr>
        </p:nvSpPr>
        <p:spPr/>
        <p:txBody>
          <a:body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t> Monthly WG Meeting</a:t>
            </a:r>
            <a:r>
              <a:rPr/>
              <a:t/>
            </a:r>
            <a:br>
              <a:rPr/>
            </a:br>
            <a:r>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926CFC59-AF11-4C3C-B259-3E3A62665292}" type="datetime1">
              <a:rPr lang="en-US" smtClean="0"/>
              <a:t>7/30/2017</a:t>
            </a:fld>
            <a:endParaRPr lang="en-US"/>
          </a:p>
        </p:txBody>
      </p:sp>
      <p:sp>
        <p:nvSpPr>
          <p:cNvPr id="3" name="Footer Placeholder 2"/>
          <p:cNvSpPr>
            <a:spLocks noGrp="1"/>
          </p:cNvSpPr>
          <p:nvPr>
            <p:ph type="ftr" sz="quarter" idx="11"/>
          </p:nvPr>
        </p:nvSpPr>
        <p:spPr/>
        <p:txBody>
          <a:bodyPr/>
          <a:lstStyle/>
          <a:p>
            <a:pPr>
              <a:defRPr/>
            </a:pPr>
            <a:r>
              <a:rPr lang="en-US" smtClean="0"/>
              <a:t>Doc #: 5-17-0019-00-agen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endParaRPr lang="en-US" dirty="0"/>
          </a:p>
        </p:txBody>
      </p:sp>
      <p:sp>
        <p:nvSpPr>
          <p:cNvPr id="4" name="Date Placeholder 3"/>
          <p:cNvSpPr>
            <a:spLocks noGrp="1"/>
          </p:cNvSpPr>
          <p:nvPr>
            <p:ph type="dt" sz="quarter" idx="10"/>
          </p:nvPr>
        </p:nvSpPr>
        <p:spPr/>
        <p:txBody>
          <a:bodyPr/>
          <a:lstStyle/>
          <a:p>
            <a:pPr>
              <a:defRPr/>
            </a:pPr>
            <a:fld id="{67D9392F-6756-4EC4-9EEE-F35952275F57}" type="datetime1">
              <a:rPr lang="en-US" smtClean="0"/>
              <a:t>7/30/2017</a:t>
            </a:fld>
            <a:endParaRPr lang="en-US"/>
          </a:p>
        </p:txBody>
      </p:sp>
      <p:sp>
        <p:nvSpPr>
          <p:cNvPr id="5" name="Footer Placeholder 4"/>
          <p:cNvSpPr>
            <a:spLocks noGrp="1"/>
          </p:cNvSpPr>
          <p:nvPr>
            <p:ph type="ftr" sz="quarter" idx="11"/>
          </p:nvPr>
        </p:nvSpPr>
        <p:spPr/>
        <p:txBody>
          <a:body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394736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08/1/17 </a:t>
            </a:r>
            <a:r>
              <a:rPr lang="en-US" dirty="0"/>
              <a:t>@2:30 PM EDT</a:t>
            </a:r>
          </a:p>
        </p:txBody>
      </p:sp>
      <p:sp>
        <p:nvSpPr>
          <p:cNvPr id="4" name="Date Placeholder 3"/>
          <p:cNvSpPr>
            <a:spLocks noGrp="1"/>
          </p:cNvSpPr>
          <p:nvPr>
            <p:ph type="dt" sz="half" idx="10"/>
          </p:nvPr>
        </p:nvSpPr>
        <p:spPr/>
        <p:txBody>
          <a:bodyPr/>
          <a:lstStyle/>
          <a:p>
            <a:pPr>
              <a:defRPr/>
            </a:pPr>
            <a:fld id="{08A6C68B-1E9D-45D2-8DE8-D4123B27318F}" type="datetime1">
              <a:rPr lang="en-US" smtClean="0"/>
              <a:t>7/30/2017</a:t>
            </a:fld>
            <a:endParaRPr lang="en-US"/>
          </a:p>
        </p:txBody>
      </p:sp>
      <p:sp>
        <p:nvSpPr>
          <p:cNvPr id="5" name="Footer Placeholder 4"/>
          <p:cNvSpPr>
            <a:spLocks noGrp="1"/>
          </p:cNvSpPr>
          <p:nvPr>
            <p:ph type="ftr" sz="quarter" idx="11"/>
          </p:nvPr>
        </p:nvSpPr>
        <p:spPr/>
        <p:txBody>
          <a:bodyPr/>
          <a:lstStyle/>
          <a:p>
            <a:pPr>
              <a:defRPr/>
            </a:pPr>
            <a:r>
              <a:rPr lang="en-US" smtClean="0"/>
              <a:t>Doc #: 5-17-0019-00-agen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t>IEEE DySPAN-SC rules</a:t>
            </a:r>
          </a:p>
          <a:p>
            <a:pPr lvl="1"/>
            <a:r>
              <a:rPr>
                <a:hlinkClick r:id="rId2"/>
              </a:rPr>
              <a:t>http://standards.ieee.org/about/sasb/audcom/pnp/DySPAN_SC.pdf</a:t>
            </a:r>
            <a:endParaRPr/>
          </a:p>
          <a:p>
            <a:r>
              <a:t>IEEE 1900.5 WG rules</a:t>
            </a:r>
          </a:p>
          <a:p>
            <a:pPr lvl="1"/>
            <a:r>
              <a:rPr>
                <a:hlinkClick r:id="rId3"/>
              </a:rPr>
              <a:t>http://grouper.ieee.org/groups/dyspan/files/individual-WG-PnPs.pdf</a:t>
            </a:r>
            <a:endParaRPr/>
          </a:p>
          <a:p>
            <a:r>
              <a:t>Roberts Rules (latest edition) as needed…</a:t>
            </a:r>
          </a:p>
          <a:p>
            <a:pPr lvl="1"/>
            <a:endParaRPr/>
          </a:p>
        </p:txBody>
      </p:sp>
      <p:sp>
        <p:nvSpPr>
          <p:cNvPr id="2" name="Date Placeholder 1"/>
          <p:cNvSpPr>
            <a:spLocks noGrp="1"/>
          </p:cNvSpPr>
          <p:nvPr>
            <p:ph type="dt" sz="quarter" idx="10"/>
          </p:nvPr>
        </p:nvSpPr>
        <p:spPr/>
        <p:txBody>
          <a:bodyPr/>
          <a:lstStyle/>
          <a:p>
            <a:pPr>
              <a:defRPr/>
            </a:pPr>
            <a:fld id="{02645280-0E1F-4DDE-9945-F7F0A11CA7D1}" type="datetime1">
              <a:rPr lang="en-US" smtClean="0"/>
              <a:t>7/30/2017</a:t>
            </a:fld>
            <a:endParaRPr lang="en-US"/>
          </a:p>
        </p:txBody>
      </p:sp>
      <p:sp>
        <p:nvSpPr>
          <p:cNvPr id="3" name="Footer Placeholder 2"/>
          <p:cNvSpPr>
            <a:spLocks noGrp="1"/>
          </p:cNvSpPr>
          <p:nvPr>
            <p:ph type="ftr" sz="quarter" idx="11"/>
          </p:nvPr>
        </p:nvSpPr>
        <p:spPr/>
        <p:txBody>
          <a:bodyPr/>
          <a:lstStyle/>
          <a:p>
            <a:pPr>
              <a:defRPr/>
            </a:pPr>
            <a:r>
              <a:rPr lang="en-US" smtClean="0"/>
              <a:t>Doc #: 5-17-0019-00-agen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FFAD2DC2-B238-4943-86D0-2CB7E0A54380}" type="datetime1">
              <a:rPr lang="en-US" smtClean="0"/>
              <a:t>7/30/2017</a:t>
            </a:fld>
            <a:endParaRPr lang="en-US"/>
          </a:p>
        </p:txBody>
      </p:sp>
      <p:sp>
        <p:nvSpPr>
          <p:cNvPr id="4" name="Footer Placeholder 3"/>
          <p:cNvSpPr>
            <a:spLocks noGrp="1"/>
          </p:cNvSpPr>
          <p:nvPr>
            <p:ph type="ftr" sz="quarter" idx="11"/>
          </p:nvPr>
        </p:nvSpPr>
        <p:spPr/>
        <p:txBody>
          <a:bodyPr/>
          <a:lstStyle/>
          <a:p>
            <a:pPr>
              <a:defRPr/>
            </a:pPr>
            <a:r>
              <a:rPr lang="en-US" smtClean="0"/>
              <a:t>Doc #: 5-17-0019-00-agen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(7 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a:solidFill>
                  <a:srgbClr val="FF0000"/>
                </a:solidFill>
                <a:latin typeface="Times New Roman" pitchFamily="18" charset="0"/>
              </a:rPr>
              <a:t>Quorum?  </a:t>
            </a:r>
          </a:p>
        </p:txBody>
      </p:sp>
      <p:graphicFrame>
        <p:nvGraphicFramePr>
          <p:cNvPr id="11" name="Table 10"/>
          <p:cNvGraphicFramePr>
            <a:graphicFrameLocks noGrp="1"/>
          </p:cNvGraphicFramePr>
          <p:nvPr>
            <p:extLst>
              <p:ext uri="{D42A27DB-BD31-4B8C-83A1-F6EECF244321}">
                <p14:modId xmlns:p14="http://schemas.microsoft.com/office/powerpoint/2010/main" val="1995078935"/>
              </p:ext>
            </p:extLst>
          </p:nvPr>
        </p:nvGraphicFramePr>
        <p:xfrm>
          <a:off x="1359318" y="663375"/>
          <a:ext cx="5193882" cy="5043928"/>
        </p:xfrm>
        <a:graphic>
          <a:graphicData uri="http://schemas.openxmlformats.org/drawingml/2006/table">
            <a:tbl>
              <a:tblPr>
                <a:tableStyleId>{5C22544A-7EE6-4342-B048-85BDC9FD1C3A}</a:tableStyleId>
              </a:tblPr>
              <a:tblGrid>
                <a:gridCol w="755725">
                  <a:extLst>
                    <a:ext uri="{9D8B030D-6E8A-4147-A177-3AD203B41FA5}">
                      <a16:colId xmlns="" xmlns:a16="http://schemas.microsoft.com/office/drawing/2014/main" val="3933110754"/>
                    </a:ext>
                  </a:extLst>
                </a:gridCol>
                <a:gridCol w="755725">
                  <a:extLst>
                    <a:ext uri="{9D8B030D-6E8A-4147-A177-3AD203B41FA5}">
                      <a16:colId xmlns="" xmlns:a16="http://schemas.microsoft.com/office/drawing/2014/main" val="437782173"/>
                    </a:ext>
                  </a:extLst>
                </a:gridCol>
                <a:gridCol w="879384">
                  <a:extLst>
                    <a:ext uri="{9D8B030D-6E8A-4147-A177-3AD203B41FA5}">
                      <a16:colId xmlns="" xmlns:a16="http://schemas.microsoft.com/office/drawing/2014/main" val="456333653"/>
                    </a:ext>
                  </a:extLst>
                </a:gridCol>
                <a:gridCol w="1016793">
                  <a:extLst>
                    <a:ext uri="{9D8B030D-6E8A-4147-A177-3AD203B41FA5}">
                      <a16:colId xmlns="" xmlns:a16="http://schemas.microsoft.com/office/drawing/2014/main" val="2725925286"/>
                    </a:ext>
                  </a:extLst>
                </a:gridCol>
                <a:gridCol w="1786255">
                  <a:extLst>
                    <a:ext uri="{9D8B030D-6E8A-4147-A177-3AD203B41FA5}">
                      <a16:colId xmlns="" xmlns:a16="http://schemas.microsoft.com/office/drawing/2014/main" val="3194889194"/>
                    </a:ext>
                  </a:extLst>
                </a:gridCol>
              </a:tblGrid>
              <a:tr h="395181">
                <a:tc>
                  <a:txBody>
                    <a:bodyPr/>
                    <a:lstStyle/>
                    <a:p>
                      <a:pPr algn="l" fontAlgn="b"/>
                      <a:r>
                        <a:rPr lang="en-US" sz="1100" b="0" i="0" u="none" strike="noStrike" dirty="0" smtClean="0">
                          <a:solidFill>
                            <a:srgbClr val="000000"/>
                          </a:solidFill>
                          <a:effectLst/>
                          <a:latin typeface="Calibri" panose="020F0502020204030204" pitchFamily="34" charset="0"/>
                        </a:rPr>
                        <a:t>8/1</a:t>
                      </a:r>
                      <a:endParaRPr lang="en-US" sz="11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191417718"/>
                  </a:ext>
                </a:extLst>
              </a:tr>
              <a:tr h="131727">
                <a:tc>
                  <a:txBody>
                    <a:bodyPr/>
                    <a:lstStyle/>
                    <a:p>
                      <a:pPr algn="r"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238326842"/>
                  </a:ext>
                </a:extLst>
              </a:tr>
              <a:tr h="13172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496310346"/>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31458767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61682268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46881170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884951325"/>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1029041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914129306"/>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Member</a:t>
                      </a: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Li</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Communications Research Centre Canada</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295237685"/>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Wireless and Mobile Communication, TU Delft</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080895612"/>
                  </a:ext>
                </a:extLst>
              </a:tr>
              <a:tr h="126812">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0633847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3590654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483003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1261399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Participant</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Nicholas</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Orlando</a:t>
                      </a:r>
                    </a:p>
                  </a:txBody>
                  <a:tcPr marL="4542" marR="4542" marT="4542" marB="0" anchor="b"/>
                </a:tc>
                <a:tc>
                  <a:txBody>
                    <a:bodyPr/>
                    <a:lstStyle/>
                    <a:p>
                      <a:pPr algn="l" fontAlgn="b"/>
                      <a:r>
                        <a:rPr lang="en-US" sz="1000" b="0" i="0" u="none" strike="noStrike" dirty="0">
                          <a:solidFill>
                            <a:srgbClr val="000000"/>
                          </a:solidFill>
                          <a:effectLst/>
                          <a:latin typeface="Calibri" panose="020F0502020204030204" pitchFamily="34" charset="0"/>
                        </a:rPr>
                        <a:t>IEEE</a:t>
                      </a:r>
                    </a:p>
                  </a:txBody>
                  <a:tcPr marL="4542" marR="4542" marT="4542" marB="0" anchor="b"/>
                </a:tc>
                <a:extLst>
                  <a:ext uri="{0D108BD9-81ED-4DB2-BD59-A6C34878D82A}">
                    <a16:rowId xmlns="" xmlns:a16="http://schemas.microsoft.com/office/drawing/2014/main" val="328242463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SWRI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066569808"/>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Chesapeake Technology International</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81836049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16203015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41119617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248426422"/>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0733348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Shawn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Kern</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Grit</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err="1">
                          <a:effectLst/>
                        </a:rPr>
                        <a:t>Denker</a:t>
                      </a:r>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SRI</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519689876"/>
                  </a:ext>
                </a:extLst>
              </a:tr>
            </a:tbl>
          </a:graphicData>
        </a:graphic>
      </p:graphicFrame>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1900.5.2</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a:latin typeface="Times New Roman" pitchFamily="18" charset="0"/>
              </a:rPr>
              <a:t>WInnForum</a:t>
            </a:r>
            <a:r>
              <a:rPr lang="en-US" dirty="0">
                <a:latin typeface="Times New Roman" pitchFamily="18" charset="0"/>
              </a:rPr>
              <a:t> 3.6GHz stakeholders  / FCC</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lvl="1">
              <a:buFont typeface="+mj-lt"/>
              <a:buAutoNum type="alphaLcParenR"/>
            </a:pPr>
            <a:r>
              <a:rPr lang="en-US" dirty="0" err="1">
                <a:latin typeface="Times New Roman" pitchFamily="18" charset="0"/>
              </a:rPr>
              <a:t>Webex</a:t>
            </a:r>
            <a:r>
              <a:rPr lang="en-US" dirty="0">
                <a:latin typeface="Times New Roman" pitchFamily="18" charset="0"/>
              </a:rPr>
              <a:t> vs GoToMeeting</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a:t>
            </a:r>
          </a:p>
        </p:txBody>
      </p:sp>
      <p:sp>
        <p:nvSpPr>
          <p:cNvPr id="6148" name="TextBox 1"/>
          <p:cNvSpPr txBox="1">
            <a:spLocks noChangeArrowheads="1"/>
          </p:cNvSpPr>
          <p:nvPr/>
        </p:nvSpPr>
        <p:spPr bwMode="auto">
          <a:xfrm>
            <a:off x="5029200" y="51816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E60279C8-031B-4C77-A55B-997EB1F8970E}" type="datetime1">
              <a:rPr lang="en-US" smtClean="0"/>
              <a:t>7/30/2017</a:t>
            </a:fld>
            <a:endParaRPr lang="en-US"/>
          </a:p>
        </p:txBody>
      </p:sp>
      <p:sp>
        <p:nvSpPr>
          <p:cNvPr id="3" name="Footer Placeholder 2"/>
          <p:cNvSpPr>
            <a:spLocks noGrp="1"/>
          </p:cNvSpPr>
          <p:nvPr>
            <p:ph type="ftr" sz="quarter" idx="11"/>
          </p:nvPr>
        </p:nvSpPr>
        <p:spPr/>
        <p:txBody>
          <a:bodyPr/>
          <a:lstStyle/>
          <a:p>
            <a:pPr>
              <a:defRPr/>
            </a:pPr>
            <a:r>
              <a:rPr lang="en-US" smtClean="0"/>
              <a:t>Doc #: 5-17-0019-00-agen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5-17-0019-0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0878F036-80E2-4A63-8297-8E723A92956D}" type="datetime1">
              <a:rPr lang="en-US" smtClean="0"/>
              <a:t>7/30/2017</a:t>
            </a:fld>
            <a:endParaRPr lang="en-US"/>
          </a:p>
        </p:txBody>
      </p:sp>
      <p:sp>
        <p:nvSpPr>
          <p:cNvPr id="5" name="Footer Placeholder 4"/>
          <p:cNvSpPr>
            <a:spLocks noGrp="1"/>
          </p:cNvSpPr>
          <p:nvPr>
            <p:ph type="ftr" sz="quarter" idx="11"/>
          </p:nvPr>
        </p:nvSpPr>
        <p:spPr/>
        <p:txBody>
          <a:bodyPr/>
          <a:lstStyle/>
          <a:p>
            <a:pPr>
              <a:defRPr/>
            </a:pPr>
            <a:r>
              <a:rPr lang="en-US" smtClean="0"/>
              <a:t>Doc #: 5-17-0019-00-agen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87EFB02D-9581-4A77-BD01-8482689DCF65}" type="datetime1">
              <a:rPr lang="en-US" smtClean="0"/>
              <a:t>7/30/2017</a:t>
            </a:fld>
            <a:endParaRPr lang="en-US"/>
          </a:p>
        </p:txBody>
      </p:sp>
      <p:sp>
        <p:nvSpPr>
          <p:cNvPr id="3" name="Footer Placeholder 2"/>
          <p:cNvSpPr>
            <a:spLocks noGrp="1"/>
          </p:cNvSpPr>
          <p:nvPr>
            <p:ph type="ftr" sz="quarter" idx="11"/>
          </p:nvPr>
        </p:nvSpPr>
        <p:spPr/>
        <p:txBody>
          <a:bodyPr/>
          <a:lstStyle/>
          <a:p>
            <a:pPr>
              <a:defRPr/>
            </a:pPr>
            <a:r>
              <a:rPr lang="en-US" smtClean="0"/>
              <a:t>Doc #: 5-17-0019-00-agen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D51DFE2E-DDC8-4208-8CE7-4BC04BA45BE9}" type="datetime1">
              <a:rPr lang="en-US" smtClean="0"/>
              <a:t>7/30/2017</a:t>
            </a:fld>
            <a:endParaRPr lang="en-US"/>
          </a:p>
        </p:txBody>
      </p:sp>
      <p:sp>
        <p:nvSpPr>
          <p:cNvPr id="3" name="Footer Placeholder 2"/>
          <p:cNvSpPr>
            <a:spLocks noGrp="1"/>
          </p:cNvSpPr>
          <p:nvPr>
            <p:ph type="ftr" sz="quarter" idx="11"/>
          </p:nvPr>
        </p:nvSpPr>
        <p:spPr/>
        <p:txBody>
          <a:bodyPr/>
          <a:lstStyle/>
          <a:p>
            <a:pPr>
              <a:defRPr/>
            </a:pPr>
            <a:r>
              <a:rPr lang="en-US" smtClean="0"/>
              <a:t>Doc #: 5-17-0019-00-agen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898DF3CE-4F38-40A6-9FC8-B2B13F4128C1}" type="datetime1">
              <a:rPr lang="en-US" smtClean="0"/>
              <a:t>7/30/2017</a:t>
            </a:fld>
            <a:endParaRPr lang="en-US"/>
          </a:p>
        </p:txBody>
      </p:sp>
      <p:sp>
        <p:nvSpPr>
          <p:cNvPr id="3" name="Footer Placeholder 2"/>
          <p:cNvSpPr>
            <a:spLocks noGrp="1"/>
          </p:cNvSpPr>
          <p:nvPr>
            <p:ph type="ftr" sz="quarter" idx="11"/>
          </p:nvPr>
        </p:nvSpPr>
        <p:spPr/>
        <p:txBody>
          <a:bodyPr/>
          <a:lstStyle/>
          <a:p>
            <a:pPr>
              <a:defRPr/>
            </a:pPr>
            <a:r>
              <a:rPr lang="en-US" smtClean="0"/>
              <a:t>Doc #: 5-17-0019-00-agen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12220</TotalTime>
  <Words>1511</Words>
  <Application>Microsoft Office PowerPoint</Application>
  <PresentationFormat>On-screen Show (4:3)</PresentationFormat>
  <Paragraphs>365</Paragraphs>
  <Slides>21</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Adobe Acrobat Document</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Status on Documentation for RevCom</vt:lpstr>
      <vt:lpstr>Working Schedule for 1900.5.2</vt:lpstr>
      <vt:lpstr>Other DySPAN-SC Activities</vt:lpstr>
      <vt:lpstr>Marketing Inputs</vt:lpstr>
      <vt:lpstr>Meeting Planning</vt:lpstr>
      <vt:lpstr>Ad Hoc?</vt:lpstr>
      <vt:lpstr>IEEE 1900.5 Meeting 08/1/17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288</cp:revision>
  <dcterms:created xsi:type="dcterms:W3CDTF">2013-08-13T02:52:21Z</dcterms:created>
  <dcterms:modified xsi:type="dcterms:W3CDTF">2017-07-31T02:48:23Z</dcterms:modified>
</cp:coreProperties>
</file>