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6" r:id="rId14"/>
    <p:sldId id="335" r:id="rId15"/>
    <p:sldId id="378" r:id="rId16"/>
    <p:sldId id="377" r:id="rId17"/>
    <p:sldId id="344" r:id="rId18"/>
    <p:sldId id="346" r:id="rId19"/>
    <p:sldId id="347" r:id="rId20"/>
    <p:sldId id="381" r:id="rId21"/>
    <p:sldId id="364"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5AD4A98-CF7D-41B5-B96C-002ECC3F1325}" type="datetime1">
              <a:rPr lang="en-US" smtClean="0"/>
              <a:t>6/2/2017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18588DF-FC4C-47EF-B134-0DD4A8924211}" type="datetime1">
              <a:rPr lang="en-US" smtClean="0"/>
              <a:t>6/2/2017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2DE148C-66BA-4164-A474-5EF8A98E7B61}" type="datetime1">
              <a:rPr lang="en-US" smtClean="0"/>
              <a:t>6/2/2017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5D0FEA4-0341-454D-AC5E-890DD308E68E}" type="datetime1">
              <a:rPr lang="en-US" smtClean="0"/>
              <a:t>6/2/2017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4501A6A-F6FF-4CB7-B684-0964BA0A3AEF}" type="datetime1">
              <a:rPr lang="en-US" smtClean="0"/>
              <a:t>6/2/2017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F8C0170-9D7B-41FD-BBF3-62FB00478123}" type="datetime1">
              <a:rPr lang="en-US" smtClean="0"/>
              <a:t>6/2/2017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C1073C6-4686-4ED3-99DA-69E881090C13}" type="datetime1">
              <a:rPr lang="en-US" smtClean="0"/>
              <a:t>6/2/2017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7C49CDB-AD0B-4405-8688-8E83BCF99EC2}" type="datetime1">
              <a:rPr lang="en-US" smtClean="0"/>
              <a:t>6/2/2017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5549007-64D9-4723-BCFC-C101CCB9DFA8}" type="datetime1">
              <a:rPr lang="en-US" smtClean="0"/>
              <a:t>6/2/2017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C60B8A5-268F-4C1D-A42E-6DD27254984A}" type="datetime1">
              <a:rPr lang="en-US" smtClean="0"/>
              <a:t>6/2/2017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DA6C2F4-08CD-435B-AE93-60264668BBCA}" type="datetime1">
              <a:rPr lang="en-US" smtClean="0"/>
              <a:t>6/2/2017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8403E4C9-457B-4F67-B6B8-4047257DBFFA}" type="datetime1">
              <a:rPr lang="en-US" smtClean="0"/>
              <a:t>6/2/2017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5-17-0015-00-agen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hyperlink" Target="https://development.standards.ieee.org/my-site/revcom-submission" TargetMode="External"/><Relationship Id="rId1" Type="http://schemas.openxmlformats.org/officeDocument/2006/relationships/slideLayout" Target="../slideLayouts/slideLayout6.xml"/><Relationship Id="rId5" Type="http://schemas.openxmlformats.org/officeDocument/2006/relationships/image" Target="../media/image2.gif"/><Relationship Id="rId4" Type="http://schemas.openxmlformats.org/officeDocument/2006/relationships/hyperlink" Target="http://standards.ieee.org/about/sasb/revcom/conv.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420FB46-4251-4260-950C-A714FFF3306B}" type="datetime1">
              <a:rPr lang="en-US" smtClean="0">
                <a:solidFill>
                  <a:srgbClr val="000099"/>
                </a:solidFill>
              </a:rPr>
              <a:t>6/2/2017</a:t>
            </a:fld>
            <a:endParaRPr lang="en-US" dirty="0"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71371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smtClean="0">
                <a:latin typeface="Arial" pitchFamily="34" charset="0"/>
                <a:cs typeface="Times New Roman" pitchFamily="18" charset="0"/>
              </a:rPr>
              <a:t>Agenda, Admin and chair’s notes </a:t>
            </a:r>
            <a:r>
              <a:rPr lang="en-US" sz="1200" b="1" dirty="0">
                <a:latin typeface="Arial" pitchFamily="34" charset="0"/>
                <a:cs typeface="Times New Roman" pitchFamily="18" charset="0"/>
              </a:rPr>
              <a:t>for IEEE 1900.5 WG Meeting on </a:t>
            </a:r>
            <a:r>
              <a:rPr lang="en-US" sz="1200" b="1" dirty="0" smtClean="0">
                <a:latin typeface="Arial" pitchFamily="34" charset="0"/>
                <a:cs typeface="Times New Roman" pitchFamily="18" charset="0"/>
              </a:rPr>
              <a:t>06 June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30 May 2017</a:t>
            </a: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5-17-0015-00-agen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5-17-0015-00-agen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6C06153-803F-49DA-8FC6-A3C569C352E7}" type="datetime1">
              <a:rPr lang="en-US" smtClean="0"/>
              <a:t>6/2/2017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5-17-0014-00</a:t>
            </a:r>
            <a:endParaRPr dirty="0" smtClean="0"/>
          </a:p>
          <a:p>
            <a:r>
              <a:rPr dirty="0" smtClean="0"/>
              <a:t>Mover:  </a:t>
            </a:r>
            <a:endParaRPr lang="en-US" dirty="0" smtClean="0"/>
          </a:p>
          <a:p>
            <a:r>
              <a:rPr dirty="0" smtClean="0"/>
              <a:t>Second</a:t>
            </a:r>
            <a:r>
              <a:rPr dirty="0" smtClean="0"/>
              <a:t>: </a:t>
            </a:r>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89C51D13-0ABD-4D55-91AD-6FC02B5E8768}" type="datetime1">
              <a:rPr lang="en-US" smtClean="0"/>
              <a:t>6/2/2017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a:xfrm>
            <a:off x="457200" y="1371600"/>
            <a:ext cx="8229600" cy="4525963"/>
          </a:xfrm>
        </p:spPr>
        <p:txBody>
          <a:bodyPr/>
          <a:lstStyle/>
          <a:p>
            <a:r>
              <a:rPr lang="en-US" sz="2800" dirty="0" smtClean="0"/>
              <a:t>Draft </a:t>
            </a:r>
            <a:r>
              <a:rPr lang="en-US" sz="2800" dirty="0" smtClean="0"/>
              <a:t>Status</a:t>
            </a:r>
          </a:p>
          <a:p>
            <a:pPr lvl="1"/>
            <a:r>
              <a:rPr lang="en-US" sz="2400" dirty="0" smtClean="0"/>
              <a:t>PAR Refresh</a:t>
            </a:r>
          </a:p>
          <a:p>
            <a:pPr lvl="2"/>
            <a:r>
              <a:rPr lang="en-US" sz="2000" dirty="0" smtClean="0"/>
              <a:t>1 year extension?</a:t>
            </a:r>
            <a:endParaRPr lang="en-US" sz="2000" dirty="0" smtClean="0"/>
          </a:p>
          <a:p>
            <a:pPr lvl="1"/>
            <a:r>
              <a:rPr lang="en-US" sz="2400" dirty="0" smtClean="0"/>
              <a:t>Review in Ad Hoc at the end of this meeting</a:t>
            </a:r>
          </a:p>
        </p:txBody>
      </p:sp>
      <p:sp>
        <p:nvSpPr>
          <p:cNvPr id="4" name="Date Placeholder 3"/>
          <p:cNvSpPr>
            <a:spLocks noGrp="1"/>
          </p:cNvSpPr>
          <p:nvPr>
            <p:ph type="dt" sz="half" idx="10"/>
          </p:nvPr>
        </p:nvSpPr>
        <p:spPr/>
        <p:txBody>
          <a:bodyPr/>
          <a:lstStyle/>
          <a:p>
            <a:pPr>
              <a:defRPr/>
            </a:pPr>
            <a:fld id="{421CAFE9-4537-4F4B-822D-4ED66D7BE7F4}" type="datetime1">
              <a:rPr lang="en-US" smtClean="0"/>
              <a:t>6/2/2017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(Needs Work)			10/15     </a:t>
            </a:r>
            <a:r>
              <a:rPr altLang="en-US" sz="1400" b="1" dirty="0" smtClean="0">
                <a:solidFill>
                  <a:srgbClr val="FF0000"/>
                </a:solidFill>
              </a:rPr>
              <a:t>1/17?</a:t>
            </a:r>
          </a:p>
          <a:p>
            <a:r>
              <a:rPr altLang="en-US" sz="1400" dirty="0" smtClean="0"/>
              <a:t>Complete Draft for Clause 6	(More examples)			1/16        </a:t>
            </a:r>
            <a:r>
              <a:rPr altLang="en-US" sz="1400" b="1" dirty="0" smtClean="0">
                <a:solidFill>
                  <a:srgbClr val="FF0000"/>
                </a:solidFill>
              </a:rPr>
              <a:t>8/16</a:t>
            </a:r>
            <a:r>
              <a:rPr altLang="en-US" sz="1400" dirty="0" smtClean="0">
                <a:solidFill>
                  <a:srgbClr val="FF0000"/>
                </a:solidFill>
              </a:rPr>
              <a:t> √</a:t>
            </a:r>
            <a:endParaRPr altLang="en-US" sz="1400" dirty="0" smtClean="0"/>
          </a:p>
          <a:p>
            <a:r>
              <a:rPr altLang="en-US" sz="1400" dirty="0" smtClean="0"/>
              <a:t>Complete Draft for Clause 7	(put xml file in annex?)			3/16         </a:t>
            </a:r>
            <a:r>
              <a:rPr altLang="en-US" sz="1400" b="1" dirty="0" smtClean="0">
                <a:solidFill>
                  <a:srgbClr val="FF0000"/>
                </a:solidFill>
              </a:rPr>
              <a:t>7/4</a:t>
            </a:r>
            <a:r>
              <a:rPr altLang="en-US" sz="1400" dirty="0" smtClean="0">
                <a:solidFill>
                  <a:srgbClr val="FF0000"/>
                </a:solidFill>
              </a:rPr>
              <a:t> √</a:t>
            </a:r>
            <a:endParaRPr altLang="en-US" sz="1400" b="1" dirty="0" smtClean="0">
              <a:solidFill>
                <a:srgbClr val="FF0000"/>
              </a:solidFill>
            </a:endParaRPr>
          </a:p>
          <a:p>
            <a:r>
              <a:rPr altLang="en-US" sz="1400" dirty="0" smtClean="0"/>
              <a:t>Complete Draft for Clause 8	(Minor additions needed)		4/16         </a:t>
            </a:r>
            <a:r>
              <a:rPr altLang="en-US" sz="1400" b="1" dirty="0" smtClean="0">
                <a:solidFill>
                  <a:srgbClr val="FF0000"/>
                </a:solidFill>
              </a:rPr>
              <a:t>9/16</a:t>
            </a:r>
            <a:r>
              <a:rPr altLang="en-US" sz="1400" dirty="0" smtClean="0">
                <a:solidFill>
                  <a:srgbClr val="FF0000"/>
                </a:solidFill>
              </a:rPr>
              <a:t> √</a:t>
            </a:r>
            <a:endParaRPr altLang="en-US" sz="1400" b="1" dirty="0" smtClean="0">
              <a:solidFill>
                <a:srgbClr val="FF0000"/>
              </a:solidFill>
            </a:endParaRPr>
          </a:p>
          <a:p>
            <a:r>
              <a:rPr altLang="en-US" sz="1400" dirty="0" smtClean="0"/>
              <a:t>Full review of drafting					3/17 </a:t>
            </a:r>
            <a:r>
              <a:rPr altLang="en-US" sz="1400" dirty="0" smtClean="0">
                <a:solidFill>
                  <a:srgbClr val="FF0000"/>
                </a:solidFill>
              </a:rPr>
              <a:t>√</a:t>
            </a:r>
            <a:endParaRPr altLang="en-US" sz="1400" dirty="0" smtClean="0"/>
          </a:p>
          <a:p>
            <a:r>
              <a:rPr altLang="en-US" sz="1400" dirty="0" smtClean="0"/>
              <a:t>First WG Ballot						</a:t>
            </a:r>
            <a:r>
              <a:rPr altLang="en-US" sz="1400" dirty="0" smtClean="0"/>
              <a:t>5/17         </a:t>
            </a:r>
            <a:r>
              <a:rPr altLang="en-US" sz="1400" b="1" dirty="0" smtClean="0">
                <a:solidFill>
                  <a:srgbClr val="FF0000"/>
                </a:solidFill>
              </a:rPr>
              <a:t>8/17</a:t>
            </a:r>
            <a:endParaRPr altLang="en-US" sz="1400" b="1" dirty="0" smtClean="0">
              <a:solidFill>
                <a:srgbClr val="FF0000"/>
              </a:solidFill>
            </a:endParaRPr>
          </a:p>
          <a:p>
            <a:r>
              <a:rPr altLang="en-US" sz="1400" dirty="0" smtClean="0"/>
              <a:t>WG </a:t>
            </a:r>
            <a:r>
              <a:rPr altLang="en-US" sz="1400" dirty="0" err="1" smtClean="0"/>
              <a:t>Recirc</a:t>
            </a:r>
            <a:r>
              <a:rPr altLang="en-US" sz="1400" dirty="0" smtClean="0"/>
              <a:t>						6/17</a:t>
            </a:r>
          </a:p>
          <a:p>
            <a:r>
              <a:rPr altLang="en-US" sz="1400" dirty="0" smtClean="0"/>
              <a:t>Sponsor Ballot						7/17</a:t>
            </a:r>
          </a:p>
          <a:p>
            <a:r>
              <a:rPr altLang="en-US" sz="1400" dirty="0" smtClean="0"/>
              <a:t>Sponsor </a:t>
            </a:r>
            <a:r>
              <a:rPr altLang="en-US" sz="1400" dirty="0" err="1" smtClean="0"/>
              <a:t>Recirc</a:t>
            </a:r>
            <a:r>
              <a:rPr altLang="en-US" sz="1400" dirty="0" smtClean="0"/>
              <a:t>						9/17</a:t>
            </a:r>
          </a:p>
          <a:p>
            <a:r>
              <a:rPr altLang="en-US" sz="1400" dirty="0" smtClean="0"/>
              <a:t>Sponsor </a:t>
            </a:r>
            <a:r>
              <a:rPr altLang="en-US" sz="1400" dirty="0" err="1" smtClean="0"/>
              <a:t>Recirc</a:t>
            </a:r>
            <a:r>
              <a:rPr altLang="en-US" sz="1400" dirty="0" smtClean="0"/>
              <a:t> 2						10/17</a:t>
            </a:r>
          </a:p>
          <a:p>
            <a:r>
              <a:rPr altLang="en-US" sz="1400" dirty="0" smtClean="0"/>
              <a:t>Submit to REVCOM						</a:t>
            </a:r>
            <a:r>
              <a:rPr altLang="en-US" sz="1400" dirty="0" smtClean="0"/>
              <a:t>11/17     </a:t>
            </a:r>
            <a:r>
              <a:rPr lang="en-US" altLang="en-US" sz="1400" b="1" dirty="0" smtClean="0">
                <a:solidFill>
                  <a:srgbClr val="FF0000"/>
                </a:solidFill>
              </a:rPr>
              <a:t>3/18!!</a:t>
            </a:r>
          </a:p>
          <a:p>
            <a:endParaRPr altLang="en-US" sz="200" dirty="0" smtClean="0"/>
          </a:p>
          <a:p>
            <a:r>
              <a:rPr lang="en-US" altLang="en-US" sz="1400" dirty="0" smtClean="0"/>
              <a:t>  							</a:t>
            </a:r>
            <a:r>
              <a:rPr lang="en-US" altLang="en-US" sz="1400" b="1" dirty="0">
                <a:solidFill>
                  <a:srgbClr val="FF0000"/>
                </a:solidFill>
              </a:rPr>
              <a:t>NEED PAR EXTENSION</a:t>
            </a:r>
            <a:endParaRPr lang="en-US" altLang="en-US" sz="1400" b="1" dirty="0">
              <a:solidFill>
                <a:srgbClr val="FF0000"/>
              </a:solidFill>
            </a:endParaRPr>
          </a:p>
          <a:p>
            <a:endParaRPr lang="en-US" altLang="en-US" sz="1400" b="1" dirty="0" smtClean="0">
              <a:solidFill>
                <a:srgbClr val="FF0000"/>
              </a:solidFill>
            </a:endParaRP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D748E7B0-D437-4E71-8503-168E496C73FD}" type="datetime1">
              <a:rPr lang="en-US" smtClean="0"/>
              <a:t>6/2/2017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All Balloting complete</a:t>
            </a:r>
          </a:p>
          <a:p>
            <a:r>
              <a:rPr lang="en-US" dirty="0" smtClean="0"/>
              <a:t>Working on submittal paperwork</a:t>
            </a:r>
            <a:endParaRPr lang="en-US" dirty="0" smtClean="0"/>
          </a:p>
          <a:p>
            <a:pPr lvl="1"/>
            <a:r>
              <a:rPr lang="en-US" dirty="0" smtClean="0"/>
              <a:t>Submittal is to “review committee” (</a:t>
            </a:r>
            <a:r>
              <a:rPr lang="en-US" dirty="0" err="1" smtClean="0"/>
              <a:t>RevCom</a:t>
            </a:r>
            <a:r>
              <a:rPr lang="en-US" dirty="0" smtClean="0"/>
              <a:t>)</a:t>
            </a:r>
            <a:endParaRPr dirty="0" smtClean="0"/>
          </a:p>
          <a:p>
            <a:r>
              <a:rPr lang="en-US" dirty="0" smtClean="0"/>
              <a:t>PAR to add Schema ready to roll but waiting for </a:t>
            </a:r>
            <a:r>
              <a:rPr lang="en-US" dirty="0" err="1" smtClean="0"/>
              <a:t>Revcom</a:t>
            </a:r>
            <a:r>
              <a:rPr lang="en-US" dirty="0" smtClean="0"/>
              <a:t> approval of 1900.5.2 first</a:t>
            </a:r>
          </a:p>
        </p:txBody>
      </p:sp>
      <p:sp>
        <p:nvSpPr>
          <p:cNvPr id="4" name="Date Placeholder 3"/>
          <p:cNvSpPr>
            <a:spLocks noGrp="1"/>
          </p:cNvSpPr>
          <p:nvPr>
            <p:ph type="dt" sz="quarter" idx="10"/>
          </p:nvPr>
        </p:nvSpPr>
        <p:spPr/>
        <p:txBody>
          <a:bodyPr/>
          <a:lstStyle/>
          <a:p>
            <a:pPr>
              <a:defRPr/>
            </a:pPr>
            <a:fld id="{0C4D2B33-B4B8-49C7-B110-4188F2FDD7B2}" type="datetime1">
              <a:rPr lang="en-US" smtClean="0"/>
              <a:t>6/2/2017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19100" y="0"/>
            <a:ext cx="8229600" cy="1143000"/>
          </a:xfrm>
        </p:spPr>
        <p:txBody>
          <a:bodyPr/>
          <a:lstStyle/>
          <a:p>
            <a:r>
              <a:rPr lang="en-US" dirty="0" smtClean="0"/>
              <a:t>Status on Documentation </a:t>
            </a:r>
            <a:r>
              <a:rPr lang="en-US" dirty="0" smtClean="0"/>
              <a:t>for </a:t>
            </a:r>
            <a:r>
              <a:rPr lang="en-US" dirty="0" err="1" smtClean="0"/>
              <a:t>RevCom</a:t>
            </a:r>
            <a:endParaRPr lang="en-US" dirty="0"/>
          </a:p>
        </p:txBody>
      </p:sp>
      <p:sp>
        <p:nvSpPr>
          <p:cNvPr id="4" name="Date Placeholder 3"/>
          <p:cNvSpPr>
            <a:spLocks noGrp="1"/>
          </p:cNvSpPr>
          <p:nvPr>
            <p:ph type="dt" sz="half" idx="10"/>
          </p:nvPr>
        </p:nvSpPr>
        <p:spPr/>
        <p:txBody>
          <a:bodyPr/>
          <a:lstStyle/>
          <a:p>
            <a:pPr>
              <a:defRPr/>
            </a:pPr>
            <a:fld id="{54676CE7-35EB-46AE-93A5-60E9A7423A59}" type="datetime1">
              <a:rPr lang="en-US" smtClean="0"/>
              <a:t>6/2/2017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
        <p:nvSpPr>
          <p:cNvPr id="7" name="Rectangle 1"/>
          <p:cNvSpPr>
            <a:spLocks noChangeArrowheads="1"/>
          </p:cNvSpPr>
          <p:nvPr/>
        </p:nvSpPr>
        <p:spPr bwMode="auto">
          <a:xfrm>
            <a:off x="152400" y="1158240"/>
            <a:ext cx="8763000" cy="4809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1" dirty="0">
                <a:latin typeface="Arial" panose="020B0604020202020204" pitchFamily="34" charset="0"/>
              </a:rPr>
              <a:t>Form for Submittal of Proposed Standards </a:t>
            </a:r>
            <a:r>
              <a:rPr lang="en-US" altLang="en-US" sz="1200" dirty="0" smtClean="0">
                <a:latin typeface="Arial" panose="020B0604020202020204" pitchFamily="34" charset="0"/>
              </a:rPr>
              <a:t>(</a:t>
            </a:r>
            <a:r>
              <a:rPr lang="en-US" altLang="en-US" sz="1200" b="1" dirty="0" smtClean="0">
                <a:solidFill>
                  <a:srgbClr val="FF0000"/>
                </a:solidFill>
                <a:latin typeface="Arial" panose="020B0604020202020204" pitchFamily="34" charset="0"/>
              </a:rPr>
              <a:t>AI Mat – After everything else is complete</a:t>
            </a:r>
            <a:r>
              <a:rPr lang="en-US" altLang="en-US" sz="1200" b="1" dirty="0" smtClean="0">
                <a:latin typeface="Arial" panose="020B0604020202020204" pitchFamily="34" charset="0"/>
              </a:rPr>
              <a:t>)</a:t>
            </a:r>
            <a:r>
              <a:rPr kumimoji="0" lang="en-US" altLang="en-US" sz="1400" b="0" i="0" u="none" strike="noStrike" cap="none" normalizeH="0" baseline="0" dirty="0" smtClean="0">
                <a:ln>
                  <a:noFill/>
                </a:ln>
                <a:solidFill>
                  <a:schemeClr val="tx1"/>
                </a:solidFill>
                <a:effectLst/>
                <a:latin typeface="Arial" panose="020B0604020202020204" pitchFamily="34" charset="0"/>
              </a:rPr>
              <a:t/>
            </a:r>
            <a:br>
              <a:rPr kumimoji="0" lang="en-US" altLang="en-US" sz="14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The </a:t>
            </a:r>
            <a:r>
              <a:rPr kumimoji="0" lang="en-US" altLang="en-US" sz="1000" b="0" i="0" u="none" strike="noStrike" cap="none" normalizeH="0" baseline="0" dirty="0" smtClean="0">
                <a:ln>
                  <a:noFill/>
                </a:ln>
                <a:solidFill>
                  <a:schemeClr val="tx1"/>
                </a:solidFill>
                <a:effectLst/>
                <a:latin typeface="Arial" panose="020B0604020202020204" pitchFamily="34" charset="0"/>
                <a:hlinkClick r:id="rId2"/>
              </a:rPr>
              <a:t>Form for Submittal of Proposed Standards</a:t>
            </a:r>
            <a:r>
              <a:rPr kumimoji="0" lang="en-US" altLang="en-US" sz="1000" b="0" i="0" u="none" strike="noStrike" cap="none" normalizeH="0" baseline="0" dirty="0" smtClean="0">
                <a:ln>
                  <a:noFill/>
                </a:ln>
                <a:solidFill>
                  <a:schemeClr val="tx1"/>
                </a:solidFill>
                <a:effectLst/>
                <a:latin typeface="Arial" panose="020B0604020202020204" pitchFamily="34" charset="0"/>
              </a:rPr>
              <a:t>   </a:t>
            </a:r>
            <a:r>
              <a:rPr kumimoji="0" lang="en-US" altLang="en-US" sz="300" b="0" i="0" u="none" strike="noStrike" cap="none" normalizeH="0" baseline="0" dirty="0" smtClean="0">
                <a:ln>
                  <a:noFill/>
                </a:ln>
                <a:solidFill>
                  <a:schemeClr val="tx1"/>
                </a:solidFill>
                <a:effectLst/>
                <a:latin typeface="Arial" panose="020B0604020202020204" pitchFamily="34" charset="0"/>
              </a:rPr>
              <a:t> </a:t>
            </a:r>
            <a:r>
              <a:rPr kumimoji="0" lang="en-US" altLang="en-US" sz="1000" b="0" i="0" u="none" strike="noStrike" cap="none" normalizeH="0" baseline="0" dirty="0" smtClean="0">
                <a:ln>
                  <a:noFill/>
                </a:ln>
                <a:solidFill>
                  <a:schemeClr val="tx1"/>
                </a:solidFill>
                <a:effectLst/>
                <a:latin typeface="Arial" panose="020B0604020202020204" pitchFamily="34" charset="0"/>
              </a:rPr>
              <a:t>shall be completed by a person designated by the Sponsor to act on its behalf.</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rPr>
              <a:t>Please provide all of the information requested, as this form is utilized by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 in determining compliance with required procedures</a:t>
            </a:r>
            <a:r>
              <a:rPr kumimoji="0" lang="en-US" altLang="en-US" sz="105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Copyright Permission Releases</a:t>
            </a:r>
            <a:r>
              <a:rPr kumimoji="0" lang="en-US" altLang="en-US" sz="1200" b="0" i="0" u="none" strike="noStrike" cap="none" normalizeH="0" baseline="0" dirty="0" smtClean="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AI John – In process</a:t>
            </a:r>
            <a:r>
              <a:rPr kumimoji="0" lang="en-US" altLang="en-US" sz="1200" b="0" i="0" u="none" strike="noStrike" cap="none" normalizeH="0" baseline="0" dirty="0" smtClean="0">
                <a:ln>
                  <a:noFill/>
                </a:ln>
                <a:solidFill>
                  <a:schemeClr val="tx1"/>
                </a:solidFill>
                <a:effectLst/>
                <a:latin typeface="Arial" panose="020B0604020202020204" pitchFamily="34" charset="0"/>
              </a:rPr>
              <a:t>)</a:t>
            </a:r>
            <a:br>
              <a:rPr kumimoji="0" lang="en-US" altLang="en-US" sz="12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The Sponsor obtains all necessary copyright permission releases, if applicable, needed to incorporate figures or text from copyrighted documents into the proposed standard.  The written release(s) should be included with the submittal, if they had not been submitted previously. All releases should incorporate the language and requirements outlined in the sample letters within the </a:t>
            </a:r>
            <a:r>
              <a:rPr kumimoji="0" lang="en-US" altLang="en-US" sz="1000" b="0" i="0" u="none" strike="noStrike" cap="none" normalizeH="0" baseline="0" dirty="0" smtClean="0">
                <a:ln>
                  <a:noFill/>
                </a:ln>
                <a:solidFill>
                  <a:schemeClr val="tx1"/>
                </a:solidFill>
                <a:effectLst/>
                <a:latin typeface="Arial" panose="020B0604020202020204" pitchFamily="34" charset="0"/>
                <a:hlinkClick r:id="rId3"/>
              </a:rPr>
              <a:t>IEEE Standards Style Manual</a:t>
            </a:r>
            <a:r>
              <a:rPr kumimoji="0" lang="en-US" altLang="en-US" sz="1000" b="0" i="0" u="none" strike="noStrike" cap="none" normalizeH="0" baseline="0" dirty="0" smtClean="0">
                <a:ln>
                  <a:noFill/>
                </a:ln>
                <a:solidFill>
                  <a:schemeClr val="tx1"/>
                </a:solidFill>
                <a:effectLst/>
                <a:latin typeface="Arial" panose="020B0604020202020204" pitchFamily="34" charset="0"/>
              </a:rPr>
              <a:t>.   </a:t>
            </a:r>
            <a:endParaRPr kumimoji="0" lang="en-US" altLang="en-US" sz="3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Electronic Source Files of the Last Balloted Draft</a:t>
            </a:r>
            <a:r>
              <a:rPr kumimoji="0" lang="en-US" altLang="en-US" sz="1200" b="0" i="0" u="none" strike="noStrike" cap="none" normalizeH="0" baseline="0" dirty="0" smtClean="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AI John – In process</a:t>
            </a:r>
            <a:r>
              <a:rPr kumimoji="0" lang="en-US" altLang="en-US" sz="1200" b="0" i="0" u="none" strike="noStrike" cap="none" normalizeH="0" baseline="0" dirty="0" smtClean="0">
                <a:ln>
                  <a:noFill/>
                </a:ln>
                <a:solidFill>
                  <a:schemeClr val="tx1"/>
                </a:solidFill>
                <a:effectLst/>
                <a:latin typeface="Arial" panose="020B0604020202020204" pitchFamily="34" charset="0"/>
              </a:rPr>
              <a:t>)</a:t>
            </a:r>
            <a:br>
              <a:rPr kumimoji="0" lang="en-US" altLang="en-US" sz="12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An electronic source file of the complete last balloted draft shall be submitted. Identify the format used to create the document (e.g. MS Word, </a:t>
            </a:r>
            <a:r>
              <a:rPr kumimoji="0" lang="en-US" altLang="en-US" sz="1000" b="0" i="0" u="none" strike="noStrike" cap="none" normalizeH="0" baseline="0" dirty="0" err="1" smtClean="0">
                <a:ln>
                  <a:noFill/>
                </a:ln>
                <a:solidFill>
                  <a:schemeClr val="tx1"/>
                </a:solidFill>
                <a:effectLst/>
                <a:latin typeface="Arial" panose="020B0604020202020204" pitchFamily="34" charset="0"/>
              </a:rPr>
              <a:t>FrameMaker</a:t>
            </a:r>
            <a:r>
              <a:rPr kumimoji="0" lang="en-US" altLang="en-US" sz="1000" b="0" i="0" u="none" strike="noStrike" cap="none" normalizeH="0" baseline="0" dirty="0" smtClean="0">
                <a:ln>
                  <a:noFill/>
                </a:ln>
                <a:solidFill>
                  <a:schemeClr val="tx1"/>
                </a:solidFill>
                <a:effectLst/>
                <a:latin typeface="Arial" panose="020B0604020202020204" pitchFamily="34" charset="0"/>
              </a:rPr>
              <a:t>). Figures should be submitted as separate files and labeled Fig1, Fig2 and so on. Preferred formats are .</a:t>
            </a:r>
            <a:r>
              <a:rPr kumimoji="0" lang="en-US" altLang="en-US" sz="1000" b="0" i="0" u="none" strike="noStrike" cap="none" normalizeH="0" baseline="0" dirty="0" err="1" smtClean="0">
                <a:ln>
                  <a:noFill/>
                </a:ln>
                <a:solidFill>
                  <a:schemeClr val="tx1"/>
                </a:solidFill>
                <a:effectLst/>
                <a:latin typeface="Arial" panose="020B0604020202020204" pitchFamily="34" charset="0"/>
              </a:rPr>
              <a:t>wmf</a:t>
            </a:r>
            <a:r>
              <a:rPr kumimoji="0" lang="en-US" altLang="en-US" sz="1000" b="0" i="0" u="none" strike="noStrike" cap="none" normalizeH="0" baseline="0" dirty="0" smtClean="0">
                <a:ln>
                  <a:noFill/>
                </a:ln>
                <a:solidFill>
                  <a:schemeClr val="tx1"/>
                </a:solidFill>
                <a:effectLst/>
                <a:latin typeface="Arial" panose="020B0604020202020204" pitchFamily="34" charset="0"/>
              </a:rPr>
              <a:t>, ,</a:t>
            </a:r>
            <a:r>
              <a:rPr kumimoji="0" lang="en-US" altLang="en-US" sz="1000" b="0" i="0" u="none" strike="noStrike" cap="none" normalizeH="0" baseline="0" dirty="0" err="1" smtClean="0">
                <a:ln>
                  <a:noFill/>
                </a:ln>
                <a:solidFill>
                  <a:schemeClr val="tx1"/>
                </a:solidFill>
                <a:effectLst/>
                <a:latin typeface="Arial" panose="020B0604020202020204" pitchFamily="34" charset="0"/>
              </a:rPr>
              <a:t>eps</a:t>
            </a:r>
            <a:r>
              <a:rPr kumimoji="0" lang="en-US" altLang="en-US" sz="1000" b="0" i="0" u="none" strike="noStrike" cap="none" normalizeH="0" baseline="0" dirty="0" smtClean="0">
                <a:ln>
                  <a:noFill/>
                </a:ln>
                <a:solidFill>
                  <a:schemeClr val="tx1"/>
                </a:solidFill>
                <a:effectLst/>
                <a:latin typeface="Arial" panose="020B0604020202020204" pitchFamily="34" charset="0"/>
              </a:rPr>
              <a:t>, and .tiff, or editable graphics embedded in </a:t>
            </a:r>
            <a:r>
              <a:rPr kumimoji="0" lang="en-US" altLang="en-US" sz="1000" b="0" i="0" u="none" strike="noStrike" cap="none" normalizeH="0" baseline="0" dirty="0" err="1" smtClean="0">
                <a:ln>
                  <a:noFill/>
                </a:ln>
                <a:solidFill>
                  <a:schemeClr val="tx1"/>
                </a:solidFill>
                <a:effectLst/>
                <a:latin typeface="Arial" panose="020B0604020202020204" pitchFamily="34" charset="0"/>
              </a:rPr>
              <a:t>FrameMaker</a:t>
            </a:r>
            <a:r>
              <a:rPr kumimoji="0" lang="en-US" altLang="en-US" sz="1000" b="0" i="0" u="none" strike="noStrike" cap="none" normalizeH="0" baseline="0" dirty="0" smtClean="0">
                <a:ln>
                  <a:noFill/>
                </a:ln>
                <a:solidFill>
                  <a:schemeClr val="tx1"/>
                </a:solidFill>
                <a:effectLst/>
                <a:latin typeface="Arial" panose="020B0604020202020204" pitchFamily="34" charset="0"/>
              </a:rPr>
              <a:t> files. If no other alternative exists, GIF and JPEG formats are acceptable.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 will review the draft as balloted.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Working Group Roster</a:t>
            </a:r>
            <a:r>
              <a:rPr kumimoji="0" lang="en-US" altLang="en-US" sz="1200" b="0" i="0" u="none" strike="noStrike" cap="none" normalizeH="0" baseline="0" dirty="0" smtClean="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Per Slide 4</a:t>
            </a:r>
            <a:r>
              <a:rPr kumimoji="0" lang="en-US" altLang="en-US" sz="1200" b="0" i="0" u="none" strike="noStrike" cap="none" normalizeH="0" baseline="0" dirty="0" smtClean="0">
                <a:ln>
                  <a:noFill/>
                </a:ln>
                <a:solidFill>
                  <a:schemeClr val="tx1"/>
                </a:solidFill>
                <a:effectLst/>
                <a:latin typeface="Arial" panose="020B0604020202020204" pitchFamily="34" charset="0"/>
              </a:rPr>
              <a:t>)</a:t>
            </a:r>
            <a:br>
              <a:rPr kumimoji="0" lang="en-US" altLang="en-US" sz="12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Names of the members of the working group or subcommittee that developed the document being submitted shall be included as they will appear in the published standard. If incorporated into the document, it’s not necessary to send a separate list.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Notification Why Comments Associated with a Negative Vote were not Recirculated</a:t>
            </a:r>
            <a:r>
              <a:rPr kumimoji="0" lang="en-US" altLang="en-US" sz="1200" b="0" i="0" u="none" strike="noStrike" cap="none" normalizeH="0" baseline="0" dirty="0" smtClean="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Done on 5/14/17</a:t>
            </a:r>
            <a:r>
              <a:rPr kumimoji="0" lang="en-US" altLang="en-US" sz="1200" b="0" i="0" u="none" strike="noStrike" cap="none" normalizeH="0" baseline="0" dirty="0" smtClean="0">
                <a:ln>
                  <a:noFill/>
                </a:ln>
                <a:solidFill>
                  <a:schemeClr val="tx1"/>
                </a:solidFill>
                <a:effectLst/>
                <a:latin typeface="Arial" panose="020B0604020202020204" pitchFamily="34" charset="0"/>
              </a:rPr>
              <a:t>)</a:t>
            </a:r>
            <a:br>
              <a:rPr kumimoji="0" lang="en-US" altLang="en-US" sz="12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Comments associated with a negative vote that have not been shown to the balloting group via a recirculation ballot, a notification should be sent to each commenter explaining on a comment-by-comment basis why they do not require recirculation. These notices shall be submitted to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rPr>
              <a:t>Reasons why a comment associated with a negative vote does not require recirculation include the following: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rPr>
              <a:t>Comment is not related to the project/standard being balloted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rPr>
              <a:t>Comment is on material that is not open to comment during a particular round of balloting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rPr>
              <a:t>Comment is a restatement of a previous comment that has already been recirculated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Other Relevant Information </a:t>
            </a:r>
            <a:r>
              <a:rPr kumimoji="0" lang="en-US" altLang="en-US" sz="1200" b="0" i="0" u="none" strike="noStrike" cap="none" normalizeH="0" baseline="0" dirty="0" smtClean="0">
                <a:ln>
                  <a:noFill/>
                </a:ln>
                <a:solidFill>
                  <a:schemeClr val="tx1"/>
                </a:solidFill>
                <a:effectLst/>
                <a:latin typeface="Arial" panose="020B0604020202020204" pitchFamily="34" charset="0"/>
              </a:rPr>
              <a:t>— </a:t>
            </a:r>
            <a:r>
              <a:rPr kumimoji="0" lang="en-US" altLang="en-US" sz="1000" b="0" i="1" u="none" strike="noStrike" cap="none" normalizeH="0" baseline="0" dirty="0" smtClean="0">
                <a:ln>
                  <a:noFill/>
                </a:ln>
                <a:solidFill>
                  <a:schemeClr val="tx1"/>
                </a:solidFill>
                <a:effectLst/>
                <a:latin typeface="Arial" panose="020B0604020202020204" pitchFamily="34" charset="0"/>
              </a:rPr>
              <a:t>such as emails from negative balloters confirming a change of their vote or mandatory coordination emails</a:t>
            </a:r>
            <a:r>
              <a:rPr kumimoji="0" lang="en-US" altLang="en-US" sz="1000" b="0" i="0" u="none" strike="noStrike" cap="none" normalizeH="0" baseline="0" dirty="0" smtClean="0">
                <a:ln>
                  <a:noFill/>
                </a:ln>
                <a:solidFill>
                  <a:schemeClr val="tx1"/>
                </a:solidFill>
                <a:effectLst/>
                <a:latin typeface="Arial" panose="020B0604020202020204" pitchFamily="34" charset="0"/>
              </a:rPr>
              <a:t> </a:t>
            </a:r>
            <a:br>
              <a:rPr kumimoji="0" lang="en-US" altLang="en-US" sz="10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If a negative balloter changes their vote to approve or abstain outside of the balloting system, copies of the written confirmation shall be included in the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 submittal. If mandatory coordination was conducted outside of the balloting system, coordination emails shall be submitted. Other relevant materials may be submitted as needed.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chemeClr val="tx1"/>
                </a:solidFill>
                <a:effectLst/>
                <a:latin typeface="Arial" panose="020B0604020202020204" pitchFamily="34" charset="0"/>
              </a:rPr>
              <a:t>NOTE: </a:t>
            </a:r>
            <a:r>
              <a:rPr kumimoji="0" lang="en-US" altLang="en-US" sz="1000" b="0" i="0" u="none" strike="noStrike" cap="none" normalizeH="0" baseline="0" dirty="0" smtClean="0">
                <a:ln>
                  <a:noFill/>
                </a:ln>
                <a:solidFill>
                  <a:schemeClr val="tx1"/>
                </a:solidFill>
                <a:effectLst/>
                <a:latin typeface="Arial" panose="020B0604020202020204" pitchFamily="34" charset="0"/>
              </a:rPr>
              <a:t>Conditional submittals —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 will consider reviewing a submittal if a recirculation ballot is in progress at the specified submittal deadline, provided the recirculated draft and all submittal documentation except required materials related to the in-progress recirculation are submitted by the submittal deadline. There shall be no negative votes on new issues, but additional negatives on prior issues are allowed provided the 75% approval rate required is achieved. See </a:t>
            </a:r>
            <a:r>
              <a:rPr kumimoji="0" lang="en-US" altLang="en-US" sz="1000" b="0" i="0" u="none" strike="noStrike" cap="none" normalizeH="0" baseline="0" dirty="0" err="1" smtClean="0">
                <a:ln>
                  <a:noFill/>
                </a:ln>
                <a:solidFill>
                  <a:schemeClr val="tx1"/>
                </a:solidFill>
                <a:effectLst/>
                <a:latin typeface="Arial" panose="020B0604020202020204" pitchFamily="34" charset="0"/>
                <a:hlinkClick r:id="rId4"/>
              </a:rPr>
              <a:t>RevCom</a:t>
            </a:r>
            <a:r>
              <a:rPr kumimoji="0" lang="en-US" altLang="en-US" sz="1000" b="0" i="0" u="none" strike="noStrike" cap="none" normalizeH="0" baseline="0" dirty="0" smtClean="0">
                <a:ln>
                  <a:noFill/>
                </a:ln>
                <a:solidFill>
                  <a:schemeClr val="tx1"/>
                </a:solidFill>
                <a:effectLst/>
                <a:latin typeface="Arial" panose="020B0604020202020204" pitchFamily="34" charset="0"/>
                <a:hlinkClick r:id="rId4"/>
              </a:rPr>
              <a:t> Conventions</a:t>
            </a:r>
            <a:r>
              <a:rPr kumimoji="0" lang="en-US" altLang="en-US" sz="1000" b="0" i="0" u="none" strike="noStrike" cap="none" normalizeH="0" baseline="0" dirty="0" smtClean="0">
                <a:ln>
                  <a:noFill/>
                </a:ln>
                <a:solidFill>
                  <a:schemeClr val="tx1"/>
                </a:solidFill>
                <a:effectLst/>
                <a:latin typeface="Arial" panose="020B0604020202020204" pitchFamily="34" charset="0"/>
              </a:rPr>
              <a:t> for more details.</a:t>
            </a:r>
          </a:p>
        </p:txBody>
      </p:sp>
      <p:pic>
        <p:nvPicPr>
          <p:cNvPr id="1026" name="Picture 2" descr="lock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8575" y="576262"/>
            <a:ext cx="123825"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7280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15363"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 √ </a:t>
            </a:r>
            <a:endParaRPr altLang="en-US" sz="1400" dirty="0" smtClean="0"/>
          </a:p>
          <a:p>
            <a:r>
              <a:rPr altLang="en-US" sz="1400" dirty="0" smtClean="0"/>
              <a:t>Form Comment Resolution subcommittee				</a:t>
            </a:r>
            <a:r>
              <a:rPr altLang="en-US" sz="1400" dirty="0" smtClean="0">
                <a:solidFill>
                  <a:srgbClr val="FF0000"/>
                </a:solidFill>
              </a:rPr>
              <a:t>3/15/16</a:t>
            </a:r>
          </a:p>
          <a:p>
            <a:r>
              <a:rPr altLang="en-US" sz="1400" dirty="0" smtClean="0"/>
              <a:t>Suggested comment resolutions available				</a:t>
            </a:r>
            <a:r>
              <a:rPr altLang="en-US" sz="1400" dirty="0" smtClean="0">
                <a:solidFill>
                  <a:srgbClr val="FF0000"/>
                </a:solidFill>
              </a:rPr>
              <a:t>11/15/16 </a:t>
            </a:r>
            <a:r>
              <a:rPr altLang="en-US" sz="1400" b="1" dirty="0" smtClean="0">
                <a:solidFill>
                  <a:srgbClr val="FF0000"/>
                </a:solidFill>
              </a:rPr>
              <a:t>1</a:t>
            </a:r>
            <a:r>
              <a:rPr altLang="en-US" sz="1400" dirty="0" smtClean="0">
                <a:solidFill>
                  <a:srgbClr val="FF0000"/>
                </a:solidFill>
              </a:rPr>
              <a:t>/</a:t>
            </a:r>
            <a:r>
              <a:rPr altLang="en-US" sz="1400" b="1" dirty="0" smtClean="0">
                <a:solidFill>
                  <a:srgbClr val="FF0000"/>
                </a:solidFill>
              </a:rPr>
              <a:t>3/17 √ </a:t>
            </a:r>
            <a:endParaRPr altLang="en-US" sz="1400" dirty="0" smtClean="0">
              <a:solidFill>
                <a:srgbClr val="FF0000"/>
              </a:solidFill>
            </a:endParaRPr>
          </a:p>
          <a:p>
            <a:r>
              <a:rPr altLang="en-US" sz="1400" dirty="0" smtClean="0"/>
              <a:t>Vote for </a:t>
            </a:r>
            <a:r>
              <a:rPr altLang="en-US" sz="1400" dirty="0" err="1" smtClean="0"/>
              <a:t>Recirc</a:t>
            </a:r>
            <a:r>
              <a:rPr altLang="en-US" sz="1400" dirty="0" smtClean="0"/>
              <a:t> Ballot					</a:t>
            </a:r>
            <a:r>
              <a:rPr altLang="en-US" sz="1400" dirty="0" smtClean="0">
                <a:solidFill>
                  <a:srgbClr val="FF0000"/>
                </a:solidFill>
              </a:rPr>
              <a:t>12/1/16 </a:t>
            </a:r>
            <a:r>
              <a:rPr altLang="en-US" sz="1400" b="1" dirty="0" smtClean="0">
                <a:solidFill>
                  <a:srgbClr val="FF0000"/>
                </a:solidFill>
              </a:rPr>
              <a:t>2</a:t>
            </a:r>
            <a:r>
              <a:rPr altLang="en-US" sz="1400" dirty="0" smtClean="0">
                <a:solidFill>
                  <a:srgbClr val="FF0000"/>
                </a:solidFill>
              </a:rPr>
              <a:t>/</a:t>
            </a:r>
            <a:r>
              <a:rPr altLang="en-US" sz="1400" b="1" dirty="0" smtClean="0">
                <a:solidFill>
                  <a:srgbClr val="FF0000"/>
                </a:solidFill>
              </a:rPr>
              <a:t>7/17  </a:t>
            </a:r>
            <a:endParaRPr altLang="en-US" sz="1400" dirty="0" smtClean="0">
              <a:solidFill>
                <a:srgbClr val="FF0000"/>
              </a:solidFill>
            </a:endParaRPr>
          </a:p>
          <a:p>
            <a:r>
              <a:rPr altLang="en-US" sz="1400" dirty="0" smtClean="0"/>
              <a:t>Conduct </a:t>
            </a:r>
            <a:r>
              <a:rPr altLang="en-US" sz="1400" dirty="0" err="1" smtClean="0"/>
              <a:t>Recirc</a:t>
            </a:r>
            <a:r>
              <a:rPr altLang="en-US" sz="1400" dirty="0" smtClean="0"/>
              <a:t> Ballot					</a:t>
            </a:r>
            <a:r>
              <a:rPr altLang="en-US" sz="1400" dirty="0" smtClean="0">
                <a:solidFill>
                  <a:srgbClr val="FF0000"/>
                </a:solidFill>
              </a:rPr>
              <a:t>1/3/17 </a:t>
            </a:r>
            <a:r>
              <a:rPr altLang="en-US" sz="1400" b="1" dirty="0" smtClean="0">
                <a:solidFill>
                  <a:srgbClr val="FF0000"/>
                </a:solidFill>
              </a:rPr>
              <a:t>2</a:t>
            </a:r>
            <a:r>
              <a:rPr altLang="en-US" sz="1400" dirty="0" smtClean="0">
                <a:solidFill>
                  <a:srgbClr val="FF0000"/>
                </a:solidFill>
              </a:rPr>
              <a:t>/</a:t>
            </a:r>
            <a:r>
              <a:rPr altLang="en-US" sz="1400" b="1" dirty="0" smtClean="0">
                <a:solidFill>
                  <a:srgbClr val="FF0000"/>
                </a:solidFill>
              </a:rPr>
              <a:t>28/17</a:t>
            </a:r>
            <a:endParaRPr altLang="en-US" sz="1400" dirty="0" smtClean="0">
              <a:solidFill>
                <a:srgbClr val="FF0000"/>
              </a:solidFill>
            </a:endParaRPr>
          </a:p>
          <a:p>
            <a:r>
              <a:rPr altLang="en-US" sz="1400" dirty="0" smtClean="0"/>
              <a:t>Ballot completes						</a:t>
            </a:r>
            <a:r>
              <a:rPr altLang="en-US" sz="1400" dirty="0" smtClean="0">
                <a:solidFill>
                  <a:srgbClr val="FF0000"/>
                </a:solidFill>
              </a:rPr>
              <a:t>2/2/17 </a:t>
            </a:r>
            <a:r>
              <a:rPr altLang="en-US" sz="1400" b="1" dirty="0" smtClean="0">
                <a:solidFill>
                  <a:srgbClr val="FF0000"/>
                </a:solidFill>
              </a:rPr>
              <a:t>3/10/17</a:t>
            </a:r>
          </a:p>
          <a:p>
            <a:r>
              <a:rPr altLang="en-US" sz="1400" dirty="0" smtClean="0"/>
              <a:t>2</a:t>
            </a:r>
            <a:r>
              <a:rPr altLang="en-US" sz="1400" baseline="30000" dirty="0" smtClean="0"/>
              <a:t>nd</a:t>
            </a:r>
            <a:r>
              <a:rPr altLang="en-US" sz="1400" dirty="0" smtClean="0"/>
              <a:t> Recirculation Ballot Complete					</a:t>
            </a:r>
            <a:r>
              <a:rPr altLang="en-US" sz="1400" dirty="0" smtClean="0"/>
              <a:t>4/3/17</a:t>
            </a:r>
            <a:r>
              <a:rPr lang="en-US" altLang="en-US" sz="1400" b="1" dirty="0">
                <a:solidFill>
                  <a:srgbClr val="FF0000"/>
                </a:solidFill>
              </a:rPr>
              <a:t>√ </a:t>
            </a:r>
            <a:endParaRPr lang="en-US" altLang="en-US" sz="1400" dirty="0">
              <a:solidFill>
                <a:srgbClr val="FF0000"/>
              </a:solidFill>
            </a:endParaRPr>
          </a:p>
          <a:p>
            <a:r>
              <a:rPr altLang="en-US" sz="1400" dirty="0" smtClean="0"/>
              <a:t>Approved </a:t>
            </a:r>
            <a:r>
              <a:rPr altLang="en-US" sz="1400" dirty="0" smtClean="0"/>
              <a:t>by Standards Board					</a:t>
            </a:r>
            <a:r>
              <a:rPr altLang="en-US" sz="1400" dirty="0" smtClean="0">
                <a:solidFill>
                  <a:srgbClr val="FF0000"/>
                </a:solidFill>
              </a:rPr>
              <a:t>6/1/17   </a:t>
            </a:r>
            <a:r>
              <a:rPr altLang="en-US" sz="1400" b="1" dirty="0" smtClean="0">
                <a:solidFill>
                  <a:srgbClr val="FF0000"/>
                </a:solidFill>
              </a:rPr>
              <a:t>8/1/17</a:t>
            </a:r>
            <a:endParaRPr altLang="en-US" sz="1400" b="1" dirty="0" smtClean="0">
              <a:solidFill>
                <a:srgbClr val="FF0000"/>
              </a:solidFill>
            </a:endParaRPr>
          </a:p>
          <a:p>
            <a:r>
              <a:rPr altLang="en-US" sz="1400" dirty="0" smtClean="0"/>
              <a:t>Reference implementation available				</a:t>
            </a:r>
            <a:r>
              <a:rPr altLang="en-US" sz="1400" dirty="0" smtClean="0">
                <a:solidFill>
                  <a:srgbClr val="FF0000"/>
                </a:solidFill>
              </a:rPr>
              <a:t>10/16 </a:t>
            </a:r>
            <a:endParaRPr altLang="en-US" sz="1400" b="1" dirty="0" smtClean="0">
              <a:solidFill>
                <a:srgbClr val="FF0000"/>
              </a:solidFill>
            </a:endParaRPr>
          </a:p>
          <a:p>
            <a:r>
              <a:rPr altLang="en-US" sz="1400" dirty="0" smtClean="0"/>
              <a:t>Certification available					</a:t>
            </a:r>
            <a:r>
              <a:rPr altLang="en-US" sz="1400" dirty="0" smtClean="0">
                <a:solidFill>
                  <a:srgbClr val="FF0000"/>
                </a:solidFill>
              </a:rPr>
              <a:t>?</a:t>
            </a:r>
            <a:endParaRPr altLang="en-US" sz="1400" b="1" dirty="0" smtClean="0">
              <a:solidFill>
                <a:srgbClr val="FF0000"/>
              </a:solidFill>
            </a:endParaRP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E0B2CB72-82C5-4756-9F78-9D7DBF1CD6DA}" type="datetime1">
              <a:rPr lang="en-US" smtClean="0"/>
              <a:t>6/2/2017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16</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72420"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100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None</a:t>
            </a:r>
            <a:endParaRPr dirty="0" smtClean="0"/>
          </a:p>
          <a:p>
            <a:pPr lvl="2"/>
            <a:endParaRPr lang="en-US" dirty="0" smtClean="0"/>
          </a:p>
          <a:p>
            <a:r>
              <a:rPr lang="en-US" dirty="0" smtClean="0"/>
              <a:t>Is it time to revisit the 1900.5 Architecture?</a:t>
            </a:r>
          </a:p>
          <a:p>
            <a:endParaRPr lang="en-US" dirty="0"/>
          </a:p>
          <a:p>
            <a:r>
              <a:rPr lang="en-US" dirty="0" smtClean="0"/>
              <a:t>Other </a:t>
            </a:r>
            <a:r>
              <a:rPr lang="en-US" dirty="0" smtClean="0"/>
              <a:t>activities?</a:t>
            </a:r>
          </a:p>
        </p:txBody>
      </p:sp>
      <p:sp>
        <p:nvSpPr>
          <p:cNvPr id="4" name="Date Placeholder 3"/>
          <p:cNvSpPr>
            <a:spLocks noGrp="1"/>
          </p:cNvSpPr>
          <p:nvPr>
            <p:ph type="dt" sz="quarter" idx="10"/>
          </p:nvPr>
        </p:nvSpPr>
        <p:spPr/>
        <p:txBody>
          <a:bodyPr/>
          <a:lstStyle/>
          <a:p>
            <a:pPr>
              <a:defRPr/>
            </a:pPr>
            <a:fld id="{7154DA73-4467-47E8-9BEE-987F6FC6C91B}" type="datetime1">
              <a:rPr lang="en-US" smtClean="0"/>
              <a:t>6/2/2017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190500" y="1371600"/>
            <a:ext cx="8763000" cy="4525963"/>
          </a:xfrm>
        </p:spPr>
        <p:txBody>
          <a:bodyPr/>
          <a:lstStyle/>
          <a:p>
            <a:r>
              <a:rPr sz="2800" dirty="0" err="1" smtClean="0"/>
              <a:t>WInnForum</a:t>
            </a:r>
            <a:r>
              <a:rPr sz="2800" dirty="0" smtClean="0"/>
              <a:t> 3.6GHz stakeholders </a:t>
            </a:r>
            <a:r>
              <a:rPr lang="en-US" sz="2800" dirty="0" smtClean="0"/>
              <a:t>–</a:t>
            </a:r>
            <a:r>
              <a:rPr sz="2800" dirty="0" smtClean="0"/>
              <a:t> No relevant action</a:t>
            </a:r>
          </a:p>
          <a:p>
            <a:r>
              <a:rPr lang="en-US" sz="2800" dirty="0" smtClean="0"/>
              <a:t>NSC</a:t>
            </a:r>
          </a:p>
          <a:p>
            <a:pPr lvl="1"/>
            <a:r>
              <a:rPr lang="en-US" sz="2400" dirty="0" smtClean="0"/>
              <a:t>Several projects appear to be leveraging 1900.5</a:t>
            </a:r>
          </a:p>
          <a:p>
            <a:r>
              <a:rPr lang="en-US" sz="2800" dirty="0" smtClean="0"/>
              <a:t>Standards paper in process</a:t>
            </a:r>
          </a:p>
          <a:p>
            <a:pPr lvl="1"/>
            <a:r>
              <a:rPr lang="en-US" sz="2400" dirty="0" smtClean="0"/>
              <a:t>Communications Magazine</a:t>
            </a:r>
          </a:p>
          <a:p>
            <a:pPr lvl="2"/>
            <a:r>
              <a:rPr lang="en-US" sz="2000" dirty="0" smtClean="0"/>
              <a:t>2 papers – 1900.5.1 and 1900.5.2</a:t>
            </a:r>
          </a:p>
          <a:p>
            <a:r>
              <a:rPr lang="en-US" sz="2800" dirty="0" smtClean="0"/>
              <a:t>Spectrum Challenge?</a:t>
            </a:r>
          </a:p>
          <a:p>
            <a:pPr lvl="1"/>
            <a:r>
              <a:rPr lang="en-US" sz="2400" dirty="0" smtClean="0"/>
              <a:t>Will 1900.5.2 be used?</a:t>
            </a:r>
          </a:p>
        </p:txBody>
      </p:sp>
      <p:sp>
        <p:nvSpPr>
          <p:cNvPr id="4" name="Date Placeholder 3"/>
          <p:cNvSpPr>
            <a:spLocks noGrp="1"/>
          </p:cNvSpPr>
          <p:nvPr>
            <p:ph type="dt" sz="quarter" idx="10"/>
          </p:nvPr>
        </p:nvSpPr>
        <p:spPr/>
        <p:txBody>
          <a:bodyPr/>
          <a:lstStyle/>
          <a:p>
            <a:pPr>
              <a:defRPr/>
            </a:pPr>
            <a:fld id="{2549F2D0-AD1A-4A00-A4CF-99D73F0DAF6A}" type="datetime1">
              <a:rPr lang="en-US" smtClean="0"/>
              <a:t>6/2/2017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1219200"/>
            <a:ext cx="8229600" cy="4525963"/>
          </a:xfrm>
        </p:spPr>
        <p:txBody>
          <a:bodyPr/>
          <a:lstStyle/>
          <a:p>
            <a:r>
              <a:rPr lang="en-US" dirty="0" smtClean="0"/>
              <a:t>04 July is next scheduled </a:t>
            </a:r>
            <a:r>
              <a:rPr lang="en-US" dirty="0" smtClean="0"/>
              <a:t>monthly electronic </a:t>
            </a:r>
            <a:r>
              <a:rPr lang="en-US" dirty="0" smtClean="0"/>
              <a:t>meeting</a:t>
            </a:r>
          </a:p>
          <a:p>
            <a:pPr lvl="1"/>
            <a:r>
              <a:rPr lang="en-US" dirty="0" smtClean="0"/>
              <a:t>Move to 11 July 2017 @ 2:30 PM EDT?</a:t>
            </a:r>
            <a:endParaRPr lang="en-US" dirty="0" smtClean="0"/>
          </a:p>
          <a:p>
            <a:endParaRPr lang="en-US" dirty="0"/>
          </a:p>
        </p:txBody>
      </p:sp>
      <p:sp>
        <p:nvSpPr>
          <p:cNvPr id="4" name="Date Placeholder 3"/>
          <p:cNvSpPr>
            <a:spLocks noGrp="1"/>
          </p:cNvSpPr>
          <p:nvPr>
            <p:ph type="dt" sz="quarter" idx="10"/>
          </p:nvPr>
        </p:nvSpPr>
        <p:spPr/>
        <p:txBody>
          <a:bodyPr/>
          <a:lstStyle/>
          <a:p>
            <a:pPr>
              <a:defRPr/>
            </a:pPr>
            <a:fld id="{72EB29BD-2A51-47EE-AB14-6AFCE4A4E7E5}" type="datetime1">
              <a:rPr lang="en-US" smtClean="0"/>
              <a:t>6/2/2017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DBAB6AD4-13BE-45B4-86BE-4E700CEDFA49}" type="datetime1">
              <a:rPr lang="en-US" smtClean="0"/>
              <a:t>6/2/2017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Ad Hoc 1900.5.1</a:t>
            </a:r>
          </a:p>
        </p:txBody>
      </p:sp>
      <p:sp>
        <p:nvSpPr>
          <p:cNvPr id="17411" name="Content Placeholder 2"/>
          <p:cNvSpPr>
            <a:spLocks noGrp="1"/>
          </p:cNvSpPr>
          <p:nvPr>
            <p:ph idx="1"/>
          </p:nvPr>
        </p:nvSpPr>
        <p:spPr>
          <a:xfrm>
            <a:off x="304800" y="1219200"/>
            <a:ext cx="8229600" cy="4525963"/>
          </a:xfrm>
        </p:spPr>
        <p:txBody>
          <a:bodyPr/>
          <a:lstStyle/>
          <a:p>
            <a:r>
              <a:rPr lang="en-US" dirty="0" err="1" smtClean="0"/>
              <a:t>AoB</a:t>
            </a:r>
            <a:r>
              <a:rPr lang="en-US" dirty="0" smtClean="0"/>
              <a:t>?</a:t>
            </a:r>
          </a:p>
          <a:p>
            <a:endParaRPr lang="en-US" dirty="0"/>
          </a:p>
          <a:p>
            <a:r>
              <a:rPr lang="en-US" dirty="0" smtClean="0"/>
              <a:t>Adjourn to 1900.5.1 Ad Hoc</a:t>
            </a:r>
          </a:p>
          <a:p>
            <a:endParaRPr lang="en-US" dirty="0"/>
          </a:p>
        </p:txBody>
      </p:sp>
      <p:sp>
        <p:nvSpPr>
          <p:cNvPr id="4" name="Date Placeholder 3"/>
          <p:cNvSpPr>
            <a:spLocks noGrp="1"/>
          </p:cNvSpPr>
          <p:nvPr>
            <p:ph type="dt" sz="quarter" idx="10"/>
          </p:nvPr>
        </p:nvSpPr>
        <p:spPr/>
        <p:txBody>
          <a:bodyPr/>
          <a:lstStyle/>
          <a:p>
            <a:pPr>
              <a:defRPr/>
            </a:pPr>
            <a:fld id="{09ED45DC-1359-4ED6-833F-396DEBE27ECB}" type="datetime1">
              <a:rPr lang="en-US" smtClean="0"/>
              <a:t>6/2/2017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3947369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05/02/17 @</a:t>
            </a:r>
            <a:r>
              <a:rPr lang="en-US" dirty="0"/>
              <a:t>2</a:t>
            </a:r>
            <a:r>
              <a:rPr lang="en-US" dirty="0" smtClean="0"/>
              <a:t>:30 PM EDT</a:t>
            </a:r>
            <a:endParaRPr lang="en-US" dirty="0"/>
          </a:p>
        </p:txBody>
      </p:sp>
      <p:sp>
        <p:nvSpPr>
          <p:cNvPr id="4" name="Date Placeholder 3"/>
          <p:cNvSpPr>
            <a:spLocks noGrp="1"/>
          </p:cNvSpPr>
          <p:nvPr>
            <p:ph type="dt" sz="half" idx="10"/>
          </p:nvPr>
        </p:nvSpPr>
        <p:spPr/>
        <p:txBody>
          <a:bodyPr/>
          <a:lstStyle/>
          <a:p>
            <a:pPr>
              <a:defRPr/>
            </a:pPr>
            <a:fld id="{559ECC3D-7F51-4720-AC5F-FB60D04BA28F}" type="datetime1">
              <a:rPr lang="en-US" smtClean="0"/>
              <a:t>6/2/2017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8ABF7EEB-CB8F-4517-AB55-48698F2DCA9F}" type="datetime1">
              <a:rPr lang="en-US" smtClean="0"/>
              <a:t>6/2/2017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smtClean="0"/>
              <a:t>Current Membership</a:t>
            </a:r>
          </a:p>
        </p:txBody>
      </p:sp>
      <p:sp>
        <p:nvSpPr>
          <p:cNvPr id="3" name="Date Placeholder 2"/>
          <p:cNvSpPr>
            <a:spLocks noGrp="1"/>
          </p:cNvSpPr>
          <p:nvPr>
            <p:ph type="dt" sz="quarter" idx="10"/>
          </p:nvPr>
        </p:nvSpPr>
        <p:spPr/>
        <p:txBody>
          <a:bodyPr/>
          <a:lstStyle/>
          <a:p>
            <a:pPr>
              <a:defRPr/>
            </a:pPr>
            <a:fld id="{82C566DA-2871-4F3A-BB33-F47A89266DF4}" type="datetime1">
              <a:rPr lang="en-US" smtClean="0"/>
              <a:t>6/2/2017</a:t>
            </a:fld>
            <a:endParaRPr lang="en-US"/>
          </a:p>
        </p:txBody>
      </p:sp>
      <p:sp>
        <p:nvSpPr>
          <p:cNvPr id="4" name="Footer Placeholder 3"/>
          <p:cNvSpPr>
            <a:spLocks noGrp="1"/>
          </p:cNvSpPr>
          <p:nvPr>
            <p:ph type="ftr" sz="quarter" idx="11"/>
          </p:nvPr>
        </p:nvSpPr>
        <p:spPr/>
        <p:txBody>
          <a:bodyPr/>
          <a:lstStyle/>
          <a:p>
            <a:pPr>
              <a:defRPr/>
            </a:pPr>
            <a:r>
              <a:rPr lang="en-US" smtClean="0"/>
              <a:t>Doc #: 5-17-0015-00-agen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a:t>
            </a:r>
            <a:r>
              <a:rPr lang="en-US" sz="1600" dirty="0" smtClean="0"/>
              <a:t>&gt; </a:t>
            </a:r>
            <a:r>
              <a:rPr lang="en-US" sz="1600" dirty="0"/>
              <a:t>½ membership </a:t>
            </a:r>
            <a:r>
              <a:rPr lang="en-US" sz="1600" dirty="0" smtClean="0"/>
              <a:t>(7 </a:t>
            </a:r>
            <a:r>
              <a:rPr lang="en-US" sz="1600" dirty="0"/>
              <a:t>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51821496"/>
              </p:ext>
            </p:extLst>
          </p:nvPr>
        </p:nvGraphicFramePr>
        <p:xfrm>
          <a:off x="1359318" y="663375"/>
          <a:ext cx="5193882" cy="5200870"/>
        </p:xfrm>
        <a:graphic>
          <a:graphicData uri="http://schemas.openxmlformats.org/drawingml/2006/table">
            <a:tbl>
              <a:tblPr>
                <a:tableStyleId>{5C22544A-7EE6-4342-B048-85BDC9FD1C3A}</a:tableStyleId>
              </a:tblPr>
              <a:tblGrid>
                <a:gridCol w="755725">
                  <a:extLst>
                    <a:ext uri="{9D8B030D-6E8A-4147-A177-3AD203B41FA5}">
                      <a16:colId xmlns:a16="http://schemas.microsoft.com/office/drawing/2014/main" xmlns="" val="3933110754"/>
                    </a:ext>
                  </a:extLst>
                </a:gridCol>
                <a:gridCol w="755725">
                  <a:extLst>
                    <a:ext uri="{9D8B030D-6E8A-4147-A177-3AD203B41FA5}">
                      <a16:colId xmlns:a16="http://schemas.microsoft.com/office/drawing/2014/main" xmlns="" val="437782173"/>
                    </a:ext>
                  </a:extLst>
                </a:gridCol>
                <a:gridCol w="879384">
                  <a:extLst>
                    <a:ext uri="{9D8B030D-6E8A-4147-A177-3AD203B41FA5}">
                      <a16:colId xmlns:a16="http://schemas.microsoft.com/office/drawing/2014/main" xmlns="" val="456333653"/>
                    </a:ext>
                  </a:extLst>
                </a:gridCol>
                <a:gridCol w="1016793">
                  <a:extLst>
                    <a:ext uri="{9D8B030D-6E8A-4147-A177-3AD203B41FA5}">
                      <a16:colId xmlns:a16="http://schemas.microsoft.com/office/drawing/2014/main" xmlns="" val="2725925286"/>
                    </a:ext>
                  </a:extLst>
                </a:gridCol>
                <a:gridCol w="1786255">
                  <a:extLst>
                    <a:ext uri="{9D8B030D-6E8A-4147-A177-3AD203B41FA5}">
                      <a16:colId xmlns:a16="http://schemas.microsoft.com/office/drawing/2014/main" xmlns="" val="3194889194"/>
                    </a:ext>
                  </a:extLst>
                </a:gridCol>
              </a:tblGrid>
              <a:tr h="395181">
                <a:tc>
                  <a:txBody>
                    <a:bodyPr/>
                    <a:lstStyle/>
                    <a:p>
                      <a:pPr algn="l" fontAlgn="b"/>
                      <a:r>
                        <a:rPr lang="en-US" sz="1100" b="0" i="0" u="none" strike="noStrike" dirty="0" smtClean="0">
                          <a:solidFill>
                            <a:srgbClr val="000000"/>
                          </a:solidFill>
                          <a:effectLst/>
                          <a:latin typeface="Calibri" panose="020F0502020204030204" pitchFamily="34" charset="0"/>
                        </a:rPr>
                        <a:t>5/2</a:t>
                      </a:r>
                      <a:endParaRPr lang="en-US" sz="11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91417718"/>
                  </a:ext>
                </a:extLst>
              </a:tr>
              <a:tr h="131727">
                <a:tc>
                  <a:txBody>
                    <a:bodyPr/>
                    <a:lstStyle/>
                    <a:p>
                      <a:pPr algn="r"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238326842"/>
                  </a:ext>
                </a:extLst>
              </a:tr>
              <a:tr h="13172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496310346"/>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1458767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616822689"/>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46881170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884951325"/>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1029041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914129306"/>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95237685"/>
                  </a:ext>
                </a:extLst>
              </a:tr>
              <a:tr h="27253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080895612"/>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33847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590654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483003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1261399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smtClean="0">
                          <a:solidFill>
                            <a:srgbClr val="000000"/>
                          </a:solidFill>
                          <a:effectLst/>
                          <a:latin typeface="Calibri" panose="020F0502020204030204" pitchFamily="34" charset="0"/>
                        </a:rPr>
                        <a:t>Spencer</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smtClean="0">
                          <a:solidFill>
                            <a:srgbClr val="000000"/>
                          </a:solidFill>
                          <a:effectLst/>
                          <a:latin typeface="Calibri" panose="020F0502020204030204" pitchFamily="34" charset="0"/>
                        </a:rPr>
                        <a:t>Vogel</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82424631"/>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Communications Research Centre Canada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73736825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6569808"/>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Chesapeake Technology International</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81836049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62030159"/>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41119617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48426422"/>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073334843"/>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Nick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Buris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Nebens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Karthikeyan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Ovuraj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Twilight Ventures</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519689876"/>
                  </a:ext>
                </a:extLst>
              </a:tr>
            </a:tbl>
          </a:graphicData>
        </a:graphic>
      </p:graphicFrame>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on 1900.5.2</a:t>
            </a:r>
          </a:p>
          <a:p>
            <a:pPr>
              <a:buFont typeface="Calibri" pitchFamily="34" charset="0"/>
              <a:buAutoNum type="arabicPeriod"/>
            </a:pPr>
            <a:r>
              <a:rPr lang="en-US"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Standard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p>
          <a:p>
            <a:pPr>
              <a:buFont typeface="Calibri" pitchFamily="34" charset="0"/>
              <a:buAutoNum type="arabicPeriod"/>
            </a:pPr>
            <a:r>
              <a:rPr lang="en-US" dirty="0" err="1" smtClean="0">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Adjourn</a:t>
            </a:r>
          </a:p>
          <a:p>
            <a:pPr>
              <a:buFont typeface="Calibri" pitchFamily="34" charset="0"/>
              <a:buAutoNum type="arabicPeriod"/>
            </a:pPr>
            <a:r>
              <a:rPr lang="en-US" dirty="0" smtClean="0">
                <a:latin typeface="Times New Roman" pitchFamily="18" charset="0"/>
              </a:rPr>
              <a:t>In Ad Hoc, Review 1900.5.1</a:t>
            </a:r>
            <a:endParaRPr lang="en-US" dirty="0">
              <a:latin typeface="Times New Roman" pitchFamily="18" charset="0"/>
            </a:endParaRPr>
          </a:p>
        </p:txBody>
      </p:sp>
      <p:sp>
        <p:nvSpPr>
          <p:cNvPr id="6148" name="TextBox 1"/>
          <p:cNvSpPr txBox="1">
            <a:spLocks noChangeArrowheads="1"/>
          </p:cNvSpPr>
          <p:nvPr/>
        </p:nvSpPr>
        <p:spPr bwMode="auto">
          <a:xfrm>
            <a:off x="5029200" y="51816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19D14F19-68EC-401C-A312-C924F43AD179}" type="datetime1">
              <a:rPr lang="en-US" smtClean="0"/>
              <a:t>6/2/2017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5-17-0015-00</a:t>
            </a:r>
            <a:endParaRPr dirty="0" smtClean="0"/>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FACC479E-C60E-4BAF-8B98-58DE3010C5BF}" type="datetime1">
              <a:rPr lang="en-US" smtClean="0"/>
              <a:t>6/2/2017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DEE8FB85-6617-47E9-8BBE-FF58B47DF8ED}" type="datetime1">
              <a:rPr lang="en-US" smtClean="0"/>
              <a:t>6/2/2017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E6CA3677-4293-4DBF-BBED-DDF6D69C96E6}" type="datetime1">
              <a:rPr lang="en-US" smtClean="0"/>
              <a:t>6/2/2017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AD8BAADE-946F-4E9A-AD0A-7B7660960AFD}" type="datetime1">
              <a:rPr lang="en-US" smtClean="0"/>
              <a:t>6/2/2017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11143</TotalTime>
  <Words>1486</Words>
  <Application>Microsoft Office PowerPoint</Application>
  <PresentationFormat>On-screen Show (4:3)</PresentationFormat>
  <Paragraphs>361</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Status on Documentation for RevCom</vt:lpstr>
      <vt:lpstr>Working Schedule for 1900.5.2</vt:lpstr>
      <vt:lpstr>Other DySPAN-SC Activities</vt:lpstr>
      <vt:lpstr>Marketing Inputs</vt:lpstr>
      <vt:lpstr>Meeting Planning</vt:lpstr>
      <vt:lpstr>Ad Hoc 1900.5.1</vt:lpstr>
      <vt:lpstr>IEEE 1900.5 Meeting 05/02/17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269</cp:revision>
  <dcterms:created xsi:type="dcterms:W3CDTF">2013-08-13T02:52:21Z</dcterms:created>
  <dcterms:modified xsi:type="dcterms:W3CDTF">2017-06-03T00:40:40Z</dcterms:modified>
</cp:coreProperties>
</file>