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79" r:id="rId17"/>
    <p:sldId id="378" r:id="rId18"/>
    <p:sldId id="380" r:id="rId19"/>
    <p:sldId id="344" r:id="rId20"/>
    <p:sldId id="346" r:id="rId21"/>
    <p:sldId id="347" r:id="rId22"/>
    <p:sldId id="381" r:id="rId23"/>
    <p:sldId id="36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80" d="100"/>
          <a:sy n="80" d="100"/>
        </p:scale>
        <p:origin x="1728" y="1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6CDE38-ECC2-4E20-8E12-6419AE2E667A}" type="datetime1">
              <a:rPr lang="en-US" smtClean="0"/>
              <a:t>4/30/2017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EB7EBF9-BFFE-4572-95BE-5E65DAB3CF6E}" type="datetime1">
              <a:rPr lang="en-US" smtClean="0"/>
              <a:t>4/30/2017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14FAA0-AA82-4148-865D-C95DBAD051F1}" type="datetime1">
              <a:rPr lang="en-US" smtClean="0"/>
              <a:t>4/30/2017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A76792-1963-4934-B972-0733A5861D7A}" type="datetime1">
              <a:rPr lang="en-US" smtClean="0"/>
              <a:t>4/30/2017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725D7A-B1D4-4E05-90B1-A0E26A5BDE13}" type="datetime1">
              <a:rPr lang="en-US" smtClean="0"/>
              <a:t>4/30/2017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2125738-31F4-43A3-951F-C72D871F9194}" type="datetime1">
              <a:rPr lang="en-US" smtClean="0"/>
              <a:t>4/30/2017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1797754-4811-47BD-8263-A666C7927066}" type="datetime1">
              <a:rPr lang="en-US" smtClean="0"/>
              <a:t>4/30/2017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8DEB50-0113-47BB-B6C3-3D0DC350379E}" type="datetime1">
              <a:rPr lang="en-US" smtClean="0"/>
              <a:t>4/30/2017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B875D0-F49E-403F-9669-4C5008169354}" type="datetime1">
              <a:rPr lang="en-US" smtClean="0"/>
              <a:t>4/30/2017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0F8527-CF8B-4EE8-9D95-C1C64D6F3855}" type="datetime1">
              <a:rPr lang="en-US" smtClean="0"/>
              <a:t>4/30/2017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7F8005-D0C2-4800-A160-14EB2929634D}" type="datetime1">
              <a:rPr lang="en-US" smtClean="0"/>
              <a:t>4/30/2017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36C6AE7-D59C-4540-AD62-529C64E1770E}" type="datetime1">
              <a:rPr lang="en-US" smtClean="0"/>
              <a:t>4/30/2017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5-17-0013-00-agen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3.gif"/><Relationship Id="rId4" Type="http://schemas.openxmlformats.org/officeDocument/2006/relationships/hyperlink" Target="http://standards.ieee.org/about/sasb/revcom/conv.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5C48F3F-2EBD-49B0-A473-B67A35AA3878}" type="datetime1">
              <a:rPr lang="en-US" smtClean="0">
                <a:solidFill>
                  <a:srgbClr val="000099"/>
                </a:solidFill>
              </a:rPr>
              <a:t>4/30/2017</a:t>
            </a:fld>
            <a:endParaRPr lang="en-US" dirty="0"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0762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02 May </a:t>
            </a:r>
            <a:r>
              <a:rPr lang="en-US" sz="1200" b="1" dirty="0" smtClean="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30</a:t>
            </a:r>
            <a:r>
              <a:rPr lang="en-US" sz="1200" b="1" dirty="0" smtClean="0">
                <a:latin typeface="Arial" pitchFamily="34" charset="0"/>
                <a:cs typeface="Times New Roman" pitchFamily="18" charset="0"/>
              </a:rPr>
              <a:t> April </a:t>
            </a:r>
            <a:r>
              <a:rPr lang="en-US" sz="1200" b="1" dirty="0" smtClean="0">
                <a:latin typeface="Arial" pitchFamily="34" charset="0"/>
                <a:cs typeface="Times New Roman" pitchFamily="18" charset="0"/>
              </a:rPr>
              <a:t>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5-17-0013-01-agen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5-17-0013-00-agen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BBB939D-5461-469A-9CF0-C41B87CDDB28}"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TBD</a:t>
            </a:r>
            <a:endParaRPr dirty="0" smtClean="0"/>
          </a:p>
          <a:p>
            <a:r>
              <a:rPr dirty="0" smtClean="0"/>
              <a:t>Mover:  </a:t>
            </a:r>
            <a:endParaRPr lang="en-US" dirty="0" smtClean="0"/>
          </a:p>
          <a:p>
            <a:r>
              <a:rPr dirty="0" smtClean="0"/>
              <a:t>Second: </a:t>
            </a:r>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D24A4743-85BB-45A8-9F44-F4883C1CF536}"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smtClean="0"/>
              <a:t>Draft Status</a:t>
            </a:r>
          </a:p>
          <a:p>
            <a:pPr lvl="1"/>
            <a:r>
              <a:rPr lang="en-US" sz="2400" dirty="0" smtClean="0"/>
              <a:t>Review in Ad Hoc at the end of this meeting</a:t>
            </a:r>
            <a:endParaRPr lang="en-US" sz="2400" dirty="0" smtClean="0"/>
          </a:p>
        </p:txBody>
      </p:sp>
      <p:sp>
        <p:nvSpPr>
          <p:cNvPr id="4" name="Date Placeholder 3"/>
          <p:cNvSpPr>
            <a:spLocks noGrp="1"/>
          </p:cNvSpPr>
          <p:nvPr>
            <p:ph type="dt" sz="half" idx="10"/>
          </p:nvPr>
        </p:nvSpPr>
        <p:spPr/>
        <p:txBody>
          <a:bodyPr/>
          <a:lstStyle/>
          <a:p>
            <a:pPr>
              <a:defRPr/>
            </a:pPr>
            <a:fld id="{94AA34DA-EA76-43AE-914D-DDAE31DFA4BC}"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altLang="en-US" sz="1400" dirty="0" smtClean="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altLang="en-US" sz="1400" dirty="0" smtClean="0">
                <a:solidFill>
                  <a:srgbClr val="FF0000"/>
                </a:solidFill>
              </a:rPr>
              <a:t> √</a:t>
            </a:r>
            <a:endParaRPr altLang="en-US" sz="1400" b="1" dirty="0" smtClean="0">
              <a:solidFill>
                <a:srgbClr val="FF0000"/>
              </a:solidFill>
            </a:endParaRPr>
          </a:p>
          <a:p>
            <a:r>
              <a:rPr altLang="en-US" sz="1400" dirty="0" smtClean="0"/>
              <a:t>Full review of drafting					3/17 </a:t>
            </a:r>
            <a:r>
              <a:rPr altLang="en-US" sz="1400" dirty="0" smtClean="0">
                <a:solidFill>
                  <a:srgbClr val="FF0000"/>
                </a:solidFill>
              </a:rPr>
              <a:t>√</a:t>
            </a:r>
            <a:endParaRPr altLang="en-US" sz="1400" dirty="0" smtClean="0"/>
          </a:p>
          <a:p>
            <a:r>
              <a:rPr altLang="en-US" sz="1400" dirty="0" smtClean="0"/>
              <a:t>First WG Ballot						5/17</a:t>
            </a:r>
          </a:p>
          <a:p>
            <a:r>
              <a:rPr altLang="en-US" sz="1400" dirty="0" smtClean="0"/>
              <a:t>WG </a:t>
            </a:r>
            <a:r>
              <a:rPr altLang="en-US" sz="1400" dirty="0" err="1" smtClean="0"/>
              <a:t>Recirc</a:t>
            </a:r>
            <a:r>
              <a:rPr altLang="en-US" sz="1400" dirty="0" smtClean="0"/>
              <a:t>						6/17</a:t>
            </a:r>
          </a:p>
          <a:p>
            <a:r>
              <a:rPr altLang="en-US" sz="1400" dirty="0" smtClean="0"/>
              <a:t>Sponsor Ballot						7/17</a:t>
            </a:r>
          </a:p>
          <a:p>
            <a:r>
              <a:rPr altLang="en-US" sz="1400" dirty="0" smtClean="0"/>
              <a:t>Sponsor </a:t>
            </a:r>
            <a:r>
              <a:rPr altLang="en-US" sz="1400" dirty="0" err="1" smtClean="0"/>
              <a:t>Recirc</a:t>
            </a:r>
            <a:r>
              <a:rPr altLang="en-US" sz="1400" dirty="0" smtClean="0"/>
              <a:t>						9/17</a:t>
            </a:r>
          </a:p>
          <a:p>
            <a:r>
              <a:rPr altLang="en-US" sz="1400" dirty="0" smtClean="0"/>
              <a:t>Sponsor </a:t>
            </a:r>
            <a:r>
              <a:rPr altLang="en-US" sz="1400" dirty="0" err="1" smtClean="0"/>
              <a:t>Recirc</a:t>
            </a:r>
            <a:r>
              <a:rPr altLang="en-US" sz="1400" dirty="0" smtClean="0"/>
              <a:t> 2						10/17</a:t>
            </a:r>
          </a:p>
          <a:p>
            <a:r>
              <a:rPr altLang="en-US" sz="1400" dirty="0" smtClean="0"/>
              <a:t>Submit to REVCOM						11/17</a:t>
            </a:r>
          </a:p>
          <a:p>
            <a:endParaRPr lang="en-US" altLang="en-US" sz="1400" dirty="0"/>
          </a:p>
          <a:p>
            <a:endParaRPr altLang="en-US" sz="1400" dirty="0" smtClean="0"/>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8AC08E85-DC6F-43F3-980D-D70195F6134F}"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2</a:t>
            </a:r>
            <a:r>
              <a:rPr lang="en-US" baseline="30000" dirty="0" smtClean="0"/>
              <a:t>nd</a:t>
            </a:r>
            <a:r>
              <a:rPr lang="en-US" dirty="0" smtClean="0"/>
              <a:t> Recirculation </a:t>
            </a:r>
            <a:r>
              <a:rPr lang="en-US" dirty="0" err="1" smtClean="0"/>
              <a:t>Complet</a:t>
            </a:r>
            <a:endParaRPr lang="en-US" dirty="0" smtClean="0"/>
          </a:p>
          <a:p>
            <a:r>
              <a:rPr lang="en-US" dirty="0" smtClean="0"/>
              <a:t>One comment received</a:t>
            </a:r>
          </a:p>
          <a:p>
            <a:pPr lvl="1"/>
            <a:r>
              <a:rPr lang="en-US" dirty="0" smtClean="0"/>
              <a:t>See suggested resolution next slide</a:t>
            </a:r>
            <a:endParaRPr lang="en-US" dirty="0" smtClean="0"/>
          </a:p>
          <a:p>
            <a:r>
              <a:rPr lang="en-US" dirty="0" smtClean="0"/>
              <a:t>Requesting approval of resolution and permission to submit to Standards Board for approval</a:t>
            </a:r>
          </a:p>
          <a:p>
            <a:pPr lvl="1"/>
            <a:r>
              <a:rPr lang="en-US" dirty="0" smtClean="0"/>
              <a:t>Submittal is to “review committee” (</a:t>
            </a:r>
            <a:r>
              <a:rPr lang="en-US" dirty="0" err="1" smtClean="0"/>
              <a:t>RevCom</a:t>
            </a:r>
            <a:r>
              <a:rPr lang="en-US" dirty="0" smtClean="0"/>
              <a:t>)</a:t>
            </a:r>
            <a:endParaRPr dirty="0" smtClean="0"/>
          </a:p>
          <a:p>
            <a:r>
              <a:rPr lang="en-US" dirty="0" smtClean="0"/>
              <a:t>PAR </a:t>
            </a:r>
            <a:r>
              <a:rPr lang="en-US" dirty="0" smtClean="0"/>
              <a:t>to add </a:t>
            </a:r>
            <a:r>
              <a:rPr lang="en-US" dirty="0" smtClean="0"/>
              <a:t>Schema ready to roll but waiting for </a:t>
            </a:r>
            <a:r>
              <a:rPr lang="en-US" dirty="0" err="1" smtClean="0"/>
              <a:t>Revcom</a:t>
            </a:r>
            <a:r>
              <a:rPr lang="en-US" dirty="0" smtClean="0"/>
              <a:t> approval of 1900.5.2 first</a:t>
            </a:r>
            <a:endParaRPr lang="en-US" dirty="0" smtClean="0"/>
          </a:p>
        </p:txBody>
      </p:sp>
      <p:sp>
        <p:nvSpPr>
          <p:cNvPr id="4" name="Date Placeholder 3"/>
          <p:cNvSpPr>
            <a:spLocks noGrp="1"/>
          </p:cNvSpPr>
          <p:nvPr>
            <p:ph type="dt" sz="quarter" idx="10"/>
          </p:nvPr>
        </p:nvSpPr>
        <p:spPr/>
        <p:txBody>
          <a:bodyPr/>
          <a:lstStyle/>
          <a:p>
            <a:pPr>
              <a:defRPr/>
            </a:pPr>
            <a:fld id="{37DCBE6C-6EA5-4A2A-A7B0-CC73A93B12A4}"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 </a:t>
            </a:r>
            <a:endParaRPr altLang="en-US" sz="1400" smtClean="0"/>
          </a:p>
          <a:p>
            <a:r>
              <a:rPr altLang="en-US" sz="1400" smtClean="0"/>
              <a:t>Form Comment Resolution subcommittee				</a:t>
            </a:r>
            <a:r>
              <a:rPr altLang="en-US" sz="1400" smtClean="0">
                <a:solidFill>
                  <a:srgbClr val="FF0000"/>
                </a:solidFill>
              </a:rPr>
              <a:t>3/15/16</a:t>
            </a:r>
          </a:p>
          <a:p>
            <a:r>
              <a:rPr altLang="en-US" sz="1400" smtClean="0"/>
              <a:t>Suggested comment resolutions available				</a:t>
            </a:r>
            <a:r>
              <a:rPr altLang="en-US" sz="1400" smtClean="0">
                <a:solidFill>
                  <a:srgbClr val="FF0000"/>
                </a:solidFill>
              </a:rPr>
              <a:t>11/15/16 </a:t>
            </a:r>
            <a:r>
              <a:rPr altLang="en-US" sz="1400" b="1" smtClean="0">
                <a:solidFill>
                  <a:srgbClr val="FF0000"/>
                </a:solidFill>
              </a:rPr>
              <a:t>1</a:t>
            </a:r>
            <a:r>
              <a:rPr altLang="en-US" sz="1400" smtClean="0">
                <a:solidFill>
                  <a:srgbClr val="FF0000"/>
                </a:solidFill>
              </a:rPr>
              <a:t>/</a:t>
            </a:r>
            <a:r>
              <a:rPr altLang="en-US" sz="1400" b="1" smtClean="0">
                <a:solidFill>
                  <a:srgbClr val="FF0000"/>
                </a:solidFill>
              </a:rPr>
              <a:t>3/17 √ </a:t>
            </a:r>
            <a:endParaRPr altLang="en-US" sz="1400" smtClean="0">
              <a:solidFill>
                <a:srgbClr val="FF0000"/>
              </a:solidFill>
            </a:endParaRPr>
          </a:p>
          <a:p>
            <a:r>
              <a:rPr altLang="en-US" sz="1400" smtClean="0"/>
              <a:t>Vote for Recirc Ballot					</a:t>
            </a:r>
            <a:r>
              <a:rPr altLang="en-US" sz="1400" smtClean="0">
                <a:solidFill>
                  <a:srgbClr val="FF0000"/>
                </a:solidFill>
              </a:rPr>
              <a:t>12/1/16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7/17  </a:t>
            </a:r>
            <a:endParaRPr altLang="en-US" sz="1400" smtClean="0">
              <a:solidFill>
                <a:srgbClr val="FF0000"/>
              </a:solidFill>
            </a:endParaRPr>
          </a:p>
          <a:p>
            <a:r>
              <a:rPr altLang="en-US" sz="1400" smtClean="0"/>
              <a:t>Conduct Recirc Ballot					</a:t>
            </a:r>
            <a:r>
              <a:rPr altLang="en-US" sz="1400" smtClean="0">
                <a:solidFill>
                  <a:srgbClr val="FF0000"/>
                </a:solidFill>
              </a:rPr>
              <a:t>1/3/17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28/17</a:t>
            </a:r>
            <a:endParaRPr altLang="en-US" sz="1400" smtClean="0">
              <a:solidFill>
                <a:srgbClr val="FF0000"/>
              </a:solidFill>
            </a:endParaRPr>
          </a:p>
          <a:p>
            <a:r>
              <a:rPr altLang="en-US" sz="1400" smtClean="0"/>
              <a:t>Ballot completes						</a:t>
            </a:r>
            <a:r>
              <a:rPr altLang="en-US" sz="1400" smtClean="0">
                <a:solidFill>
                  <a:srgbClr val="FF0000"/>
                </a:solidFill>
              </a:rPr>
              <a:t>2/2/17 </a:t>
            </a:r>
            <a:r>
              <a:rPr altLang="en-US" sz="1400" b="1" smtClean="0">
                <a:solidFill>
                  <a:srgbClr val="FF0000"/>
                </a:solidFill>
              </a:rPr>
              <a:t>3/10/17</a:t>
            </a:r>
          </a:p>
          <a:p>
            <a:r>
              <a:rPr altLang="en-US" sz="1400" smtClean="0"/>
              <a:t>2</a:t>
            </a:r>
            <a:r>
              <a:rPr altLang="en-US" sz="1400" baseline="30000" smtClean="0"/>
              <a:t>nd</a:t>
            </a:r>
            <a:r>
              <a:rPr altLang="en-US" sz="1400" smtClean="0"/>
              <a:t> Recirculation Ballot Complete					4/3/17</a:t>
            </a:r>
          </a:p>
          <a:p>
            <a:r>
              <a:rPr altLang="en-US" sz="1400" smtClean="0"/>
              <a:t>Approved by Standards Board					</a:t>
            </a:r>
            <a:r>
              <a:rPr altLang="en-US" sz="1400" smtClean="0">
                <a:solidFill>
                  <a:srgbClr val="FF0000"/>
                </a:solidFill>
              </a:rPr>
              <a:t>6/1/17</a:t>
            </a:r>
            <a:endParaRPr altLang="en-US" sz="1400" b="1" smtClean="0">
              <a:solidFill>
                <a:srgbClr val="FF0000"/>
              </a:solidFill>
            </a:endParaRPr>
          </a:p>
          <a:p>
            <a:r>
              <a:rPr altLang="en-US" sz="1400" smtClean="0"/>
              <a:t>Reference implementation available				</a:t>
            </a:r>
            <a:r>
              <a:rPr altLang="en-US" sz="1400" smtClean="0">
                <a:solidFill>
                  <a:srgbClr val="FF0000"/>
                </a:solidFill>
              </a:rPr>
              <a:t>10/16 </a:t>
            </a:r>
            <a:endParaRPr altLang="en-US" sz="1400" b="1" smtClean="0">
              <a:solidFill>
                <a:srgbClr val="FF0000"/>
              </a:solidFill>
            </a:endParaRPr>
          </a:p>
          <a:p>
            <a:r>
              <a:rPr altLang="en-US" sz="1400" smtClean="0"/>
              <a:t>Certification available					</a:t>
            </a:r>
            <a:r>
              <a:rPr altLang="en-US" sz="1400" smtClean="0">
                <a:solidFill>
                  <a:srgbClr val="FF0000"/>
                </a:solidFill>
              </a:rPr>
              <a:t>?</a:t>
            </a:r>
            <a:endParaRPr altLang="en-US" sz="1400" b="1" smtClean="0">
              <a:solidFill>
                <a:srgbClr val="FF0000"/>
              </a:solidFill>
            </a:endParaRP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5C839254-CAD9-440F-875C-629A8C150B4C}"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and Proposed Resolution</a:t>
            </a:r>
            <a:endParaRPr lang="en-US" dirty="0"/>
          </a:p>
        </p:txBody>
      </p:sp>
      <p:sp>
        <p:nvSpPr>
          <p:cNvPr id="4" name="Date Placeholder 3"/>
          <p:cNvSpPr>
            <a:spLocks noGrp="1"/>
          </p:cNvSpPr>
          <p:nvPr>
            <p:ph type="dt" sz="half" idx="10"/>
          </p:nvPr>
        </p:nvSpPr>
        <p:spPr/>
        <p:txBody>
          <a:bodyPr/>
          <a:lstStyle/>
          <a:p>
            <a:pPr>
              <a:defRPr/>
            </a:pPr>
            <a:fld id="{0EF48E11-245D-4DA1-A737-926B7BDC32CC}"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pic>
        <p:nvPicPr>
          <p:cNvPr id="9" name="Picture 8"/>
          <p:cNvPicPr>
            <a:picLocks noChangeAspect="1"/>
          </p:cNvPicPr>
          <p:nvPr/>
        </p:nvPicPr>
        <p:blipFill>
          <a:blip r:embed="rId2"/>
          <a:stretch>
            <a:fillRect/>
          </a:stretch>
        </p:blipFill>
        <p:spPr>
          <a:xfrm>
            <a:off x="76200" y="1676400"/>
            <a:ext cx="8991600" cy="3733800"/>
          </a:xfrm>
          <a:prstGeom prst="rect">
            <a:avLst/>
          </a:prstGeom>
        </p:spPr>
      </p:pic>
    </p:spTree>
    <p:extLst>
      <p:ext uri="{BB962C8B-B14F-4D97-AF65-F5344CB8AC3E}">
        <p14:creationId xmlns:p14="http://schemas.microsoft.com/office/powerpoint/2010/main" val="458983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smtClean="0"/>
              <a:t>Documentation for </a:t>
            </a:r>
            <a:r>
              <a:rPr lang="en-US" dirty="0" err="1" smtClean="0"/>
              <a:t>RevCom</a:t>
            </a:r>
            <a:endParaRPr lang="en-US" dirty="0"/>
          </a:p>
        </p:txBody>
      </p:sp>
      <p:sp>
        <p:nvSpPr>
          <p:cNvPr id="4" name="Date Placeholder 3"/>
          <p:cNvSpPr>
            <a:spLocks noGrp="1"/>
          </p:cNvSpPr>
          <p:nvPr>
            <p:ph type="dt" sz="half" idx="10"/>
          </p:nvPr>
        </p:nvSpPr>
        <p:spPr/>
        <p:txBody>
          <a:bodyPr/>
          <a:lstStyle/>
          <a:p>
            <a:pPr>
              <a:defRPr/>
            </a:pPr>
            <a:fld id="{059AFB9C-C567-44A6-9903-D2ADB60DB71C}"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kumimoji="0" lang="en-US" altLang="en-US" sz="1400" b="0" i="0" u="none" strike="noStrike" cap="none" normalizeH="0" baseline="0" dirty="0" smtClean="0">
                <a:ln>
                  <a:noFill/>
                </a:ln>
                <a:solidFill>
                  <a:schemeClr val="tx1"/>
                </a:solidFill>
                <a:effectLst/>
                <a:latin typeface="Arial" panose="020B0604020202020204" pitchFamily="34"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3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smtClean="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smtClean="0">
                <a:ln>
                  <a:noFill/>
                </a:ln>
                <a:solidFill>
                  <a:schemeClr val="tx1"/>
                </a:solidFill>
                <a:effectLst/>
                <a:latin typeface="Arial" panose="020B0604020202020204" pitchFamily="34" charset="0"/>
              </a:rPr>
              <a:t> </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smtClean="0">
                <a:ln>
                  <a:noFill/>
                </a:ln>
                <a:solidFill>
                  <a:schemeClr val="tx1"/>
                </a:solidFill>
                <a:effectLst/>
                <a:latin typeface="Arial" panose="020B0604020202020204" pitchFamily="34" charset="0"/>
              </a:rPr>
              <a:t>.   </a:t>
            </a:r>
            <a:endParaRPr kumimoji="0" lang="en-US" altLang="en-US" sz="3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smtClean="0">
                <a:ln>
                  <a:noFill/>
                </a:ln>
                <a:solidFill>
                  <a:schemeClr val="tx1"/>
                </a:solidFill>
                <a:effectLst/>
                <a:latin typeface="Arial" panose="020B0604020202020204" pitchFamily="34" charset="0"/>
              </a:rPr>
              <a:t> </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smtClean="0">
                <a:ln>
                  <a:noFill/>
                </a:ln>
                <a:solidFill>
                  <a:schemeClr val="tx1"/>
                </a:solidFill>
                <a:effectLst/>
                <a:latin typeface="Arial" panose="020B0604020202020204" pitchFamily="34" charset="0"/>
              </a:rPr>
              <a:t>wmf</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err="1" smtClean="0">
                <a:ln>
                  <a:noFill/>
                </a:ln>
                <a:solidFill>
                  <a:schemeClr val="tx1"/>
                </a:solidFill>
                <a:effectLst/>
                <a:latin typeface="Arial" panose="020B0604020202020204" pitchFamily="34" charset="0"/>
              </a:rPr>
              <a:t>eps</a:t>
            </a:r>
            <a:r>
              <a:rPr kumimoji="0" lang="en-US" altLang="en-US" sz="1000" b="0" i="0" u="none" strike="noStrike" cap="none" normalizeH="0" baseline="0" dirty="0" smtClean="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smtClean="0">
                <a:ln>
                  <a:noFill/>
                </a:ln>
                <a:solidFill>
                  <a:schemeClr val="tx1"/>
                </a:solidFill>
                <a:effectLst/>
                <a:latin typeface="Arial" panose="020B0604020202020204" pitchFamily="34" charset="0"/>
              </a:rPr>
              <a:t> </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smtClean="0">
                <a:ln>
                  <a:noFill/>
                </a:ln>
                <a:solidFill>
                  <a:schemeClr val="tx1"/>
                </a:solidFill>
                <a:effectLst/>
                <a:latin typeface="Arial" panose="020B0604020202020204" pitchFamily="34" charset="0"/>
              </a:rPr>
              <a:t> </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kumimoji="0" lang="en-US" altLang="en-US" sz="1000" b="0" i="1" u="none" strike="noStrike" cap="none" normalizeH="0" baseline="0" dirty="0" smtClean="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br>
              <a:rPr kumimoji="0" lang="en-US" altLang="en-US" sz="10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rPr>
              <a:t>NOTE: </a:t>
            </a:r>
            <a:r>
              <a:rPr kumimoji="0" lang="en-US" altLang="en-US" sz="1000" b="0" i="0" u="none" strike="noStrike" cap="none" normalizeH="0" baseline="0" dirty="0" smtClean="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smtClean="0">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smtClean="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Motion to fo</a:t>
            </a:r>
            <a:r>
              <a:rPr lang="en-US" dirty="0" smtClean="0"/>
              <a:t>r</a:t>
            </a:r>
            <a:r>
              <a:rPr dirty="0" smtClean="0"/>
              <a:t>ward 1900.5.2 to Standards Board for Approval</a:t>
            </a:r>
            <a:endParaRPr dirty="0" smtClean="0"/>
          </a:p>
        </p:txBody>
      </p:sp>
      <p:sp>
        <p:nvSpPr>
          <p:cNvPr id="7171" name="Content Placeholder 2"/>
          <p:cNvSpPr>
            <a:spLocks noGrp="1"/>
          </p:cNvSpPr>
          <p:nvPr>
            <p:ph idx="1"/>
          </p:nvPr>
        </p:nvSpPr>
        <p:spPr/>
        <p:txBody>
          <a:bodyPr/>
          <a:lstStyle/>
          <a:p>
            <a:r>
              <a:rPr dirty="0" smtClean="0"/>
              <a:t>Motion to approve </a:t>
            </a:r>
            <a:r>
              <a:rPr dirty="0" smtClean="0"/>
              <a:t>comment resolution </a:t>
            </a:r>
            <a:r>
              <a:rPr dirty="0" smtClean="0"/>
              <a:t>identified on slide 16 of this presentation and empower the chair to prepare all documentation necessar</a:t>
            </a:r>
            <a:r>
              <a:rPr lang="en-US" dirty="0" smtClean="0"/>
              <a:t>y</a:t>
            </a:r>
            <a:r>
              <a:rPr dirty="0" smtClean="0"/>
              <a:t> and fo</a:t>
            </a:r>
            <a:r>
              <a:rPr lang="en-US" dirty="0" smtClean="0"/>
              <a:t>r</a:t>
            </a:r>
            <a:r>
              <a:rPr dirty="0" smtClean="0"/>
              <a:t>ward the current draft of IEEE P1900.5.2 to the IEEE Standards Board (</a:t>
            </a:r>
            <a:r>
              <a:rPr dirty="0" err="1" smtClean="0"/>
              <a:t>RevCom</a:t>
            </a:r>
            <a:r>
              <a:rPr dirty="0" smtClean="0"/>
              <a:t>) for app</a:t>
            </a:r>
            <a:r>
              <a:rPr lang="en-US" dirty="0" smtClean="0"/>
              <a:t>ro</a:t>
            </a:r>
            <a:r>
              <a:rPr dirty="0" smtClean="0"/>
              <a:t>val. </a:t>
            </a:r>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A47799AB-5547-4AB5-A1E2-4B49F3C9F5B1}"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55818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a:t>
            </a:r>
            <a:endParaRPr dirty="0" smtClean="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31716F70-25E0-4F35-B837-6EACA1CC2D7E}"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D348B40-6139-418F-9C23-E059F643235B}"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371600"/>
            <a:ext cx="8763000" cy="4525963"/>
          </a:xfrm>
        </p:spPr>
        <p:txBody>
          <a:bodyPr/>
          <a:lstStyle/>
          <a:p>
            <a:r>
              <a:rPr sz="2800" dirty="0" err="1" smtClean="0"/>
              <a:t>WInnForum</a:t>
            </a:r>
            <a:r>
              <a:rPr sz="2800" dirty="0" smtClean="0"/>
              <a:t> 3.6GHz stakeholders </a:t>
            </a:r>
            <a:r>
              <a:rPr lang="en-US" sz="2800" dirty="0" smtClean="0"/>
              <a:t>–</a:t>
            </a:r>
            <a:r>
              <a:rPr sz="2800" dirty="0" smtClean="0"/>
              <a:t> No relevant action</a:t>
            </a:r>
          </a:p>
          <a:p>
            <a:r>
              <a:rPr lang="en-US" sz="2800" dirty="0" smtClean="0"/>
              <a:t>NSC</a:t>
            </a:r>
          </a:p>
          <a:p>
            <a:pPr lvl="1"/>
            <a:r>
              <a:rPr lang="en-US" sz="2400" dirty="0" smtClean="0"/>
              <a:t>Several projects appear to be leveraging 1900.5</a:t>
            </a:r>
            <a:endParaRPr lang="en-US" sz="2400" dirty="0" smtClean="0"/>
          </a:p>
          <a:p>
            <a:r>
              <a:rPr lang="en-US" sz="2800" dirty="0" smtClean="0"/>
              <a:t>Standards paper in process</a:t>
            </a:r>
          </a:p>
          <a:p>
            <a:pPr lvl="1"/>
            <a:r>
              <a:rPr lang="en-US" sz="2400" dirty="0" smtClean="0"/>
              <a:t>Communications Magazine</a:t>
            </a:r>
          </a:p>
          <a:p>
            <a:pPr lvl="2"/>
            <a:r>
              <a:rPr lang="en-US" sz="2000" dirty="0" smtClean="0"/>
              <a:t>2 papers – 1900.5.1 and 1900.5.2</a:t>
            </a:r>
          </a:p>
          <a:p>
            <a:r>
              <a:rPr lang="en-US" sz="2800" dirty="0" smtClean="0"/>
              <a:t>Spectrum Challenge?</a:t>
            </a:r>
          </a:p>
          <a:p>
            <a:pPr lvl="1"/>
            <a:r>
              <a:rPr lang="en-US" sz="2400" dirty="0" smtClean="0"/>
              <a:t>Will 1900.5.2 be used</a:t>
            </a:r>
            <a:r>
              <a:rPr lang="en-US" sz="2400" dirty="0" smtClean="0"/>
              <a:t>?</a:t>
            </a:r>
            <a:endParaRPr lang="en-US" sz="2400" dirty="0" smtClean="0"/>
          </a:p>
        </p:txBody>
      </p:sp>
      <p:sp>
        <p:nvSpPr>
          <p:cNvPr id="4" name="Date Placeholder 3"/>
          <p:cNvSpPr>
            <a:spLocks noGrp="1"/>
          </p:cNvSpPr>
          <p:nvPr>
            <p:ph type="dt" sz="quarter" idx="10"/>
          </p:nvPr>
        </p:nvSpPr>
        <p:spPr/>
        <p:txBody>
          <a:bodyPr/>
          <a:lstStyle/>
          <a:p>
            <a:pPr>
              <a:defRPr/>
            </a:pPr>
            <a:fld id="{7C2BF536-47B4-4477-B50A-3932C03E54B4}"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smtClean="0"/>
              <a:t>06 June next </a:t>
            </a:r>
            <a:r>
              <a:rPr lang="en-US" dirty="0" smtClean="0"/>
              <a:t>monthly electronic meeting</a:t>
            </a:r>
          </a:p>
          <a:p>
            <a:endParaRPr lang="en-US" dirty="0"/>
          </a:p>
        </p:txBody>
      </p:sp>
      <p:sp>
        <p:nvSpPr>
          <p:cNvPr id="4" name="Date Placeholder 3"/>
          <p:cNvSpPr>
            <a:spLocks noGrp="1"/>
          </p:cNvSpPr>
          <p:nvPr>
            <p:ph type="dt" sz="quarter" idx="10"/>
          </p:nvPr>
        </p:nvSpPr>
        <p:spPr/>
        <p:txBody>
          <a:bodyPr/>
          <a:lstStyle/>
          <a:p>
            <a:pPr>
              <a:defRPr/>
            </a:pPr>
            <a:fld id="{306249C0-7209-4860-8249-A9712C7DB2E9}"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Ad Hoc 1900.5.1</a:t>
            </a:r>
            <a:endParaRPr dirty="0" smtClean="0"/>
          </a:p>
        </p:txBody>
      </p:sp>
      <p:sp>
        <p:nvSpPr>
          <p:cNvPr id="17411" name="Content Placeholder 2"/>
          <p:cNvSpPr>
            <a:spLocks noGrp="1"/>
          </p:cNvSpPr>
          <p:nvPr>
            <p:ph idx="1"/>
          </p:nvPr>
        </p:nvSpPr>
        <p:spPr>
          <a:xfrm>
            <a:off x="304800" y="1219200"/>
            <a:ext cx="8229600" cy="4525963"/>
          </a:xfrm>
        </p:spPr>
        <p:txBody>
          <a:bodyPr/>
          <a:lstStyle/>
          <a:p>
            <a:r>
              <a:rPr lang="en-US" dirty="0" err="1" smtClean="0"/>
              <a:t>AoB</a:t>
            </a:r>
            <a:r>
              <a:rPr lang="en-US" dirty="0" smtClean="0"/>
              <a:t>?</a:t>
            </a:r>
          </a:p>
          <a:p>
            <a:endParaRPr lang="en-US" dirty="0"/>
          </a:p>
          <a:p>
            <a:r>
              <a:rPr lang="en-US" dirty="0" smtClean="0"/>
              <a:t>Adjourn to 1900.5.1 Ad Hoc</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6778A0E7-7E4D-4A95-9292-8EE4C108E4D5}"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2394736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05/02/17 </a:t>
            </a:r>
            <a:r>
              <a:rPr lang="en-US" dirty="0" smtClean="0"/>
              <a:t>@</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F226EAC8-558A-410B-BDB2-0284BA1E42D6}"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F29FAA54-DBDB-412B-83B6-4C145742BCCA}"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1945D361-C302-48FA-AA6A-57BFCEFFA849}" type="datetime1">
              <a:rPr lang="en-US" smtClean="0"/>
              <a:t>4/30/2017</a:t>
            </a:fld>
            <a:endParaRPr lang="en-US"/>
          </a:p>
        </p:txBody>
      </p:sp>
      <p:sp>
        <p:nvSpPr>
          <p:cNvPr id="4" name="Footer Placeholder 3"/>
          <p:cNvSpPr>
            <a:spLocks noGrp="1"/>
          </p:cNvSpPr>
          <p:nvPr>
            <p:ph type="ftr" sz="quarter" idx="11"/>
          </p:nvPr>
        </p:nvSpPr>
        <p:spPr/>
        <p:txBody>
          <a:bodyPr/>
          <a:lstStyle/>
          <a:p>
            <a:pPr>
              <a:defRPr/>
            </a:pPr>
            <a:r>
              <a:rPr lang="en-US" smtClean="0"/>
              <a:t>Doc #: 5-17-0013-00-agen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177280645"/>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5/2</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err="1" smtClean="0">
                          <a:solidFill>
                            <a:srgbClr val="000000"/>
                          </a:solidFill>
                          <a:effectLst/>
                          <a:latin typeface="Calibri" panose="020F0502020204030204" pitchFamily="34" charset="0"/>
                        </a:rPr>
                        <a:t>Spenscer</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smtClean="0">
                          <a:solidFill>
                            <a:srgbClr val="000000"/>
                          </a:solidFill>
                          <a:effectLst/>
                          <a:latin typeface="Calibri" panose="020F0502020204030204" pitchFamily="34" charset="0"/>
                        </a:rPr>
                        <a:t>Vogel</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82424631"/>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Nick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Buris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Nebens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Karthikeyan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Ovuraj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Twilight Ventures</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a:t>
            </a:r>
            <a:r>
              <a:rPr lang="en-US" dirty="0" smtClean="0">
                <a:latin typeface="Times New Roman" pitchFamily="18" charset="0"/>
              </a:rPr>
              <a:t>1900.5.2</a:t>
            </a:r>
          </a:p>
          <a:p>
            <a:pPr lvl="1">
              <a:buFont typeface="+mj-lt"/>
              <a:buAutoNum type="alphaLcPeriod"/>
            </a:pPr>
            <a:r>
              <a:rPr lang="en-US" dirty="0" smtClean="0">
                <a:latin typeface="Times New Roman" pitchFamily="18" charset="0"/>
              </a:rPr>
              <a:t>Vote to approve comment resolution and forward to </a:t>
            </a:r>
            <a:r>
              <a:rPr lang="en-US" dirty="0" err="1" smtClean="0">
                <a:latin typeface="Times New Roman" pitchFamily="18" charset="0"/>
              </a:rPr>
              <a:t>revcom</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Standard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p>
          <a:p>
            <a:pPr>
              <a:buFont typeface="Calibri" pitchFamily="34" charset="0"/>
              <a:buAutoNum type="arabicPeriod"/>
            </a:pPr>
            <a:r>
              <a:rPr lang="en-US" dirty="0" smtClean="0">
                <a:latin typeface="Times New Roman" pitchFamily="18" charset="0"/>
              </a:rPr>
              <a:t>In Ad Hoc, Review 1900.5.1</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BE2F858-A3C8-48F5-8FCD-70BECB5B9E38}"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5-17-0011-00</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9BFB1E84-CFA3-456B-8186-6CC9E511711B}" type="datetime1">
              <a:rPr lang="en-US" smtClean="0"/>
              <a:t>4/30/2017</a:t>
            </a:fld>
            <a:endParaRPr lang="en-US"/>
          </a:p>
        </p:txBody>
      </p:sp>
      <p:sp>
        <p:nvSpPr>
          <p:cNvPr id="5" name="Footer Placeholder 4"/>
          <p:cNvSpPr>
            <a:spLocks noGrp="1"/>
          </p:cNvSpPr>
          <p:nvPr>
            <p:ph type="ftr" sz="quarter" idx="11"/>
          </p:nvPr>
        </p:nvSpPr>
        <p:spPr/>
        <p:txBody>
          <a:bodyPr/>
          <a:lstStyle/>
          <a:p>
            <a:pPr>
              <a:defRPr/>
            </a:pPr>
            <a:r>
              <a:rPr lang="en-US" smtClean="0"/>
              <a:t>Doc #: 5-17-0013-00-agen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533E90B-8E93-4B73-8C8C-CE1D88618CF3}"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E9D29A5-C272-4175-A787-39A63584B1EB}"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2076EB09-F4B6-430D-9501-FD47C9044203}" type="datetime1">
              <a:rPr lang="en-US" smtClean="0"/>
              <a:t>4/30/2017</a:t>
            </a:fld>
            <a:endParaRPr lang="en-US"/>
          </a:p>
        </p:txBody>
      </p:sp>
      <p:sp>
        <p:nvSpPr>
          <p:cNvPr id="3" name="Footer Placeholder 2"/>
          <p:cNvSpPr>
            <a:spLocks noGrp="1"/>
          </p:cNvSpPr>
          <p:nvPr>
            <p:ph type="ftr" sz="quarter" idx="11"/>
          </p:nvPr>
        </p:nvSpPr>
        <p:spPr/>
        <p:txBody>
          <a:bodyPr/>
          <a:lstStyle/>
          <a:p>
            <a:pPr>
              <a:defRPr/>
            </a:pPr>
            <a:r>
              <a:rPr lang="en-US" smtClean="0"/>
              <a:t>Doc #: 5-17-0013-00-agen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11057</TotalTime>
  <Words>1549</Words>
  <Application>Microsoft Office PowerPoint</Application>
  <PresentationFormat>On-screen Show (4:3)</PresentationFormat>
  <Paragraphs>370</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Comment and Proposed Resolution</vt:lpstr>
      <vt:lpstr>Documentation for RevCom</vt:lpstr>
      <vt:lpstr>Motion to forward 1900.5.2 to Standards Board for Approval</vt:lpstr>
      <vt:lpstr>Other DySPAN-SC Activities</vt:lpstr>
      <vt:lpstr>Marketing Inputs</vt:lpstr>
      <vt:lpstr>Meeting Planning</vt:lpstr>
      <vt:lpstr>Ad Hoc 1900.5.1</vt:lpstr>
      <vt:lpstr>IEEE 1900.5 Meeting 05/02/17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263</cp:revision>
  <dcterms:created xsi:type="dcterms:W3CDTF">2013-08-13T02:52:21Z</dcterms:created>
  <dcterms:modified xsi:type="dcterms:W3CDTF">2017-04-30T23:04:00Z</dcterms:modified>
</cp:coreProperties>
</file>