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315" r:id="rId3"/>
    <p:sldId id="337" r:id="rId4"/>
    <p:sldId id="370" r:id="rId5"/>
    <p:sldId id="332" r:id="rId6"/>
    <p:sldId id="317" r:id="rId7"/>
    <p:sldId id="352" r:id="rId8"/>
    <p:sldId id="353" r:id="rId9"/>
    <p:sldId id="354" r:id="rId10"/>
    <p:sldId id="355" r:id="rId11"/>
    <p:sldId id="307" r:id="rId12"/>
    <p:sldId id="360" r:id="rId13"/>
    <p:sldId id="376" r:id="rId14"/>
    <p:sldId id="335" r:id="rId15"/>
    <p:sldId id="377" r:id="rId16"/>
    <p:sldId id="379" r:id="rId17"/>
    <p:sldId id="378" r:id="rId18"/>
    <p:sldId id="380" r:id="rId19"/>
    <p:sldId id="344" r:id="rId20"/>
    <p:sldId id="346" r:id="rId21"/>
    <p:sldId id="347" r:id="rId22"/>
    <p:sldId id="381" r:id="rId23"/>
    <p:sldId id="364"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28" autoAdjust="0"/>
    <p:restoredTop sz="94660"/>
  </p:normalViewPr>
  <p:slideViewPr>
    <p:cSldViewPr>
      <p:cViewPr>
        <p:scale>
          <a:sx n="80" d="100"/>
          <a:sy n="80" d="100"/>
        </p:scale>
        <p:origin x="1728" y="13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4/30/2017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a:t>
            </a:fld>
            <a:endParaRPr lang="en-US"/>
          </a:p>
        </p:txBody>
      </p:sp>
    </p:spTree>
    <p:extLst>
      <p:ext uri="{BB962C8B-B14F-4D97-AF65-F5344CB8AC3E}">
        <p14:creationId xmlns:p14="http://schemas.microsoft.com/office/powerpoint/2010/main" val="255690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76456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319781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7</a:t>
            </a:fld>
            <a:endParaRPr lang="en-US"/>
          </a:p>
        </p:txBody>
      </p:sp>
    </p:spTree>
    <p:extLst>
      <p:ext uri="{BB962C8B-B14F-4D97-AF65-F5344CB8AC3E}">
        <p14:creationId xmlns:p14="http://schemas.microsoft.com/office/powerpoint/2010/main" val="371906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7DBB1CA-BE07-4FC3-9858-8A6E89673B4B}"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131353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8E6CDE38-ECC2-4E20-8E12-6419AE2E667A}" type="datetime1">
              <a:rPr lang="en-US" smtClean="0"/>
              <a:t>4/30/2017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5-17-0013-00-agen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EB7EBF9-BFFE-4572-95BE-5E65DAB3CF6E}" type="datetime1">
              <a:rPr lang="en-US" smtClean="0"/>
              <a:t>4/30/2017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5-17-0013-00-agen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C14FAA0-AA82-4148-865D-C95DBAD051F1}" type="datetime1">
              <a:rPr lang="en-US" smtClean="0"/>
              <a:t>4/30/2017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5-17-0013-00-agen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0A76792-1963-4934-B972-0733A5861D7A}" type="datetime1">
              <a:rPr lang="en-US" smtClean="0"/>
              <a:t>4/30/2017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5-17-0013-00-agen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3725D7A-B1D4-4E05-90B1-A0E26A5BDE13}" type="datetime1">
              <a:rPr lang="en-US" smtClean="0"/>
              <a:t>4/30/2017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5-17-0013-00-agen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72125738-31F4-43A3-951F-C72D871F9194}" type="datetime1">
              <a:rPr lang="en-US" smtClean="0"/>
              <a:t>4/30/2017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5-17-0013-00-agen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1797754-4811-47BD-8263-A666C7927066}" type="datetime1">
              <a:rPr lang="en-US" smtClean="0"/>
              <a:t>4/30/2017</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Doc #: 5-17-0013-00-agen</a:t>
            </a:r>
            <a:endParaRPr lang="en-US"/>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BB8DEB50-0113-47BB-B6C3-3D0DC350379E}" type="datetime1">
              <a:rPr lang="en-US" smtClean="0"/>
              <a:t>4/30/2017</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Doc #: 5-17-0013-00-agen</a:t>
            </a:r>
            <a:endParaRPr lang="en-US"/>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5B875D0-F49E-403F-9669-4C5008169354}" type="datetime1">
              <a:rPr lang="en-US" smtClean="0"/>
              <a:t>4/30/2017</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Doc #: 5-17-0013-00-agen</a:t>
            </a:r>
            <a:endParaRPr lang="en-US"/>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40F8527-CF8B-4EE8-9D95-C1C64D6F3855}" type="datetime1">
              <a:rPr lang="en-US" smtClean="0"/>
              <a:t>4/30/2017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5-17-0013-00-agen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A7F8005-D0C2-4800-A160-14EB2929634D}" type="datetime1">
              <a:rPr lang="en-US" smtClean="0"/>
              <a:t>4/30/2017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5-17-0013-00-agen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A36C6AE7-D59C-4540-AD62-529C64E1770E}" type="datetime1">
              <a:rPr lang="en-US" smtClean="0"/>
              <a:t>4/30/2017</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smtClean="0"/>
              <a:t>Doc #: 5-17-0013-00-agen</a:t>
            </a:r>
            <a:endParaRPr lang="en-US"/>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sherman@baesystem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hyperlink" Target="https://development.standards.ieee.org/myproject/Public/mytools/draft/styleman.pdf" TargetMode="External"/><Relationship Id="rId2" Type="http://schemas.openxmlformats.org/officeDocument/2006/relationships/hyperlink" Target="https://development.standards.ieee.org/my-site/revcom-submission" TargetMode="External"/><Relationship Id="rId1" Type="http://schemas.openxmlformats.org/officeDocument/2006/relationships/slideLayout" Target="../slideLayouts/slideLayout6.xml"/><Relationship Id="rId5" Type="http://schemas.openxmlformats.org/officeDocument/2006/relationships/image" Target="../media/image3.gif"/><Relationship Id="rId4" Type="http://schemas.openxmlformats.org/officeDocument/2006/relationships/hyperlink" Target="http://standards.ieee.org/about/sasb/revcom/conv.html"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global.gotomeeting.com/join/679013973"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F5C48F3F-2EBD-49B0-A473-B67A35AA3878}" type="datetime1">
              <a:rPr lang="en-US" smtClean="0">
                <a:solidFill>
                  <a:srgbClr val="000099"/>
                </a:solidFill>
              </a:rPr>
              <a:t>4/30/2017</a:t>
            </a:fld>
            <a:endParaRPr lang="en-US" dirty="0" smtClean="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dirty="0" smtClean="0">
              <a:solidFill>
                <a:srgbClr val="000099"/>
              </a:solidFill>
            </a:endParaRPr>
          </a:p>
        </p:txBody>
      </p:sp>
      <p:sp>
        <p:nvSpPr>
          <p:cNvPr id="2" name="Rectangle 2"/>
          <p:cNvSpPr>
            <a:spLocks noChangeArrowheads="1"/>
          </p:cNvSpPr>
          <p:nvPr/>
        </p:nvSpPr>
        <p:spPr bwMode="auto">
          <a:xfrm>
            <a:off x="685800" y="1785034"/>
            <a:ext cx="707623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t>
            </a:r>
            <a:r>
              <a:rPr lang="en-US" sz="1200" b="1" dirty="0" smtClean="0">
                <a:latin typeface="Arial" pitchFamily="34" charset="0"/>
                <a:cs typeface="Times New Roman" pitchFamily="18" charset="0"/>
              </a:rPr>
              <a:t>Agenda, Admin and chair’s notes </a:t>
            </a:r>
            <a:r>
              <a:rPr lang="en-US" sz="1200" b="1" dirty="0">
                <a:latin typeface="Arial" pitchFamily="34" charset="0"/>
                <a:cs typeface="Times New Roman" pitchFamily="18" charset="0"/>
              </a:rPr>
              <a:t>for IEEE 1900.5 WG Meeting on </a:t>
            </a:r>
            <a:r>
              <a:rPr lang="en-US" sz="1200" b="1" dirty="0" smtClean="0">
                <a:latin typeface="Arial" pitchFamily="34" charset="0"/>
                <a:cs typeface="Times New Roman" pitchFamily="18" charset="0"/>
              </a:rPr>
              <a:t>02 May </a:t>
            </a:r>
            <a:r>
              <a:rPr lang="en-US" sz="1200" b="1" dirty="0" smtClean="0">
                <a:latin typeface="Arial" pitchFamily="34" charset="0"/>
                <a:cs typeface="Times New Roman" pitchFamily="18" charset="0"/>
              </a:rPr>
              <a:t>2017</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a:t>
            </a:r>
            <a:r>
              <a:rPr lang="en-US" sz="1200" b="1" dirty="0" smtClean="0">
                <a:latin typeface="Arial" pitchFamily="34" charset="0"/>
                <a:cs typeface="Times New Roman" pitchFamily="18" charset="0"/>
              </a:rPr>
              <a:t>30</a:t>
            </a:r>
            <a:r>
              <a:rPr lang="en-US" sz="1200" b="1" dirty="0" smtClean="0">
                <a:latin typeface="Arial" pitchFamily="34" charset="0"/>
                <a:cs typeface="Times New Roman" pitchFamily="18" charset="0"/>
              </a:rPr>
              <a:t> April </a:t>
            </a:r>
            <a:r>
              <a:rPr lang="en-US" sz="1200" b="1" dirty="0" smtClean="0">
                <a:latin typeface="Arial" pitchFamily="34" charset="0"/>
                <a:cs typeface="Times New Roman" pitchFamily="18" charset="0"/>
              </a:rPr>
              <a:t>2017</a:t>
            </a:r>
          </a:p>
          <a:p>
            <a:pPr eaLnBrk="0" hangingPunct="0"/>
            <a:r>
              <a:rPr lang="en-US" sz="1200" b="1" dirty="0" smtClean="0">
                <a:latin typeface="Arial" pitchFamily="34" charset="0"/>
                <a:cs typeface="Times New Roman" pitchFamily="18" charset="0"/>
              </a:rPr>
              <a:t>Document </a:t>
            </a:r>
            <a:r>
              <a:rPr lang="en-US" sz="1200" b="1" dirty="0">
                <a:latin typeface="Arial" pitchFamily="34" charset="0"/>
                <a:cs typeface="Times New Roman" pitchFamily="18" charset="0"/>
              </a:rPr>
              <a:t>No: </a:t>
            </a:r>
            <a:r>
              <a:rPr lang="en-US" sz="1200" b="1" dirty="0" smtClean="0">
                <a:latin typeface="Arial" pitchFamily="34" charset="0"/>
                <a:cs typeface="Times New Roman" pitchFamily="18" charset="0"/>
              </a:rPr>
              <a:t>5-17-0013-01-agen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gridCol w="1289973"/>
                <a:gridCol w="1219200"/>
                <a:gridCol w="1143000"/>
                <a:gridCol w="2666999"/>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smtClean="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073" name="Rectangle 23"/>
          <p:cNvSpPr>
            <a:spLocks noChangeArrowheads="1"/>
          </p:cNvSpPr>
          <p:nvPr/>
        </p:nvSpPr>
        <p:spPr bwMode="auto">
          <a:xfrm>
            <a:off x="609600" y="2414588"/>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a:t>
            </a:r>
            <a:r>
              <a:rPr lang="en-US" sz="1200" dirty="0" smtClean="0">
                <a:latin typeface="Arial" pitchFamily="34" charset="0"/>
                <a:cs typeface="Times New Roman" pitchFamily="18" charset="0"/>
              </a:rPr>
              <a:t>in </a:t>
            </a:r>
            <a:r>
              <a:rPr lang="en-US" sz="1200" dirty="0">
                <a:latin typeface="Arial" pitchFamily="34" charset="0"/>
                <a:cs typeface="Times New Roman" pitchFamily="18" charset="0"/>
              </a:rPr>
              <a:t>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latin typeface="Arial" pitchFamily="34" charset="0"/>
                <a:cs typeface="Times New Roman" pitchFamily="18" charset="0"/>
                <a:hlinkClick r:id="rId3"/>
              </a:rPr>
              <a:t>matthew.sherman@baesystems.com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4"/>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smtClean="0"/>
              <a:t>Doc #: </a:t>
            </a:r>
            <a:r>
              <a:rPr lang="en-US" dirty="0" smtClean="0"/>
              <a:t>5-17-0013-00-agen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a:lnSpc>
                <a:spcPct val="80000"/>
              </a:lnSpc>
              <a:spcAft>
                <a:spcPct val="40000"/>
              </a:spcAft>
              <a:buFont typeface="Arial" panose="020B0604020202020204" pitchFamily="34" charset="0"/>
              <a:buChar char="•"/>
            </a:pPr>
            <a:r>
              <a:rPr lang="en-US" altLang="en-US" sz="1800" b="1"/>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a:t>Don’t discuss specific license rates, terms, or conditions.</a:t>
            </a:r>
          </a:p>
          <a:p>
            <a:pPr lvl="2">
              <a:lnSpc>
                <a:spcPct val="80000"/>
              </a:lnSpc>
              <a:spcAft>
                <a:spcPct val="40000"/>
              </a:spcAft>
              <a:buFont typeface="Arial" panose="020B0604020202020204" pitchFamily="34" charset="0"/>
              <a:buChar char="•"/>
            </a:pPr>
            <a:r>
              <a:rPr lang="en-US" altLang="en-US" sz="140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a:t>Technical considerations remain primary focus</a:t>
            </a:r>
            <a:endParaRPr lang="en-US" altLang="en-US" sz="1400"/>
          </a:p>
          <a:p>
            <a:pPr lvl="1">
              <a:lnSpc>
                <a:spcPct val="80000"/>
              </a:lnSpc>
              <a:spcAft>
                <a:spcPct val="40000"/>
              </a:spcAft>
              <a:buFont typeface="Arial" panose="020B0604020202020204" pitchFamily="34" charset="0"/>
              <a:buChar char="•"/>
            </a:pPr>
            <a:r>
              <a:rPr lang="en-US" altLang="en-US" sz="1600" b="1"/>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a:t>Don’t be silent if inappropriate topics are discussed … do formally object.</a:t>
            </a:r>
          </a:p>
          <a:p>
            <a:pPr algn="ctr">
              <a:lnSpc>
                <a:spcPct val="80000"/>
              </a:lnSpc>
              <a:buFont typeface="Monotype Sorts"/>
              <a:buNone/>
            </a:pPr>
            <a:r>
              <a:rPr lang="en-US" altLang="en-US" sz="1000" b="1"/>
              <a:t>---------------------------------------------------------------   </a:t>
            </a:r>
            <a:endParaRPr lang="en-US" altLang="en-US" sz="1200" b="1"/>
          </a:p>
          <a:p>
            <a:pPr algn="ctr">
              <a:lnSpc>
                <a:spcPct val="80000"/>
              </a:lnSpc>
              <a:buFont typeface="Monotype Sorts"/>
              <a:buNone/>
            </a:pPr>
            <a:r>
              <a:rPr lang="en-US" altLang="en-US" sz="1200" b="1"/>
              <a:t>See </a:t>
            </a:r>
            <a:r>
              <a:rPr lang="en-US" altLang="en-US" sz="1200" b="1" i="1"/>
              <a:t>IEEE-SA Standards Board Operations Manual</a:t>
            </a:r>
            <a:r>
              <a:rPr lang="en-US" altLang="en-US" sz="1200" b="1"/>
              <a:t>, clause 5.3.10 and </a:t>
            </a:r>
            <a:r>
              <a:rPr lang="en-GB" altLang="en-US" sz="1200" b="1"/>
              <a:t>“Promoting Competition and Innovation: What You Need to Know about the IEEE Standards Association's Antitrust and Competition Policy”</a:t>
            </a:r>
            <a:r>
              <a:rPr lang="en-US" altLang="en-US" sz="1200" b="1"/>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ABBB939D-5461-469A-9CF0-C41B87CDDB28}" type="datetime1">
              <a:rPr lang="en-US" smtClean="0"/>
              <a:t>4/30/2017</a:t>
            </a:fld>
            <a:endParaRPr lang="en-US"/>
          </a:p>
        </p:txBody>
      </p:sp>
      <p:sp>
        <p:nvSpPr>
          <p:cNvPr id="3" name="Footer Placeholder 2"/>
          <p:cNvSpPr>
            <a:spLocks noGrp="1"/>
          </p:cNvSpPr>
          <p:nvPr>
            <p:ph type="ftr" sz="quarter" idx="11"/>
          </p:nvPr>
        </p:nvSpPr>
        <p:spPr/>
        <p:txBody>
          <a:bodyPr/>
          <a:lstStyle/>
          <a:p>
            <a:pPr>
              <a:defRPr/>
            </a:pPr>
            <a:r>
              <a:rPr lang="en-US" smtClean="0"/>
              <a:t>Doc #: 5-17-0013-00-agen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10</a:t>
            </a:fld>
            <a:endParaRPr lang="en-US"/>
          </a:p>
        </p:txBody>
      </p:sp>
    </p:spTree>
    <p:extLst>
      <p:ext uri="{BB962C8B-B14F-4D97-AF65-F5344CB8AC3E}">
        <p14:creationId xmlns:p14="http://schemas.microsoft.com/office/powerpoint/2010/main" val="3264869999"/>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smtClean="0"/>
              <a:t>Minutes for approval</a:t>
            </a:r>
          </a:p>
        </p:txBody>
      </p:sp>
      <p:sp>
        <p:nvSpPr>
          <p:cNvPr id="12291" name="Content Placeholder 2"/>
          <p:cNvSpPr>
            <a:spLocks noGrp="1"/>
          </p:cNvSpPr>
          <p:nvPr>
            <p:ph idx="1"/>
          </p:nvPr>
        </p:nvSpPr>
        <p:spPr/>
        <p:txBody>
          <a:bodyPr/>
          <a:lstStyle/>
          <a:p>
            <a:r>
              <a:rPr dirty="0" smtClean="0"/>
              <a:t>Motion to approve WG minutes contained in</a:t>
            </a:r>
          </a:p>
          <a:p>
            <a:pPr marL="0" indent="0" eaLnBrk="1" fontAlgn="auto" hangingPunct="1">
              <a:lnSpc>
                <a:spcPct val="115000"/>
              </a:lnSpc>
              <a:spcBef>
                <a:spcPts val="0"/>
              </a:spcBef>
              <a:spcAft>
                <a:spcPts val="0"/>
              </a:spcAft>
              <a:buNone/>
              <a:defRPr/>
            </a:pPr>
            <a:r>
              <a:rPr lang="en-US" dirty="0" smtClean="0"/>
              <a:t>TBD</a:t>
            </a:r>
            <a:endParaRPr dirty="0" smtClean="0"/>
          </a:p>
          <a:p>
            <a:r>
              <a:rPr dirty="0" smtClean="0"/>
              <a:t>Mover:  </a:t>
            </a:r>
            <a:endParaRPr lang="en-US" dirty="0" smtClean="0"/>
          </a:p>
          <a:p>
            <a:r>
              <a:rPr dirty="0" smtClean="0"/>
              <a:t>Second: </a:t>
            </a:r>
          </a:p>
          <a:p>
            <a:r>
              <a:rPr lang="en-US" dirty="0" smtClean="0"/>
              <a:t>Vote:  </a:t>
            </a:r>
            <a:endParaRPr dirty="0" smtClean="0"/>
          </a:p>
        </p:txBody>
      </p:sp>
      <p:sp>
        <p:nvSpPr>
          <p:cNvPr id="4" name="Date Placeholder 3"/>
          <p:cNvSpPr>
            <a:spLocks noGrp="1"/>
          </p:cNvSpPr>
          <p:nvPr>
            <p:ph type="dt" sz="quarter" idx="10"/>
          </p:nvPr>
        </p:nvSpPr>
        <p:spPr/>
        <p:txBody>
          <a:bodyPr/>
          <a:lstStyle/>
          <a:p>
            <a:pPr>
              <a:defRPr/>
            </a:pPr>
            <a:fld id="{D24A4743-85BB-45A8-9F44-F4883C1CF536}" type="datetime1">
              <a:rPr lang="en-US" smtClean="0"/>
              <a:t>4/30/2017</a:t>
            </a:fld>
            <a:endParaRPr lang="en-US"/>
          </a:p>
        </p:txBody>
      </p:sp>
      <p:sp>
        <p:nvSpPr>
          <p:cNvPr id="5" name="Footer Placeholder 4"/>
          <p:cNvSpPr>
            <a:spLocks noGrp="1"/>
          </p:cNvSpPr>
          <p:nvPr>
            <p:ph type="ftr" sz="quarter" idx="11"/>
          </p:nvPr>
        </p:nvSpPr>
        <p:spPr/>
        <p:txBody>
          <a:bodyPr/>
          <a:lstStyle/>
          <a:p>
            <a:pPr>
              <a:defRPr/>
            </a:pPr>
            <a:r>
              <a:rPr lang="en-US" smtClean="0"/>
              <a:t>Doc #: 5-17-0013-00-agen</a:t>
            </a:r>
            <a:endParaRPr lang="en-US"/>
          </a:p>
        </p:txBody>
      </p:sp>
      <p:sp>
        <p:nvSpPr>
          <p:cNvPr id="6" name="Slide Number Placeholder 5"/>
          <p:cNvSpPr>
            <a:spLocks noGrp="1"/>
          </p:cNvSpPr>
          <p:nvPr>
            <p:ph type="sldNum" sz="quarter" idx="12"/>
          </p:nvPr>
        </p:nvSpPr>
        <p:spPr/>
        <p:txBody>
          <a:bodyPr/>
          <a:lstStyle/>
          <a:p>
            <a:pPr>
              <a:defRPr/>
            </a:pPr>
            <a:fld id="{7FE86D48-55D4-4832-AD65-0E7A90F87B93}" type="slidenum">
              <a:rPr lang="en-US" smtClean="0"/>
              <a:pPr>
                <a:defRPr/>
              </a:pPr>
              <a:t>11</a:t>
            </a:fld>
            <a:endParaRPr lang="en-US"/>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Status on 1900.5.1</a:t>
            </a:r>
            <a:endParaRPr lang="en-US" dirty="0"/>
          </a:p>
        </p:txBody>
      </p:sp>
      <p:sp>
        <p:nvSpPr>
          <p:cNvPr id="3" name="Content Placeholder 2"/>
          <p:cNvSpPr>
            <a:spLocks noGrp="1"/>
          </p:cNvSpPr>
          <p:nvPr>
            <p:ph idx="1"/>
          </p:nvPr>
        </p:nvSpPr>
        <p:spPr>
          <a:xfrm>
            <a:off x="457200" y="1371600"/>
            <a:ext cx="8229600" cy="4525963"/>
          </a:xfrm>
        </p:spPr>
        <p:txBody>
          <a:bodyPr/>
          <a:lstStyle/>
          <a:p>
            <a:r>
              <a:rPr lang="en-US" sz="2800" dirty="0" smtClean="0"/>
              <a:t>Draft Status</a:t>
            </a:r>
          </a:p>
          <a:p>
            <a:pPr lvl="1"/>
            <a:r>
              <a:rPr lang="en-US" sz="2400" dirty="0" smtClean="0"/>
              <a:t>Review in Ad Hoc at the end of this meeting</a:t>
            </a:r>
            <a:endParaRPr lang="en-US" sz="2400" dirty="0" smtClean="0"/>
          </a:p>
        </p:txBody>
      </p:sp>
      <p:sp>
        <p:nvSpPr>
          <p:cNvPr id="4" name="Date Placeholder 3"/>
          <p:cNvSpPr>
            <a:spLocks noGrp="1"/>
          </p:cNvSpPr>
          <p:nvPr>
            <p:ph type="dt" sz="half" idx="10"/>
          </p:nvPr>
        </p:nvSpPr>
        <p:spPr/>
        <p:txBody>
          <a:bodyPr/>
          <a:lstStyle/>
          <a:p>
            <a:pPr>
              <a:defRPr/>
            </a:pPr>
            <a:fld id="{94AA34DA-EA76-43AE-914D-DDAE31DFA4BC}" type="datetime1">
              <a:rPr lang="en-US" smtClean="0"/>
              <a:t>4/30/2017</a:t>
            </a:fld>
            <a:endParaRPr lang="en-US"/>
          </a:p>
        </p:txBody>
      </p:sp>
      <p:sp>
        <p:nvSpPr>
          <p:cNvPr id="5" name="Footer Placeholder 4"/>
          <p:cNvSpPr>
            <a:spLocks noGrp="1"/>
          </p:cNvSpPr>
          <p:nvPr>
            <p:ph type="ftr" sz="quarter" idx="11"/>
          </p:nvPr>
        </p:nvSpPr>
        <p:spPr/>
        <p:txBody>
          <a:bodyPr/>
          <a:lstStyle/>
          <a:p>
            <a:pPr>
              <a:defRPr/>
            </a:pPr>
            <a:r>
              <a:rPr lang="en-US" smtClean="0"/>
              <a:t>Doc #: 5-17-0013-00-agen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12</a:t>
            </a:fld>
            <a:endParaRPr lang="en-US"/>
          </a:p>
        </p:txBody>
      </p:sp>
    </p:spTree>
    <p:extLst>
      <p:ext uri="{BB962C8B-B14F-4D97-AF65-F5344CB8AC3E}">
        <p14:creationId xmlns:p14="http://schemas.microsoft.com/office/powerpoint/2010/main" val="15144602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17463"/>
            <a:ext cx="8229600" cy="1143000"/>
          </a:xfrm>
        </p:spPr>
        <p:txBody>
          <a:bodyPr/>
          <a:lstStyle/>
          <a:p>
            <a:r>
              <a:rPr altLang="en-US" smtClean="0"/>
              <a:t>Working Schedule for 1900.5.1</a:t>
            </a:r>
          </a:p>
        </p:txBody>
      </p:sp>
      <p:sp>
        <p:nvSpPr>
          <p:cNvPr id="13315" name="Content Placeholder 2"/>
          <p:cNvSpPr>
            <a:spLocks noGrp="1"/>
          </p:cNvSpPr>
          <p:nvPr>
            <p:ph idx="1"/>
          </p:nvPr>
        </p:nvSpPr>
        <p:spPr>
          <a:xfrm>
            <a:off x="381000" y="1447800"/>
            <a:ext cx="8229600" cy="4525963"/>
          </a:xfrm>
        </p:spPr>
        <p:txBody>
          <a:bodyPr/>
          <a:lstStyle/>
          <a:p>
            <a:r>
              <a:rPr altLang="en-US" sz="1400" dirty="0" smtClean="0"/>
              <a:t>Complete Draft for Clause 4					7/30√</a:t>
            </a:r>
          </a:p>
          <a:p>
            <a:r>
              <a:rPr altLang="en-US" sz="1400" dirty="0" smtClean="0"/>
              <a:t>Complete Draft for Clause 5	(Needs Work)			10/15     </a:t>
            </a:r>
            <a:r>
              <a:rPr altLang="en-US" sz="1400" b="1" dirty="0" smtClean="0">
                <a:solidFill>
                  <a:srgbClr val="FF0000"/>
                </a:solidFill>
              </a:rPr>
              <a:t>1/17?</a:t>
            </a:r>
          </a:p>
          <a:p>
            <a:r>
              <a:rPr altLang="en-US" sz="1400" dirty="0" smtClean="0"/>
              <a:t>Complete Draft for Clause 6	(More examples)			1/16        </a:t>
            </a:r>
            <a:r>
              <a:rPr altLang="en-US" sz="1400" b="1" dirty="0" smtClean="0">
                <a:solidFill>
                  <a:srgbClr val="FF0000"/>
                </a:solidFill>
              </a:rPr>
              <a:t>8/16</a:t>
            </a:r>
            <a:r>
              <a:rPr altLang="en-US" sz="1400" dirty="0" smtClean="0">
                <a:solidFill>
                  <a:srgbClr val="FF0000"/>
                </a:solidFill>
              </a:rPr>
              <a:t> √</a:t>
            </a:r>
            <a:endParaRPr altLang="en-US" sz="1400" dirty="0" smtClean="0"/>
          </a:p>
          <a:p>
            <a:r>
              <a:rPr altLang="en-US" sz="1400" dirty="0" smtClean="0"/>
              <a:t>Complete Draft for Clause 7	(put xml file in annex?)			3/16         </a:t>
            </a:r>
            <a:r>
              <a:rPr altLang="en-US" sz="1400" b="1" dirty="0" smtClean="0">
                <a:solidFill>
                  <a:srgbClr val="FF0000"/>
                </a:solidFill>
              </a:rPr>
              <a:t>7/4</a:t>
            </a:r>
            <a:r>
              <a:rPr altLang="en-US" sz="1400" dirty="0" smtClean="0">
                <a:solidFill>
                  <a:srgbClr val="FF0000"/>
                </a:solidFill>
              </a:rPr>
              <a:t> √</a:t>
            </a:r>
            <a:endParaRPr altLang="en-US" sz="1400" b="1" dirty="0" smtClean="0">
              <a:solidFill>
                <a:srgbClr val="FF0000"/>
              </a:solidFill>
            </a:endParaRPr>
          </a:p>
          <a:p>
            <a:r>
              <a:rPr altLang="en-US" sz="1400" dirty="0" smtClean="0"/>
              <a:t>Complete Draft for Clause 8	(Minor additions needed)		4/16         </a:t>
            </a:r>
            <a:r>
              <a:rPr altLang="en-US" sz="1400" b="1" dirty="0" smtClean="0">
                <a:solidFill>
                  <a:srgbClr val="FF0000"/>
                </a:solidFill>
              </a:rPr>
              <a:t>9/16</a:t>
            </a:r>
            <a:r>
              <a:rPr altLang="en-US" sz="1400" dirty="0" smtClean="0">
                <a:solidFill>
                  <a:srgbClr val="FF0000"/>
                </a:solidFill>
              </a:rPr>
              <a:t> √</a:t>
            </a:r>
            <a:endParaRPr altLang="en-US" sz="1400" b="1" dirty="0" smtClean="0">
              <a:solidFill>
                <a:srgbClr val="FF0000"/>
              </a:solidFill>
            </a:endParaRPr>
          </a:p>
          <a:p>
            <a:r>
              <a:rPr altLang="en-US" sz="1400" dirty="0" smtClean="0"/>
              <a:t>Full review of drafting					3/17 </a:t>
            </a:r>
            <a:r>
              <a:rPr altLang="en-US" sz="1400" dirty="0" smtClean="0">
                <a:solidFill>
                  <a:srgbClr val="FF0000"/>
                </a:solidFill>
              </a:rPr>
              <a:t>√</a:t>
            </a:r>
            <a:endParaRPr altLang="en-US" sz="1400" dirty="0" smtClean="0"/>
          </a:p>
          <a:p>
            <a:r>
              <a:rPr altLang="en-US" sz="1400" dirty="0" smtClean="0"/>
              <a:t>First WG Ballot						5/17</a:t>
            </a:r>
          </a:p>
          <a:p>
            <a:r>
              <a:rPr altLang="en-US" sz="1400" dirty="0" smtClean="0"/>
              <a:t>WG </a:t>
            </a:r>
            <a:r>
              <a:rPr altLang="en-US" sz="1400" dirty="0" err="1" smtClean="0"/>
              <a:t>Recirc</a:t>
            </a:r>
            <a:r>
              <a:rPr altLang="en-US" sz="1400" dirty="0" smtClean="0"/>
              <a:t>						6/17</a:t>
            </a:r>
          </a:p>
          <a:p>
            <a:r>
              <a:rPr altLang="en-US" sz="1400" dirty="0" smtClean="0"/>
              <a:t>Sponsor Ballot						7/17</a:t>
            </a:r>
          </a:p>
          <a:p>
            <a:r>
              <a:rPr altLang="en-US" sz="1400" dirty="0" smtClean="0"/>
              <a:t>Sponsor </a:t>
            </a:r>
            <a:r>
              <a:rPr altLang="en-US" sz="1400" dirty="0" err="1" smtClean="0"/>
              <a:t>Recirc</a:t>
            </a:r>
            <a:r>
              <a:rPr altLang="en-US" sz="1400" dirty="0" smtClean="0"/>
              <a:t>						9/17</a:t>
            </a:r>
          </a:p>
          <a:p>
            <a:r>
              <a:rPr altLang="en-US" sz="1400" dirty="0" smtClean="0"/>
              <a:t>Sponsor </a:t>
            </a:r>
            <a:r>
              <a:rPr altLang="en-US" sz="1400" dirty="0" err="1" smtClean="0"/>
              <a:t>Recirc</a:t>
            </a:r>
            <a:r>
              <a:rPr altLang="en-US" sz="1400" dirty="0" smtClean="0"/>
              <a:t> 2						10/17</a:t>
            </a:r>
          </a:p>
          <a:p>
            <a:r>
              <a:rPr altLang="en-US" sz="1400" dirty="0" smtClean="0"/>
              <a:t>Submit to REVCOM						11/17</a:t>
            </a:r>
          </a:p>
          <a:p>
            <a:endParaRPr lang="en-US" altLang="en-US" sz="1400" dirty="0"/>
          </a:p>
          <a:p>
            <a:endParaRPr altLang="en-US" sz="1400" dirty="0" smtClean="0"/>
          </a:p>
          <a:p>
            <a:endParaRPr altLang="en-US" sz="1400" dirty="0" smtClean="0"/>
          </a:p>
          <a:p>
            <a:endParaRPr altLang="en-US" sz="1400" dirty="0" smtClean="0"/>
          </a:p>
        </p:txBody>
      </p:sp>
      <p:sp>
        <p:nvSpPr>
          <p:cNvPr id="4" name="Date Placeholder 3"/>
          <p:cNvSpPr>
            <a:spLocks noGrp="1"/>
          </p:cNvSpPr>
          <p:nvPr>
            <p:ph type="dt" sz="quarter" idx="10"/>
          </p:nvPr>
        </p:nvSpPr>
        <p:spPr/>
        <p:txBody>
          <a:bodyPr/>
          <a:lstStyle/>
          <a:p>
            <a:pPr>
              <a:defRPr/>
            </a:pPr>
            <a:fld id="{8AC08E85-DC6F-43F3-980D-D70195F6134F}" type="datetime1">
              <a:rPr lang="en-US" smtClean="0"/>
              <a:t>4/30/2017</a:t>
            </a:fld>
            <a:endParaRPr lang="en-US"/>
          </a:p>
        </p:txBody>
      </p:sp>
      <p:sp>
        <p:nvSpPr>
          <p:cNvPr id="5" name="Footer Placeholder 4"/>
          <p:cNvSpPr>
            <a:spLocks noGrp="1"/>
          </p:cNvSpPr>
          <p:nvPr>
            <p:ph type="ftr" sz="quarter" idx="11"/>
          </p:nvPr>
        </p:nvSpPr>
        <p:spPr/>
        <p:txBody>
          <a:bodyPr/>
          <a:lstStyle/>
          <a:p>
            <a:pPr>
              <a:defRPr/>
            </a:pPr>
            <a:r>
              <a:rPr lang="en-US" smtClean="0"/>
              <a:t>Doc #: 5-17-0013-00-agen</a:t>
            </a:r>
            <a:endParaRPr lang="en-US"/>
          </a:p>
        </p:txBody>
      </p:sp>
      <p:sp>
        <p:nvSpPr>
          <p:cNvPr id="1331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E7C96333-6C4D-45D5-9B55-6DF4663829E9}" type="slidenum">
              <a:rPr lang="en-US" altLang="en-US" sz="1200" smtClean="0"/>
              <a:pPr>
                <a:spcBef>
                  <a:spcPct val="0"/>
                </a:spcBef>
                <a:buFontTx/>
                <a:buNone/>
              </a:pPr>
              <a:t>13</a:t>
            </a:fld>
            <a:endParaRPr lang="en-US" altLang="en-US" sz="1200" smtClean="0"/>
          </a:p>
        </p:txBody>
      </p:sp>
      <p:cxnSp>
        <p:nvCxnSpPr>
          <p:cNvPr id="3" name="Straight Connector 2"/>
          <p:cNvCxnSpPr/>
          <p:nvPr/>
        </p:nvCxnSpPr>
        <p:spPr>
          <a:xfrm>
            <a:off x="6831013" y="1865313"/>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31013" y="2133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831013" y="2362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11963" y="2630488"/>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40740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smtClean="0"/>
              <a:t>Current Status for 1900.5.2</a:t>
            </a:r>
          </a:p>
        </p:txBody>
      </p:sp>
      <p:sp>
        <p:nvSpPr>
          <p:cNvPr id="14339" name="Content Placeholder 2"/>
          <p:cNvSpPr>
            <a:spLocks noGrp="1"/>
          </p:cNvSpPr>
          <p:nvPr>
            <p:ph idx="1"/>
          </p:nvPr>
        </p:nvSpPr>
        <p:spPr>
          <a:xfrm>
            <a:off x="422564" y="1298720"/>
            <a:ext cx="8229600" cy="4525963"/>
          </a:xfrm>
        </p:spPr>
        <p:txBody>
          <a:bodyPr/>
          <a:lstStyle/>
          <a:p>
            <a:r>
              <a:rPr lang="en-US" dirty="0" smtClean="0"/>
              <a:t>2</a:t>
            </a:r>
            <a:r>
              <a:rPr lang="en-US" baseline="30000" dirty="0" smtClean="0"/>
              <a:t>nd</a:t>
            </a:r>
            <a:r>
              <a:rPr lang="en-US" dirty="0" smtClean="0"/>
              <a:t> Recirculation </a:t>
            </a:r>
            <a:r>
              <a:rPr lang="en-US" dirty="0" err="1" smtClean="0"/>
              <a:t>Complet</a:t>
            </a:r>
            <a:endParaRPr lang="en-US" dirty="0" smtClean="0"/>
          </a:p>
          <a:p>
            <a:r>
              <a:rPr lang="en-US" dirty="0" smtClean="0"/>
              <a:t>One comment received</a:t>
            </a:r>
          </a:p>
          <a:p>
            <a:pPr lvl="1"/>
            <a:r>
              <a:rPr lang="en-US" dirty="0" smtClean="0"/>
              <a:t>See suggested resolution next slide</a:t>
            </a:r>
            <a:endParaRPr lang="en-US" dirty="0" smtClean="0"/>
          </a:p>
          <a:p>
            <a:r>
              <a:rPr lang="en-US" dirty="0" smtClean="0"/>
              <a:t>Requesting approval of resolution and permission to submit to Standards Board for approval</a:t>
            </a:r>
          </a:p>
          <a:p>
            <a:pPr lvl="1"/>
            <a:r>
              <a:rPr lang="en-US" dirty="0" smtClean="0"/>
              <a:t>Submittal is to “review committee” (</a:t>
            </a:r>
            <a:r>
              <a:rPr lang="en-US" dirty="0" err="1" smtClean="0"/>
              <a:t>RevCom</a:t>
            </a:r>
            <a:r>
              <a:rPr lang="en-US" dirty="0" smtClean="0"/>
              <a:t>)</a:t>
            </a:r>
            <a:endParaRPr dirty="0" smtClean="0"/>
          </a:p>
          <a:p>
            <a:r>
              <a:rPr lang="en-US" dirty="0" smtClean="0"/>
              <a:t>PAR </a:t>
            </a:r>
            <a:r>
              <a:rPr lang="en-US" dirty="0" smtClean="0"/>
              <a:t>to add </a:t>
            </a:r>
            <a:r>
              <a:rPr lang="en-US" dirty="0" smtClean="0"/>
              <a:t>Schema ready to roll but waiting for </a:t>
            </a:r>
            <a:r>
              <a:rPr lang="en-US" dirty="0" err="1" smtClean="0"/>
              <a:t>Revcom</a:t>
            </a:r>
            <a:r>
              <a:rPr lang="en-US" dirty="0" smtClean="0"/>
              <a:t> approval of 1900.5.2 first</a:t>
            </a:r>
            <a:endParaRPr lang="en-US" dirty="0" smtClean="0"/>
          </a:p>
        </p:txBody>
      </p:sp>
      <p:sp>
        <p:nvSpPr>
          <p:cNvPr id="4" name="Date Placeholder 3"/>
          <p:cNvSpPr>
            <a:spLocks noGrp="1"/>
          </p:cNvSpPr>
          <p:nvPr>
            <p:ph type="dt" sz="quarter" idx="10"/>
          </p:nvPr>
        </p:nvSpPr>
        <p:spPr/>
        <p:txBody>
          <a:bodyPr/>
          <a:lstStyle/>
          <a:p>
            <a:pPr>
              <a:defRPr/>
            </a:pPr>
            <a:fld id="{37DCBE6C-6EA5-4A2A-A7B0-CC73A93B12A4}" type="datetime1">
              <a:rPr lang="en-US" smtClean="0"/>
              <a:t>4/30/2017</a:t>
            </a:fld>
            <a:endParaRPr lang="en-US"/>
          </a:p>
        </p:txBody>
      </p:sp>
      <p:sp>
        <p:nvSpPr>
          <p:cNvPr id="5" name="Footer Placeholder 4"/>
          <p:cNvSpPr>
            <a:spLocks noGrp="1"/>
          </p:cNvSpPr>
          <p:nvPr>
            <p:ph type="ftr" sz="quarter" idx="11"/>
          </p:nvPr>
        </p:nvSpPr>
        <p:spPr/>
        <p:txBody>
          <a:bodyPr/>
          <a:lstStyle/>
          <a:p>
            <a:pPr>
              <a:defRPr/>
            </a:pPr>
            <a:r>
              <a:rPr lang="en-US" smtClean="0"/>
              <a:t>Doc #: 5-17-0013-00-agen</a:t>
            </a:r>
            <a:endParaRPr lang="en-US"/>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7463"/>
            <a:ext cx="8229600" cy="1143000"/>
          </a:xfrm>
        </p:spPr>
        <p:txBody>
          <a:bodyPr/>
          <a:lstStyle/>
          <a:p>
            <a:r>
              <a:rPr altLang="en-US" smtClean="0"/>
              <a:t>Working Schedule for 1900.5.2</a:t>
            </a:r>
          </a:p>
        </p:txBody>
      </p:sp>
      <p:sp>
        <p:nvSpPr>
          <p:cNvPr id="15363" name="Content Placeholder 2"/>
          <p:cNvSpPr>
            <a:spLocks noGrp="1"/>
          </p:cNvSpPr>
          <p:nvPr>
            <p:ph idx="1"/>
          </p:nvPr>
        </p:nvSpPr>
        <p:spPr>
          <a:xfrm>
            <a:off x="381000" y="1295400"/>
            <a:ext cx="8229600" cy="4525963"/>
          </a:xfrm>
        </p:spPr>
        <p:txBody>
          <a:bodyPr/>
          <a:lstStyle/>
          <a:p>
            <a:r>
              <a:rPr altLang="en-US" sz="1400" smtClean="0"/>
              <a:t>Form Ballot Pool	(Send Ballot Invitation)				6/7/15</a:t>
            </a:r>
            <a:r>
              <a:rPr altLang="en-US" sz="1400" b="1" smtClean="0">
                <a:solidFill>
                  <a:srgbClr val="FF0000"/>
                </a:solidFill>
              </a:rPr>
              <a:t>√</a:t>
            </a:r>
          </a:p>
          <a:p>
            <a:r>
              <a:rPr altLang="en-US" sz="1400" smtClean="0"/>
              <a:t>Final Draft and Schema Adjustments				7/30/15</a:t>
            </a:r>
            <a:r>
              <a:rPr altLang="en-US" sz="1400" b="1" smtClean="0">
                <a:solidFill>
                  <a:srgbClr val="FF0000"/>
                </a:solidFill>
              </a:rPr>
              <a:t>√</a:t>
            </a:r>
            <a:endParaRPr altLang="en-US" sz="1400" smtClean="0"/>
          </a:p>
          <a:p>
            <a:r>
              <a:rPr altLang="en-US" sz="1400" smtClean="0"/>
              <a:t>WG Vote to Sponsor Ballot (need DySPAN-SC approval)			</a:t>
            </a:r>
            <a:r>
              <a:rPr altLang="en-US" sz="1400" smtClean="0">
                <a:solidFill>
                  <a:srgbClr val="FF0000"/>
                </a:solidFill>
              </a:rPr>
              <a:t>7/30/15</a:t>
            </a:r>
            <a:r>
              <a:rPr altLang="en-US" sz="1400" smtClean="0"/>
              <a:t> (8/18)</a:t>
            </a:r>
            <a:r>
              <a:rPr altLang="en-US" sz="1400" b="1" smtClean="0">
                <a:solidFill>
                  <a:srgbClr val="FF0000"/>
                </a:solidFill>
              </a:rPr>
              <a:t> √</a:t>
            </a:r>
            <a:endParaRPr altLang="en-US" sz="1400" smtClean="0">
              <a:solidFill>
                <a:srgbClr val="FF0000"/>
              </a:solidFill>
            </a:endParaRPr>
          </a:p>
          <a:p>
            <a:r>
              <a:rPr altLang="en-US" sz="1400" smtClean="0"/>
              <a:t>DySPAN-SC Approval						</a:t>
            </a:r>
            <a:r>
              <a:rPr altLang="en-US" sz="1400" smtClean="0">
                <a:solidFill>
                  <a:srgbClr val="FF0000"/>
                </a:solidFill>
              </a:rPr>
              <a:t>8/28/15</a:t>
            </a:r>
            <a:r>
              <a:rPr altLang="en-US" sz="1400" smtClean="0"/>
              <a:t> </a:t>
            </a:r>
            <a:r>
              <a:rPr altLang="en-US" sz="1400" smtClean="0">
                <a:solidFill>
                  <a:srgbClr val="FF0000"/>
                </a:solidFill>
              </a:rPr>
              <a:t>(9/2)</a:t>
            </a:r>
            <a:r>
              <a:rPr altLang="en-US" sz="1400" b="1" smtClean="0">
                <a:solidFill>
                  <a:srgbClr val="FF0000"/>
                </a:solidFill>
              </a:rPr>
              <a:t> 9/30√</a:t>
            </a:r>
            <a:endParaRPr altLang="en-US" sz="1400" smtClean="0"/>
          </a:p>
          <a:p>
            <a:r>
              <a:rPr altLang="en-US" sz="1400" smtClean="0"/>
              <a:t>Mandatory Editorial Coordination Completes				</a:t>
            </a:r>
            <a:r>
              <a:rPr altLang="en-US" sz="1400" smtClean="0">
                <a:solidFill>
                  <a:srgbClr val="FF0000"/>
                </a:solidFill>
              </a:rPr>
              <a:t>9/30/15</a:t>
            </a:r>
            <a:r>
              <a:rPr altLang="en-US" sz="1400" smtClean="0"/>
              <a:t> </a:t>
            </a:r>
            <a:r>
              <a:rPr altLang="en-US" sz="1400" b="1" smtClean="0">
                <a:solidFill>
                  <a:srgbClr val="FF0000"/>
                </a:solidFill>
              </a:rPr>
              <a:t>12/1 √</a:t>
            </a:r>
          </a:p>
          <a:p>
            <a:r>
              <a:rPr altLang="en-US" sz="1400" smtClean="0"/>
              <a:t>Conduct Ballot						</a:t>
            </a:r>
            <a:r>
              <a:rPr altLang="en-US" sz="1400" smtClean="0">
                <a:solidFill>
                  <a:srgbClr val="FF0000"/>
                </a:solidFill>
              </a:rPr>
              <a:t>1/28/16</a:t>
            </a:r>
            <a:r>
              <a:rPr altLang="en-US" sz="1400" b="1" smtClean="0">
                <a:solidFill>
                  <a:srgbClr val="FF0000"/>
                </a:solidFill>
              </a:rPr>
              <a:t> 1/22 √</a:t>
            </a:r>
            <a:endParaRPr altLang="en-US" sz="1400" smtClean="0"/>
          </a:p>
          <a:p>
            <a:r>
              <a:rPr altLang="en-US" sz="1400" smtClean="0"/>
              <a:t>Ballot completes						</a:t>
            </a:r>
            <a:r>
              <a:rPr altLang="en-US" sz="1400" smtClean="0">
                <a:solidFill>
                  <a:srgbClr val="FF0000"/>
                </a:solidFill>
              </a:rPr>
              <a:t>2/28/15</a:t>
            </a:r>
            <a:r>
              <a:rPr altLang="en-US" sz="1400" b="1" smtClean="0">
                <a:solidFill>
                  <a:srgbClr val="FF0000"/>
                </a:solidFill>
              </a:rPr>
              <a:t> 3/12 √ </a:t>
            </a:r>
            <a:endParaRPr altLang="en-US" sz="1400" smtClean="0"/>
          </a:p>
          <a:p>
            <a:r>
              <a:rPr altLang="en-US" sz="1400" smtClean="0"/>
              <a:t>Form Comment Resolution subcommittee				</a:t>
            </a:r>
            <a:r>
              <a:rPr altLang="en-US" sz="1400" smtClean="0">
                <a:solidFill>
                  <a:srgbClr val="FF0000"/>
                </a:solidFill>
              </a:rPr>
              <a:t>3/15/16</a:t>
            </a:r>
          </a:p>
          <a:p>
            <a:r>
              <a:rPr altLang="en-US" sz="1400" smtClean="0"/>
              <a:t>Suggested comment resolutions available				</a:t>
            </a:r>
            <a:r>
              <a:rPr altLang="en-US" sz="1400" smtClean="0">
                <a:solidFill>
                  <a:srgbClr val="FF0000"/>
                </a:solidFill>
              </a:rPr>
              <a:t>11/15/16 </a:t>
            </a:r>
            <a:r>
              <a:rPr altLang="en-US" sz="1400" b="1" smtClean="0">
                <a:solidFill>
                  <a:srgbClr val="FF0000"/>
                </a:solidFill>
              </a:rPr>
              <a:t>1</a:t>
            </a:r>
            <a:r>
              <a:rPr altLang="en-US" sz="1400" smtClean="0">
                <a:solidFill>
                  <a:srgbClr val="FF0000"/>
                </a:solidFill>
              </a:rPr>
              <a:t>/</a:t>
            </a:r>
            <a:r>
              <a:rPr altLang="en-US" sz="1400" b="1" smtClean="0">
                <a:solidFill>
                  <a:srgbClr val="FF0000"/>
                </a:solidFill>
              </a:rPr>
              <a:t>3/17 √ </a:t>
            </a:r>
            <a:endParaRPr altLang="en-US" sz="1400" smtClean="0">
              <a:solidFill>
                <a:srgbClr val="FF0000"/>
              </a:solidFill>
            </a:endParaRPr>
          </a:p>
          <a:p>
            <a:r>
              <a:rPr altLang="en-US" sz="1400" smtClean="0"/>
              <a:t>Vote for Recirc Ballot					</a:t>
            </a:r>
            <a:r>
              <a:rPr altLang="en-US" sz="1400" smtClean="0">
                <a:solidFill>
                  <a:srgbClr val="FF0000"/>
                </a:solidFill>
              </a:rPr>
              <a:t>12/1/16 </a:t>
            </a:r>
            <a:r>
              <a:rPr altLang="en-US" sz="1400" b="1" smtClean="0">
                <a:solidFill>
                  <a:srgbClr val="FF0000"/>
                </a:solidFill>
              </a:rPr>
              <a:t>2</a:t>
            </a:r>
            <a:r>
              <a:rPr altLang="en-US" sz="1400" smtClean="0">
                <a:solidFill>
                  <a:srgbClr val="FF0000"/>
                </a:solidFill>
              </a:rPr>
              <a:t>/</a:t>
            </a:r>
            <a:r>
              <a:rPr altLang="en-US" sz="1400" b="1" smtClean="0">
                <a:solidFill>
                  <a:srgbClr val="FF0000"/>
                </a:solidFill>
              </a:rPr>
              <a:t>7/17  </a:t>
            </a:r>
            <a:endParaRPr altLang="en-US" sz="1400" smtClean="0">
              <a:solidFill>
                <a:srgbClr val="FF0000"/>
              </a:solidFill>
            </a:endParaRPr>
          </a:p>
          <a:p>
            <a:r>
              <a:rPr altLang="en-US" sz="1400" smtClean="0"/>
              <a:t>Conduct Recirc Ballot					</a:t>
            </a:r>
            <a:r>
              <a:rPr altLang="en-US" sz="1400" smtClean="0">
                <a:solidFill>
                  <a:srgbClr val="FF0000"/>
                </a:solidFill>
              </a:rPr>
              <a:t>1/3/17 </a:t>
            </a:r>
            <a:r>
              <a:rPr altLang="en-US" sz="1400" b="1" smtClean="0">
                <a:solidFill>
                  <a:srgbClr val="FF0000"/>
                </a:solidFill>
              </a:rPr>
              <a:t>2</a:t>
            </a:r>
            <a:r>
              <a:rPr altLang="en-US" sz="1400" smtClean="0">
                <a:solidFill>
                  <a:srgbClr val="FF0000"/>
                </a:solidFill>
              </a:rPr>
              <a:t>/</a:t>
            </a:r>
            <a:r>
              <a:rPr altLang="en-US" sz="1400" b="1" smtClean="0">
                <a:solidFill>
                  <a:srgbClr val="FF0000"/>
                </a:solidFill>
              </a:rPr>
              <a:t>28/17</a:t>
            </a:r>
            <a:endParaRPr altLang="en-US" sz="1400" smtClean="0">
              <a:solidFill>
                <a:srgbClr val="FF0000"/>
              </a:solidFill>
            </a:endParaRPr>
          </a:p>
          <a:p>
            <a:r>
              <a:rPr altLang="en-US" sz="1400" smtClean="0"/>
              <a:t>Ballot completes						</a:t>
            </a:r>
            <a:r>
              <a:rPr altLang="en-US" sz="1400" smtClean="0">
                <a:solidFill>
                  <a:srgbClr val="FF0000"/>
                </a:solidFill>
              </a:rPr>
              <a:t>2/2/17 </a:t>
            </a:r>
            <a:r>
              <a:rPr altLang="en-US" sz="1400" b="1" smtClean="0">
                <a:solidFill>
                  <a:srgbClr val="FF0000"/>
                </a:solidFill>
              </a:rPr>
              <a:t>3/10/17</a:t>
            </a:r>
          </a:p>
          <a:p>
            <a:r>
              <a:rPr altLang="en-US" sz="1400" smtClean="0"/>
              <a:t>2</a:t>
            </a:r>
            <a:r>
              <a:rPr altLang="en-US" sz="1400" baseline="30000" smtClean="0"/>
              <a:t>nd</a:t>
            </a:r>
            <a:r>
              <a:rPr altLang="en-US" sz="1400" smtClean="0"/>
              <a:t> Recirculation Ballot Complete					4/3/17</a:t>
            </a:r>
          </a:p>
          <a:p>
            <a:r>
              <a:rPr altLang="en-US" sz="1400" smtClean="0"/>
              <a:t>Approved by Standards Board					</a:t>
            </a:r>
            <a:r>
              <a:rPr altLang="en-US" sz="1400" smtClean="0">
                <a:solidFill>
                  <a:srgbClr val="FF0000"/>
                </a:solidFill>
              </a:rPr>
              <a:t>6/1/17</a:t>
            </a:r>
            <a:endParaRPr altLang="en-US" sz="1400" b="1" smtClean="0">
              <a:solidFill>
                <a:srgbClr val="FF0000"/>
              </a:solidFill>
            </a:endParaRPr>
          </a:p>
          <a:p>
            <a:r>
              <a:rPr altLang="en-US" sz="1400" smtClean="0"/>
              <a:t>Reference implementation available				</a:t>
            </a:r>
            <a:r>
              <a:rPr altLang="en-US" sz="1400" smtClean="0">
                <a:solidFill>
                  <a:srgbClr val="FF0000"/>
                </a:solidFill>
              </a:rPr>
              <a:t>10/16 </a:t>
            </a:r>
            <a:endParaRPr altLang="en-US" sz="1400" b="1" smtClean="0">
              <a:solidFill>
                <a:srgbClr val="FF0000"/>
              </a:solidFill>
            </a:endParaRPr>
          </a:p>
          <a:p>
            <a:r>
              <a:rPr altLang="en-US" sz="1400" smtClean="0"/>
              <a:t>Certification available					</a:t>
            </a:r>
            <a:r>
              <a:rPr altLang="en-US" sz="1400" smtClean="0">
                <a:solidFill>
                  <a:srgbClr val="FF0000"/>
                </a:solidFill>
              </a:rPr>
              <a:t>?</a:t>
            </a:r>
            <a:endParaRPr altLang="en-US" sz="1400" b="1" smtClean="0">
              <a:solidFill>
                <a:srgbClr val="FF0000"/>
              </a:solidFill>
            </a:endParaRPr>
          </a:p>
          <a:p>
            <a:endParaRPr altLang="en-US" sz="1400" smtClean="0"/>
          </a:p>
          <a:p>
            <a:endParaRPr altLang="en-US" sz="1400" smtClean="0"/>
          </a:p>
        </p:txBody>
      </p:sp>
      <p:sp>
        <p:nvSpPr>
          <p:cNvPr id="4" name="Date Placeholder 3"/>
          <p:cNvSpPr>
            <a:spLocks noGrp="1"/>
          </p:cNvSpPr>
          <p:nvPr>
            <p:ph type="dt" sz="quarter" idx="10"/>
          </p:nvPr>
        </p:nvSpPr>
        <p:spPr/>
        <p:txBody>
          <a:bodyPr/>
          <a:lstStyle/>
          <a:p>
            <a:pPr>
              <a:defRPr/>
            </a:pPr>
            <a:fld id="{5C839254-CAD9-440F-875C-629A8C150B4C}" type="datetime1">
              <a:rPr lang="en-US" smtClean="0"/>
              <a:t>4/30/2017</a:t>
            </a:fld>
            <a:endParaRPr lang="en-US"/>
          </a:p>
        </p:txBody>
      </p:sp>
      <p:sp>
        <p:nvSpPr>
          <p:cNvPr id="5" name="Footer Placeholder 4"/>
          <p:cNvSpPr>
            <a:spLocks noGrp="1"/>
          </p:cNvSpPr>
          <p:nvPr>
            <p:ph type="ftr" sz="quarter" idx="11"/>
          </p:nvPr>
        </p:nvSpPr>
        <p:spPr/>
        <p:txBody>
          <a:bodyPr/>
          <a:lstStyle/>
          <a:p>
            <a:pPr>
              <a:defRPr/>
            </a:pPr>
            <a:r>
              <a:rPr lang="en-US" smtClean="0"/>
              <a:t>Doc #: 5-17-0013-00-agen</a:t>
            </a:r>
            <a:endParaRPr lang="en-US"/>
          </a:p>
        </p:txBody>
      </p:sp>
      <p:sp>
        <p:nvSpPr>
          <p:cNvPr id="1536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5578ACFF-B97B-4905-BAD5-77B4F8260815}" type="slidenum">
              <a:rPr lang="en-US" altLang="en-US" sz="1200" smtClean="0"/>
              <a:pPr>
                <a:spcBef>
                  <a:spcPct val="0"/>
                </a:spcBef>
                <a:buFontTx/>
                <a:buNone/>
              </a:pPr>
              <a:t>15</a:t>
            </a:fld>
            <a:endParaRPr lang="en-US" altLang="en-US" sz="1200" smtClean="0"/>
          </a:p>
        </p:txBody>
      </p:sp>
      <p:cxnSp>
        <p:nvCxnSpPr>
          <p:cNvPr id="7" name="Straight Connector 6"/>
          <p:cNvCxnSpPr/>
          <p:nvPr/>
        </p:nvCxnSpPr>
        <p:spPr>
          <a:xfrm>
            <a:off x="6878638" y="195421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878638" y="2243138"/>
            <a:ext cx="9699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878638" y="248126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878638" y="27432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878638" y="29718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78638" y="3505200"/>
            <a:ext cx="6651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78638" y="3733800"/>
            <a:ext cx="6651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11007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and Proposed Resolution</a:t>
            </a:r>
            <a:endParaRPr lang="en-US" dirty="0"/>
          </a:p>
        </p:txBody>
      </p:sp>
      <p:sp>
        <p:nvSpPr>
          <p:cNvPr id="4" name="Date Placeholder 3"/>
          <p:cNvSpPr>
            <a:spLocks noGrp="1"/>
          </p:cNvSpPr>
          <p:nvPr>
            <p:ph type="dt" sz="half" idx="10"/>
          </p:nvPr>
        </p:nvSpPr>
        <p:spPr/>
        <p:txBody>
          <a:bodyPr/>
          <a:lstStyle/>
          <a:p>
            <a:pPr>
              <a:defRPr/>
            </a:pPr>
            <a:fld id="{0EF48E11-245D-4DA1-A737-926B7BDC32CC}" type="datetime1">
              <a:rPr lang="en-US" smtClean="0"/>
              <a:t>4/30/2017</a:t>
            </a:fld>
            <a:endParaRPr lang="en-US"/>
          </a:p>
        </p:txBody>
      </p:sp>
      <p:sp>
        <p:nvSpPr>
          <p:cNvPr id="5" name="Footer Placeholder 4"/>
          <p:cNvSpPr>
            <a:spLocks noGrp="1"/>
          </p:cNvSpPr>
          <p:nvPr>
            <p:ph type="ftr" sz="quarter" idx="11"/>
          </p:nvPr>
        </p:nvSpPr>
        <p:spPr/>
        <p:txBody>
          <a:bodyPr/>
          <a:lstStyle/>
          <a:p>
            <a:pPr>
              <a:defRPr/>
            </a:pPr>
            <a:r>
              <a:rPr lang="en-US" smtClean="0"/>
              <a:t>Doc #: 5-17-0013-00-agen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16</a:t>
            </a:fld>
            <a:endParaRPr lang="en-US"/>
          </a:p>
        </p:txBody>
      </p:sp>
      <p:pic>
        <p:nvPicPr>
          <p:cNvPr id="9" name="Picture 8"/>
          <p:cNvPicPr>
            <a:picLocks noChangeAspect="1"/>
          </p:cNvPicPr>
          <p:nvPr/>
        </p:nvPicPr>
        <p:blipFill>
          <a:blip r:embed="rId2"/>
          <a:stretch>
            <a:fillRect/>
          </a:stretch>
        </p:blipFill>
        <p:spPr>
          <a:xfrm>
            <a:off x="76200" y="1676400"/>
            <a:ext cx="8991600" cy="3733800"/>
          </a:xfrm>
          <a:prstGeom prst="rect">
            <a:avLst/>
          </a:prstGeom>
        </p:spPr>
      </p:pic>
    </p:spTree>
    <p:extLst>
      <p:ext uri="{BB962C8B-B14F-4D97-AF65-F5344CB8AC3E}">
        <p14:creationId xmlns:p14="http://schemas.microsoft.com/office/powerpoint/2010/main" val="4589832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19100" y="0"/>
            <a:ext cx="8229600" cy="1143000"/>
          </a:xfrm>
        </p:spPr>
        <p:txBody>
          <a:bodyPr/>
          <a:lstStyle/>
          <a:p>
            <a:r>
              <a:rPr lang="en-US" dirty="0" smtClean="0"/>
              <a:t>Documentation for </a:t>
            </a:r>
            <a:r>
              <a:rPr lang="en-US" dirty="0" err="1" smtClean="0"/>
              <a:t>RevCom</a:t>
            </a:r>
            <a:endParaRPr lang="en-US" dirty="0"/>
          </a:p>
        </p:txBody>
      </p:sp>
      <p:sp>
        <p:nvSpPr>
          <p:cNvPr id="4" name="Date Placeholder 3"/>
          <p:cNvSpPr>
            <a:spLocks noGrp="1"/>
          </p:cNvSpPr>
          <p:nvPr>
            <p:ph type="dt" sz="half" idx="10"/>
          </p:nvPr>
        </p:nvSpPr>
        <p:spPr/>
        <p:txBody>
          <a:bodyPr/>
          <a:lstStyle/>
          <a:p>
            <a:pPr>
              <a:defRPr/>
            </a:pPr>
            <a:fld id="{059AFB9C-C567-44A6-9903-D2ADB60DB71C}" type="datetime1">
              <a:rPr lang="en-US" smtClean="0"/>
              <a:t>4/30/2017</a:t>
            </a:fld>
            <a:endParaRPr lang="en-US"/>
          </a:p>
        </p:txBody>
      </p:sp>
      <p:sp>
        <p:nvSpPr>
          <p:cNvPr id="5" name="Footer Placeholder 4"/>
          <p:cNvSpPr>
            <a:spLocks noGrp="1"/>
          </p:cNvSpPr>
          <p:nvPr>
            <p:ph type="ftr" sz="quarter" idx="11"/>
          </p:nvPr>
        </p:nvSpPr>
        <p:spPr/>
        <p:txBody>
          <a:bodyPr/>
          <a:lstStyle/>
          <a:p>
            <a:pPr>
              <a:defRPr/>
            </a:pPr>
            <a:r>
              <a:rPr lang="en-US" smtClean="0"/>
              <a:t>Doc #: 5-17-0013-00-agen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17</a:t>
            </a:fld>
            <a:endParaRPr lang="en-US"/>
          </a:p>
        </p:txBody>
      </p:sp>
      <p:sp>
        <p:nvSpPr>
          <p:cNvPr id="7" name="Rectangle 1"/>
          <p:cNvSpPr>
            <a:spLocks noChangeArrowheads="1"/>
          </p:cNvSpPr>
          <p:nvPr/>
        </p:nvSpPr>
        <p:spPr bwMode="auto">
          <a:xfrm>
            <a:off x="152400" y="1158240"/>
            <a:ext cx="8763000" cy="48090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b="1" dirty="0">
                <a:latin typeface="Arial" panose="020B0604020202020204" pitchFamily="34" charset="0"/>
              </a:rPr>
              <a:t>Form for Submittal of Proposed Standards </a:t>
            </a:r>
            <a:r>
              <a:rPr kumimoji="0" lang="en-US" altLang="en-US" sz="1400" b="0" i="0" u="none" strike="noStrike" cap="none" normalizeH="0" baseline="0" dirty="0" smtClean="0">
                <a:ln>
                  <a:noFill/>
                </a:ln>
                <a:solidFill>
                  <a:schemeClr val="tx1"/>
                </a:solidFill>
                <a:effectLst/>
                <a:latin typeface="Arial" panose="020B0604020202020204" pitchFamily="34" charset="0"/>
              </a:rPr>
              <a:t/>
            </a:r>
            <a:br>
              <a:rPr kumimoji="0" lang="en-US" altLang="en-US" sz="1400" b="0" i="0" u="none" strike="noStrike" cap="none" normalizeH="0" baseline="0" dirty="0" smtClean="0">
                <a:ln>
                  <a:noFill/>
                </a:ln>
                <a:solidFill>
                  <a:schemeClr val="tx1"/>
                </a:solidFill>
                <a:effectLst/>
                <a:latin typeface="Arial" panose="020B0604020202020204" pitchFamily="34" charset="0"/>
              </a:rPr>
            </a:br>
            <a:r>
              <a:rPr kumimoji="0" lang="en-US" altLang="en-US" sz="1000" b="0" i="0" u="none" strike="noStrike" cap="none" normalizeH="0" baseline="0" dirty="0" smtClean="0">
                <a:ln>
                  <a:noFill/>
                </a:ln>
                <a:solidFill>
                  <a:schemeClr val="tx1"/>
                </a:solidFill>
                <a:effectLst/>
                <a:latin typeface="Arial" panose="020B0604020202020204" pitchFamily="34" charset="0"/>
              </a:rPr>
              <a:t>The </a:t>
            </a:r>
            <a:r>
              <a:rPr kumimoji="0" lang="en-US" altLang="en-US" sz="1000" b="0" i="0" u="none" strike="noStrike" cap="none" normalizeH="0" baseline="0" dirty="0" smtClean="0">
                <a:ln>
                  <a:noFill/>
                </a:ln>
                <a:solidFill>
                  <a:schemeClr val="tx1"/>
                </a:solidFill>
                <a:effectLst/>
                <a:latin typeface="Arial" panose="020B0604020202020204" pitchFamily="34" charset="0"/>
                <a:hlinkClick r:id="rId2"/>
              </a:rPr>
              <a:t>Form for Submittal of Proposed Standards</a:t>
            </a:r>
            <a:r>
              <a:rPr kumimoji="0" lang="en-US" altLang="en-US" sz="1000" b="0" i="0" u="none" strike="noStrike" cap="none" normalizeH="0" baseline="0" dirty="0" smtClean="0">
                <a:ln>
                  <a:noFill/>
                </a:ln>
                <a:solidFill>
                  <a:schemeClr val="tx1"/>
                </a:solidFill>
                <a:effectLst/>
                <a:latin typeface="Arial" panose="020B0604020202020204" pitchFamily="34" charset="0"/>
              </a:rPr>
              <a:t>   </a:t>
            </a:r>
            <a:r>
              <a:rPr kumimoji="0" lang="en-US" altLang="en-US" sz="300" b="0" i="0" u="none" strike="noStrike" cap="none" normalizeH="0" baseline="0" dirty="0" smtClean="0">
                <a:ln>
                  <a:noFill/>
                </a:ln>
                <a:solidFill>
                  <a:schemeClr val="tx1"/>
                </a:solidFill>
                <a:effectLst/>
                <a:latin typeface="Arial" panose="020B0604020202020204" pitchFamily="34" charset="0"/>
              </a:rPr>
              <a:t> </a:t>
            </a:r>
            <a:r>
              <a:rPr kumimoji="0" lang="en-US" altLang="en-US" sz="1000" b="0" i="0" u="none" strike="noStrike" cap="none" normalizeH="0" baseline="0" dirty="0" smtClean="0">
                <a:ln>
                  <a:noFill/>
                </a:ln>
                <a:solidFill>
                  <a:schemeClr val="tx1"/>
                </a:solidFill>
                <a:effectLst/>
                <a:latin typeface="Arial" panose="020B0604020202020204" pitchFamily="34" charset="0"/>
              </a:rPr>
              <a:t>shall be completed by a person designated by the Sponsor to act on its behalf.</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1"/>
                </a:solidFill>
                <a:effectLst/>
                <a:latin typeface="Arial" panose="020B0604020202020204" pitchFamily="34" charset="0"/>
              </a:rPr>
              <a:t>Please provide all of the information requested, as this form is utilized by </a:t>
            </a:r>
            <a:r>
              <a:rPr kumimoji="0" lang="en-US" altLang="en-US" sz="1000" b="0" i="0" u="none" strike="noStrike" cap="none" normalizeH="0" baseline="0" dirty="0" err="1" smtClean="0">
                <a:ln>
                  <a:noFill/>
                </a:ln>
                <a:solidFill>
                  <a:schemeClr val="tx1"/>
                </a:solidFill>
                <a:effectLst/>
                <a:latin typeface="Arial" panose="020B0604020202020204" pitchFamily="34" charset="0"/>
              </a:rPr>
              <a:t>RevCom</a:t>
            </a:r>
            <a:r>
              <a:rPr kumimoji="0" lang="en-US" altLang="en-US" sz="1000" b="0" i="0" u="none" strike="noStrike" cap="none" normalizeH="0" baseline="0" dirty="0" smtClean="0">
                <a:ln>
                  <a:noFill/>
                </a:ln>
                <a:solidFill>
                  <a:schemeClr val="tx1"/>
                </a:solidFill>
                <a:effectLst/>
                <a:latin typeface="Arial" panose="020B0604020202020204" pitchFamily="34" charset="0"/>
              </a:rPr>
              <a:t> in determining compliance with required procedures</a:t>
            </a:r>
            <a:r>
              <a:rPr kumimoji="0" lang="en-US" altLang="en-US" sz="1050" b="0" i="0" u="none" strike="noStrike" cap="none" normalizeH="0" baseline="0" dirty="0" smtClean="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Arial" panose="020B0604020202020204" pitchFamily="34" charset="0"/>
              </a:rPr>
              <a:t>Copyright Permission Releases</a:t>
            </a:r>
            <a:r>
              <a:rPr kumimoji="0" lang="en-US" altLang="en-US" sz="1200" b="0" i="0" u="none" strike="noStrike" cap="none" normalizeH="0" baseline="0" dirty="0" smtClean="0">
                <a:ln>
                  <a:noFill/>
                </a:ln>
                <a:solidFill>
                  <a:schemeClr val="tx1"/>
                </a:solidFill>
                <a:effectLst/>
                <a:latin typeface="Arial" panose="020B0604020202020204" pitchFamily="34" charset="0"/>
              </a:rPr>
              <a:t> </a:t>
            </a:r>
            <a:br>
              <a:rPr kumimoji="0" lang="en-US" altLang="en-US" sz="1200" b="0" i="0" u="none" strike="noStrike" cap="none" normalizeH="0" baseline="0" dirty="0" smtClean="0">
                <a:ln>
                  <a:noFill/>
                </a:ln>
                <a:solidFill>
                  <a:schemeClr val="tx1"/>
                </a:solidFill>
                <a:effectLst/>
                <a:latin typeface="Arial" panose="020B0604020202020204" pitchFamily="34" charset="0"/>
              </a:rPr>
            </a:br>
            <a:r>
              <a:rPr kumimoji="0" lang="en-US" altLang="en-US" sz="1000" b="0" i="0" u="none" strike="noStrike" cap="none" normalizeH="0" baseline="0" dirty="0" smtClean="0">
                <a:ln>
                  <a:noFill/>
                </a:ln>
                <a:solidFill>
                  <a:schemeClr val="tx1"/>
                </a:solidFill>
                <a:effectLst/>
                <a:latin typeface="Arial" panose="020B0604020202020204" pitchFamily="34" charset="0"/>
              </a:rPr>
              <a:t>The Sponsor obtains all necessary copyright permission releases, if applicable, needed to incorporate figures or text from copyrighted documents into the proposed standard.  The written release(s) should be included with the submittal, if they had not been submitted previously. All releases should incorporate the language and requirements outlined in the sample letters within the </a:t>
            </a:r>
            <a:r>
              <a:rPr kumimoji="0" lang="en-US" altLang="en-US" sz="1000" b="0" i="0" u="none" strike="noStrike" cap="none" normalizeH="0" baseline="0" dirty="0" smtClean="0">
                <a:ln>
                  <a:noFill/>
                </a:ln>
                <a:solidFill>
                  <a:schemeClr val="tx1"/>
                </a:solidFill>
                <a:effectLst/>
                <a:latin typeface="Arial" panose="020B0604020202020204" pitchFamily="34" charset="0"/>
                <a:hlinkClick r:id="rId3"/>
              </a:rPr>
              <a:t>IEEE Standards Style Manual</a:t>
            </a:r>
            <a:r>
              <a:rPr kumimoji="0" lang="en-US" altLang="en-US" sz="1000" b="0" i="0" u="none" strike="noStrike" cap="none" normalizeH="0" baseline="0" dirty="0" smtClean="0">
                <a:ln>
                  <a:noFill/>
                </a:ln>
                <a:solidFill>
                  <a:schemeClr val="tx1"/>
                </a:solidFill>
                <a:effectLst/>
                <a:latin typeface="Arial" panose="020B0604020202020204" pitchFamily="34" charset="0"/>
              </a:rPr>
              <a:t>.   </a:t>
            </a:r>
            <a:endParaRPr kumimoji="0" lang="en-US" altLang="en-US" sz="3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Arial" panose="020B0604020202020204" pitchFamily="34" charset="0"/>
              </a:rPr>
              <a:t>Electronic Source Files of the Last Balloted Draft</a:t>
            </a:r>
            <a:r>
              <a:rPr kumimoji="0" lang="en-US" altLang="en-US" sz="1200" b="0" i="0" u="none" strike="noStrike" cap="none" normalizeH="0" baseline="0" dirty="0" smtClean="0">
                <a:ln>
                  <a:noFill/>
                </a:ln>
                <a:solidFill>
                  <a:schemeClr val="tx1"/>
                </a:solidFill>
                <a:effectLst/>
                <a:latin typeface="Arial" panose="020B0604020202020204" pitchFamily="34" charset="0"/>
              </a:rPr>
              <a:t> </a:t>
            </a:r>
            <a:br>
              <a:rPr kumimoji="0" lang="en-US" altLang="en-US" sz="1200" b="0" i="0" u="none" strike="noStrike" cap="none" normalizeH="0" baseline="0" dirty="0" smtClean="0">
                <a:ln>
                  <a:noFill/>
                </a:ln>
                <a:solidFill>
                  <a:schemeClr val="tx1"/>
                </a:solidFill>
                <a:effectLst/>
                <a:latin typeface="Arial" panose="020B0604020202020204" pitchFamily="34" charset="0"/>
              </a:rPr>
            </a:br>
            <a:r>
              <a:rPr kumimoji="0" lang="en-US" altLang="en-US" sz="1000" b="0" i="0" u="none" strike="noStrike" cap="none" normalizeH="0" baseline="0" dirty="0" smtClean="0">
                <a:ln>
                  <a:noFill/>
                </a:ln>
                <a:solidFill>
                  <a:schemeClr val="tx1"/>
                </a:solidFill>
                <a:effectLst/>
                <a:latin typeface="Arial" panose="020B0604020202020204" pitchFamily="34" charset="0"/>
              </a:rPr>
              <a:t>An electronic source file of the complete last balloted draft shall be submitted. Identify the format used to create the document (e.g. MS Word, </a:t>
            </a:r>
            <a:r>
              <a:rPr kumimoji="0" lang="en-US" altLang="en-US" sz="1000" b="0" i="0" u="none" strike="noStrike" cap="none" normalizeH="0" baseline="0" dirty="0" err="1" smtClean="0">
                <a:ln>
                  <a:noFill/>
                </a:ln>
                <a:solidFill>
                  <a:schemeClr val="tx1"/>
                </a:solidFill>
                <a:effectLst/>
                <a:latin typeface="Arial" panose="020B0604020202020204" pitchFamily="34" charset="0"/>
              </a:rPr>
              <a:t>FrameMaker</a:t>
            </a:r>
            <a:r>
              <a:rPr kumimoji="0" lang="en-US" altLang="en-US" sz="1000" b="0" i="0" u="none" strike="noStrike" cap="none" normalizeH="0" baseline="0" dirty="0" smtClean="0">
                <a:ln>
                  <a:noFill/>
                </a:ln>
                <a:solidFill>
                  <a:schemeClr val="tx1"/>
                </a:solidFill>
                <a:effectLst/>
                <a:latin typeface="Arial" panose="020B0604020202020204" pitchFamily="34" charset="0"/>
              </a:rPr>
              <a:t>). Figures should be submitted as separate files and labeled Fig1, Fig2 and so on. Preferred formats are .</a:t>
            </a:r>
            <a:r>
              <a:rPr kumimoji="0" lang="en-US" altLang="en-US" sz="1000" b="0" i="0" u="none" strike="noStrike" cap="none" normalizeH="0" baseline="0" dirty="0" err="1" smtClean="0">
                <a:ln>
                  <a:noFill/>
                </a:ln>
                <a:solidFill>
                  <a:schemeClr val="tx1"/>
                </a:solidFill>
                <a:effectLst/>
                <a:latin typeface="Arial" panose="020B0604020202020204" pitchFamily="34" charset="0"/>
              </a:rPr>
              <a:t>wmf</a:t>
            </a:r>
            <a:r>
              <a:rPr kumimoji="0" lang="en-US" altLang="en-US" sz="1000" b="0" i="0" u="none" strike="noStrike" cap="none" normalizeH="0" baseline="0" dirty="0" smtClean="0">
                <a:ln>
                  <a:noFill/>
                </a:ln>
                <a:solidFill>
                  <a:schemeClr val="tx1"/>
                </a:solidFill>
                <a:effectLst/>
                <a:latin typeface="Arial" panose="020B0604020202020204" pitchFamily="34" charset="0"/>
              </a:rPr>
              <a:t>, ,</a:t>
            </a:r>
            <a:r>
              <a:rPr kumimoji="0" lang="en-US" altLang="en-US" sz="1000" b="0" i="0" u="none" strike="noStrike" cap="none" normalizeH="0" baseline="0" dirty="0" err="1" smtClean="0">
                <a:ln>
                  <a:noFill/>
                </a:ln>
                <a:solidFill>
                  <a:schemeClr val="tx1"/>
                </a:solidFill>
                <a:effectLst/>
                <a:latin typeface="Arial" panose="020B0604020202020204" pitchFamily="34" charset="0"/>
              </a:rPr>
              <a:t>eps</a:t>
            </a:r>
            <a:r>
              <a:rPr kumimoji="0" lang="en-US" altLang="en-US" sz="1000" b="0" i="0" u="none" strike="noStrike" cap="none" normalizeH="0" baseline="0" dirty="0" smtClean="0">
                <a:ln>
                  <a:noFill/>
                </a:ln>
                <a:solidFill>
                  <a:schemeClr val="tx1"/>
                </a:solidFill>
                <a:effectLst/>
                <a:latin typeface="Arial" panose="020B0604020202020204" pitchFamily="34" charset="0"/>
              </a:rPr>
              <a:t>, and .tiff, or editable graphics embedded in </a:t>
            </a:r>
            <a:r>
              <a:rPr kumimoji="0" lang="en-US" altLang="en-US" sz="1000" b="0" i="0" u="none" strike="noStrike" cap="none" normalizeH="0" baseline="0" dirty="0" err="1" smtClean="0">
                <a:ln>
                  <a:noFill/>
                </a:ln>
                <a:solidFill>
                  <a:schemeClr val="tx1"/>
                </a:solidFill>
                <a:effectLst/>
                <a:latin typeface="Arial" panose="020B0604020202020204" pitchFamily="34" charset="0"/>
              </a:rPr>
              <a:t>FrameMaker</a:t>
            </a:r>
            <a:r>
              <a:rPr kumimoji="0" lang="en-US" altLang="en-US" sz="1000" b="0" i="0" u="none" strike="noStrike" cap="none" normalizeH="0" baseline="0" dirty="0" smtClean="0">
                <a:ln>
                  <a:noFill/>
                </a:ln>
                <a:solidFill>
                  <a:schemeClr val="tx1"/>
                </a:solidFill>
                <a:effectLst/>
                <a:latin typeface="Arial" panose="020B0604020202020204" pitchFamily="34" charset="0"/>
              </a:rPr>
              <a:t> files. If no other alternative exists, GIF and JPEG formats are acceptable. </a:t>
            </a:r>
            <a:r>
              <a:rPr kumimoji="0" lang="en-US" altLang="en-US" sz="1000" b="0" i="0" u="none" strike="noStrike" cap="none" normalizeH="0" baseline="0" dirty="0" err="1" smtClean="0">
                <a:ln>
                  <a:noFill/>
                </a:ln>
                <a:solidFill>
                  <a:schemeClr val="tx1"/>
                </a:solidFill>
                <a:effectLst/>
                <a:latin typeface="Arial" panose="020B0604020202020204" pitchFamily="34" charset="0"/>
              </a:rPr>
              <a:t>RevCom</a:t>
            </a:r>
            <a:r>
              <a:rPr kumimoji="0" lang="en-US" altLang="en-US" sz="1000" b="0" i="0" u="none" strike="noStrike" cap="none" normalizeH="0" baseline="0" dirty="0" smtClean="0">
                <a:ln>
                  <a:noFill/>
                </a:ln>
                <a:solidFill>
                  <a:schemeClr val="tx1"/>
                </a:solidFill>
                <a:effectLst/>
                <a:latin typeface="Arial" panose="020B0604020202020204" pitchFamily="34" charset="0"/>
              </a:rPr>
              <a:t> will review the draft as balloted.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Arial" panose="020B0604020202020204" pitchFamily="34" charset="0"/>
              </a:rPr>
              <a:t>Working Group Roster</a:t>
            </a:r>
            <a:r>
              <a:rPr kumimoji="0" lang="en-US" altLang="en-US" sz="1200" b="0" i="0" u="none" strike="noStrike" cap="none" normalizeH="0" baseline="0" dirty="0" smtClean="0">
                <a:ln>
                  <a:noFill/>
                </a:ln>
                <a:solidFill>
                  <a:schemeClr val="tx1"/>
                </a:solidFill>
                <a:effectLst/>
                <a:latin typeface="Arial" panose="020B0604020202020204" pitchFamily="34" charset="0"/>
              </a:rPr>
              <a:t> </a:t>
            </a:r>
            <a:br>
              <a:rPr kumimoji="0" lang="en-US" altLang="en-US" sz="1200" b="0" i="0" u="none" strike="noStrike" cap="none" normalizeH="0" baseline="0" dirty="0" smtClean="0">
                <a:ln>
                  <a:noFill/>
                </a:ln>
                <a:solidFill>
                  <a:schemeClr val="tx1"/>
                </a:solidFill>
                <a:effectLst/>
                <a:latin typeface="Arial" panose="020B0604020202020204" pitchFamily="34" charset="0"/>
              </a:rPr>
            </a:br>
            <a:r>
              <a:rPr kumimoji="0" lang="en-US" altLang="en-US" sz="1000" b="0" i="0" u="none" strike="noStrike" cap="none" normalizeH="0" baseline="0" dirty="0" smtClean="0">
                <a:ln>
                  <a:noFill/>
                </a:ln>
                <a:solidFill>
                  <a:schemeClr val="tx1"/>
                </a:solidFill>
                <a:effectLst/>
                <a:latin typeface="Arial" panose="020B0604020202020204" pitchFamily="34" charset="0"/>
              </a:rPr>
              <a:t>Names of the members of the working group or subcommittee that developed the document being submitted shall be included as they will appear in the published standard. If incorporated into the document, it’s not necessary to send a separate list.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Arial" panose="020B0604020202020204" pitchFamily="34" charset="0"/>
              </a:rPr>
              <a:t>Notification Why Comments Associated with a Negative Vote were not Recirculated</a:t>
            </a:r>
            <a:r>
              <a:rPr kumimoji="0" lang="en-US" altLang="en-US" sz="1200" b="0" i="0" u="none" strike="noStrike" cap="none" normalizeH="0" baseline="0" dirty="0" smtClean="0">
                <a:ln>
                  <a:noFill/>
                </a:ln>
                <a:solidFill>
                  <a:schemeClr val="tx1"/>
                </a:solidFill>
                <a:effectLst/>
                <a:latin typeface="Arial" panose="020B0604020202020204" pitchFamily="34" charset="0"/>
              </a:rPr>
              <a:t> </a:t>
            </a:r>
            <a:br>
              <a:rPr kumimoji="0" lang="en-US" altLang="en-US" sz="1200" b="0" i="0" u="none" strike="noStrike" cap="none" normalizeH="0" baseline="0" dirty="0" smtClean="0">
                <a:ln>
                  <a:noFill/>
                </a:ln>
                <a:solidFill>
                  <a:schemeClr val="tx1"/>
                </a:solidFill>
                <a:effectLst/>
                <a:latin typeface="Arial" panose="020B0604020202020204" pitchFamily="34" charset="0"/>
              </a:rPr>
            </a:br>
            <a:r>
              <a:rPr kumimoji="0" lang="en-US" altLang="en-US" sz="1000" b="0" i="0" u="none" strike="noStrike" cap="none" normalizeH="0" baseline="0" dirty="0" smtClean="0">
                <a:ln>
                  <a:noFill/>
                </a:ln>
                <a:solidFill>
                  <a:schemeClr val="tx1"/>
                </a:solidFill>
                <a:effectLst/>
                <a:latin typeface="Arial" panose="020B0604020202020204" pitchFamily="34" charset="0"/>
              </a:rPr>
              <a:t>Comments associated with a negative vote that have not been shown to the balloting group via a recirculation ballot, a notification should be sent to each commenter explaining on a comment-by-comment basis why they do not require recirculation. These notices shall be submitted to </a:t>
            </a:r>
            <a:r>
              <a:rPr kumimoji="0" lang="en-US" altLang="en-US" sz="1000" b="0" i="0" u="none" strike="noStrike" cap="none" normalizeH="0" baseline="0" dirty="0" err="1" smtClean="0">
                <a:ln>
                  <a:noFill/>
                </a:ln>
                <a:solidFill>
                  <a:schemeClr val="tx1"/>
                </a:solidFill>
                <a:effectLst/>
                <a:latin typeface="Arial" panose="020B0604020202020204" pitchFamily="34" charset="0"/>
              </a:rPr>
              <a:t>RevCom</a:t>
            </a:r>
            <a:r>
              <a:rPr kumimoji="0" lang="en-US" altLang="en-US" sz="1000" b="0" i="0" u="none" strike="noStrike" cap="none" normalizeH="0" baseline="0" dirty="0" smtClean="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1"/>
                </a:solidFill>
                <a:effectLst/>
                <a:latin typeface="Arial" panose="020B0604020202020204" pitchFamily="34" charset="0"/>
              </a:rPr>
              <a:t>Reasons why a comment associated with a negative vote does not require recirculation include the following:</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000" b="0" i="0" u="none" strike="noStrike" cap="none" normalizeH="0" baseline="0" dirty="0" smtClean="0">
                <a:ln>
                  <a:noFill/>
                </a:ln>
                <a:solidFill>
                  <a:schemeClr val="tx1"/>
                </a:solidFill>
                <a:effectLst/>
                <a:latin typeface="Arial" panose="020B0604020202020204" pitchFamily="34" charset="0"/>
              </a:rPr>
              <a:t>Comment is not related to the project/standard being balloted</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000" b="0" i="0" u="none" strike="noStrike" cap="none" normalizeH="0" baseline="0" dirty="0" smtClean="0">
                <a:ln>
                  <a:noFill/>
                </a:ln>
                <a:solidFill>
                  <a:schemeClr val="tx1"/>
                </a:solidFill>
                <a:effectLst/>
                <a:latin typeface="Arial" panose="020B0604020202020204" pitchFamily="34" charset="0"/>
              </a:rPr>
              <a:t>Comment is on material that is not open to comment during a particular round of balloting</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000" b="0" i="0" u="none" strike="noStrike" cap="none" normalizeH="0" baseline="0" dirty="0" smtClean="0">
                <a:ln>
                  <a:noFill/>
                </a:ln>
                <a:solidFill>
                  <a:schemeClr val="tx1"/>
                </a:solidFill>
                <a:effectLst/>
                <a:latin typeface="Arial" panose="020B0604020202020204" pitchFamily="34" charset="0"/>
              </a:rPr>
              <a:t>Comment is a restatement of a previous comment that has already been recirculated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Arial" panose="020B0604020202020204" pitchFamily="34" charset="0"/>
              </a:rPr>
              <a:t>Other Relevant Information </a:t>
            </a:r>
            <a:r>
              <a:rPr kumimoji="0" lang="en-US" altLang="en-US" sz="1200" b="0" i="0" u="none" strike="noStrike" cap="none" normalizeH="0" baseline="0" dirty="0" smtClean="0">
                <a:ln>
                  <a:noFill/>
                </a:ln>
                <a:solidFill>
                  <a:schemeClr val="tx1"/>
                </a:solidFill>
                <a:effectLst/>
                <a:latin typeface="Arial" panose="020B0604020202020204" pitchFamily="34" charset="0"/>
              </a:rPr>
              <a:t>— </a:t>
            </a:r>
            <a:r>
              <a:rPr kumimoji="0" lang="en-US" altLang="en-US" sz="1000" b="0" i="1" u="none" strike="noStrike" cap="none" normalizeH="0" baseline="0" dirty="0" smtClean="0">
                <a:ln>
                  <a:noFill/>
                </a:ln>
                <a:solidFill>
                  <a:schemeClr val="tx1"/>
                </a:solidFill>
                <a:effectLst/>
                <a:latin typeface="Arial" panose="020B0604020202020204" pitchFamily="34" charset="0"/>
              </a:rPr>
              <a:t>such as emails from negative balloters confirming a change of their vote or mandatory coordination emails</a:t>
            </a:r>
            <a:r>
              <a:rPr kumimoji="0" lang="en-US" altLang="en-US" sz="1000" b="0" i="0" u="none" strike="noStrike" cap="none" normalizeH="0" baseline="0" dirty="0" smtClean="0">
                <a:ln>
                  <a:noFill/>
                </a:ln>
                <a:solidFill>
                  <a:schemeClr val="tx1"/>
                </a:solidFill>
                <a:effectLst/>
                <a:latin typeface="Arial" panose="020B0604020202020204" pitchFamily="34" charset="0"/>
              </a:rPr>
              <a:t> </a:t>
            </a:r>
            <a:br>
              <a:rPr kumimoji="0" lang="en-US" altLang="en-US" sz="1000" b="0" i="0" u="none" strike="noStrike" cap="none" normalizeH="0" baseline="0" dirty="0" smtClean="0">
                <a:ln>
                  <a:noFill/>
                </a:ln>
                <a:solidFill>
                  <a:schemeClr val="tx1"/>
                </a:solidFill>
                <a:effectLst/>
                <a:latin typeface="Arial" panose="020B0604020202020204" pitchFamily="34" charset="0"/>
              </a:rPr>
            </a:br>
            <a:r>
              <a:rPr kumimoji="0" lang="en-US" altLang="en-US" sz="1000" b="0" i="0" u="none" strike="noStrike" cap="none" normalizeH="0" baseline="0" dirty="0" smtClean="0">
                <a:ln>
                  <a:noFill/>
                </a:ln>
                <a:solidFill>
                  <a:schemeClr val="tx1"/>
                </a:solidFill>
                <a:effectLst/>
                <a:latin typeface="Arial" panose="020B0604020202020204" pitchFamily="34" charset="0"/>
              </a:rPr>
              <a:t>If a negative balloter changes their vote to approve or abstain outside of the balloting system, copies of the written confirmation shall be included in the </a:t>
            </a:r>
            <a:r>
              <a:rPr kumimoji="0" lang="en-US" altLang="en-US" sz="1000" b="0" i="0" u="none" strike="noStrike" cap="none" normalizeH="0" baseline="0" dirty="0" err="1" smtClean="0">
                <a:ln>
                  <a:noFill/>
                </a:ln>
                <a:solidFill>
                  <a:schemeClr val="tx1"/>
                </a:solidFill>
                <a:effectLst/>
                <a:latin typeface="Arial" panose="020B0604020202020204" pitchFamily="34" charset="0"/>
              </a:rPr>
              <a:t>RevCom</a:t>
            </a:r>
            <a:r>
              <a:rPr kumimoji="0" lang="en-US" altLang="en-US" sz="1000" b="0" i="0" u="none" strike="noStrike" cap="none" normalizeH="0" baseline="0" dirty="0" smtClean="0">
                <a:ln>
                  <a:noFill/>
                </a:ln>
                <a:solidFill>
                  <a:schemeClr val="tx1"/>
                </a:solidFill>
                <a:effectLst/>
                <a:latin typeface="Arial" panose="020B0604020202020204" pitchFamily="34" charset="0"/>
              </a:rPr>
              <a:t> submittal. If mandatory coordination was conducted outside of the balloting system, coordination emails shall be submitted. Other relevant materials may be submitted as needed.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smtClean="0">
                <a:ln>
                  <a:noFill/>
                </a:ln>
                <a:solidFill>
                  <a:schemeClr val="tx1"/>
                </a:solidFill>
                <a:effectLst/>
                <a:latin typeface="Arial" panose="020B0604020202020204" pitchFamily="34" charset="0"/>
              </a:rPr>
              <a:t>NOTE: </a:t>
            </a:r>
            <a:r>
              <a:rPr kumimoji="0" lang="en-US" altLang="en-US" sz="1000" b="0" i="0" u="none" strike="noStrike" cap="none" normalizeH="0" baseline="0" dirty="0" smtClean="0">
                <a:ln>
                  <a:noFill/>
                </a:ln>
                <a:solidFill>
                  <a:schemeClr val="tx1"/>
                </a:solidFill>
                <a:effectLst/>
                <a:latin typeface="Arial" panose="020B0604020202020204" pitchFamily="34" charset="0"/>
              </a:rPr>
              <a:t>Conditional submittals — </a:t>
            </a:r>
            <a:r>
              <a:rPr kumimoji="0" lang="en-US" altLang="en-US" sz="1000" b="0" i="0" u="none" strike="noStrike" cap="none" normalizeH="0" baseline="0" dirty="0" err="1" smtClean="0">
                <a:ln>
                  <a:noFill/>
                </a:ln>
                <a:solidFill>
                  <a:schemeClr val="tx1"/>
                </a:solidFill>
                <a:effectLst/>
                <a:latin typeface="Arial" panose="020B0604020202020204" pitchFamily="34" charset="0"/>
              </a:rPr>
              <a:t>RevCom</a:t>
            </a:r>
            <a:r>
              <a:rPr kumimoji="0" lang="en-US" altLang="en-US" sz="1000" b="0" i="0" u="none" strike="noStrike" cap="none" normalizeH="0" baseline="0" dirty="0" smtClean="0">
                <a:ln>
                  <a:noFill/>
                </a:ln>
                <a:solidFill>
                  <a:schemeClr val="tx1"/>
                </a:solidFill>
                <a:effectLst/>
                <a:latin typeface="Arial" panose="020B0604020202020204" pitchFamily="34" charset="0"/>
              </a:rPr>
              <a:t> will consider reviewing a submittal if a recirculation ballot is in progress at the specified submittal deadline, provided the recirculated draft and all submittal documentation except required materials related to the in-progress recirculation are submitted by the submittal deadline. There shall be no negative votes on new issues, but additional negatives on prior issues are allowed provided the 75% approval rate required is achieved. See </a:t>
            </a:r>
            <a:r>
              <a:rPr kumimoji="0" lang="en-US" altLang="en-US" sz="1000" b="0" i="0" u="none" strike="noStrike" cap="none" normalizeH="0" baseline="0" dirty="0" err="1" smtClean="0">
                <a:ln>
                  <a:noFill/>
                </a:ln>
                <a:solidFill>
                  <a:schemeClr val="tx1"/>
                </a:solidFill>
                <a:effectLst/>
                <a:latin typeface="Arial" panose="020B0604020202020204" pitchFamily="34" charset="0"/>
                <a:hlinkClick r:id="rId4"/>
              </a:rPr>
              <a:t>RevCom</a:t>
            </a:r>
            <a:r>
              <a:rPr kumimoji="0" lang="en-US" altLang="en-US" sz="1000" b="0" i="0" u="none" strike="noStrike" cap="none" normalizeH="0" baseline="0" dirty="0" smtClean="0">
                <a:ln>
                  <a:noFill/>
                </a:ln>
                <a:solidFill>
                  <a:schemeClr val="tx1"/>
                </a:solidFill>
                <a:effectLst/>
                <a:latin typeface="Arial" panose="020B0604020202020204" pitchFamily="34" charset="0"/>
                <a:hlinkClick r:id="rId4"/>
              </a:rPr>
              <a:t> Conventions</a:t>
            </a:r>
            <a:r>
              <a:rPr kumimoji="0" lang="en-US" altLang="en-US" sz="1000" b="0" i="0" u="none" strike="noStrike" cap="none" normalizeH="0" baseline="0" dirty="0" smtClean="0">
                <a:ln>
                  <a:noFill/>
                </a:ln>
                <a:solidFill>
                  <a:schemeClr val="tx1"/>
                </a:solidFill>
                <a:effectLst/>
                <a:latin typeface="Arial" panose="020B0604020202020204" pitchFamily="34" charset="0"/>
              </a:rPr>
              <a:t> for more details.</a:t>
            </a:r>
          </a:p>
        </p:txBody>
      </p:sp>
      <p:pic>
        <p:nvPicPr>
          <p:cNvPr id="1026" name="Picture 2" descr="locked"/>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08575" y="576262"/>
            <a:ext cx="123825" cy="15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72800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smtClean="0"/>
              <a:t>Motion to fo</a:t>
            </a:r>
            <a:r>
              <a:rPr lang="en-US" dirty="0" smtClean="0"/>
              <a:t>r</a:t>
            </a:r>
            <a:r>
              <a:rPr dirty="0" smtClean="0"/>
              <a:t>ward 1900.5.2 to Standards Board for Approval</a:t>
            </a:r>
            <a:endParaRPr dirty="0" smtClean="0"/>
          </a:p>
        </p:txBody>
      </p:sp>
      <p:sp>
        <p:nvSpPr>
          <p:cNvPr id="7171" name="Content Placeholder 2"/>
          <p:cNvSpPr>
            <a:spLocks noGrp="1"/>
          </p:cNvSpPr>
          <p:nvPr>
            <p:ph idx="1"/>
          </p:nvPr>
        </p:nvSpPr>
        <p:spPr/>
        <p:txBody>
          <a:bodyPr/>
          <a:lstStyle/>
          <a:p>
            <a:r>
              <a:rPr dirty="0" smtClean="0"/>
              <a:t>Motion to approve </a:t>
            </a:r>
            <a:r>
              <a:rPr dirty="0" smtClean="0"/>
              <a:t>comment resolution </a:t>
            </a:r>
            <a:r>
              <a:rPr dirty="0" smtClean="0"/>
              <a:t>identified on slide 16 of this presentation and empower the chair to prepare all documentation necessar</a:t>
            </a:r>
            <a:r>
              <a:rPr lang="en-US" dirty="0" smtClean="0"/>
              <a:t>y</a:t>
            </a:r>
            <a:r>
              <a:rPr dirty="0" smtClean="0"/>
              <a:t> and fo</a:t>
            </a:r>
            <a:r>
              <a:rPr lang="en-US" dirty="0" smtClean="0"/>
              <a:t>r</a:t>
            </a:r>
            <a:r>
              <a:rPr dirty="0" smtClean="0"/>
              <a:t>ward the current draft of IEEE P1900.5.2 to the IEEE Standards Board (</a:t>
            </a:r>
            <a:r>
              <a:rPr dirty="0" err="1" smtClean="0"/>
              <a:t>RevCom</a:t>
            </a:r>
            <a:r>
              <a:rPr dirty="0" smtClean="0"/>
              <a:t>) for app</a:t>
            </a:r>
            <a:r>
              <a:rPr lang="en-US" dirty="0" smtClean="0"/>
              <a:t>ro</a:t>
            </a:r>
            <a:r>
              <a:rPr dirty="0" smtClean="0"/>
              <a:t>val. </a:t>
            </a:r>
            <a:endParaRPr dirty="0" smtClean="0"/>
          </a:p>
          <a:p>
            <a:r>
              <a:rPr dirty="0" smtClean="0"/>
              <a:t>Mover: </a:t>
            </a:r>
          </a:p>
          <a:p>
            <a:r>
              <a:rPr dirty="0" smtClean="0"/>
              <a:t>Second: </a:t>
            </a:r>
            <a:endParaRPr lang="en-US" dirty="0"/>
          </a:p>
          <a:p>
            <a:r>
              <a:rPr lang="en-US" dirty="0" smtClean="0"/>
              <a:t>Vote: </a:t>
            </a:r>
            <a:endParaRPr dirty="0" smtClean="0"/>
          </a:p>
        </p:txBody>
      </p:sp>
      <p:sp>
        <p:nvSpPr>
          <p:cNvPr id="4" name="Date Placeholder 3"/>
          <p:cNvSpPr>
            <a:spLocks noGrp="1"/>
          </p:cNvSpPr>
          <p:nvPr>
            <p:ph type="dt" sz="quarter" idx="10"/>
          </p:nvPr>
        </p:nvSpPr>
        <p:spPr/>
        <p:txBody>
          <a:bodyPr/>
          <a:lstStyle/>
          <a:p>
            <a:pPr>
              <a:defRPr/>
            </a:pPr>
            <a:fld id="{A47799AB-5547-4AB5-A1E2-4B49F3C9F5B1}" type="datetime1">
              <a:rPr lang="en-US" smtClean="0"/>
              <a:t>4/30/2017</a:t>
            </a:fld>
            <a:endParaRPr lang="en-US"/>
          </a:p>
        </p:txBody>
      </p:sp>
      <p:sp>
        <p:nvSpPr>
          <p:cNvPr id="5" name="Footer Placeholder 4"/>
          <p:cNvSpPr>
            <a:spLocks noGrp="1"/>
          </p:cNvSpPr>
          <p:nvPr>
            <p:ph type="ftr" sz="quarter" idx="11"/>
          </p:nvPr>
        </p:nvSpPr>
        <p:spPr/>
        <p:txBody>
          <a:bodyPr/>
          <a:lstStyle/>
          <a:p>
            <a:pPr>
              <a:defRPr/>
            </a:pPr>
            <a:r>
              <a:rPr lang="en-US" smtClean="0"/>
              <a:t>Doc #: 5-17-0013-00-agen</a:t>
            </a:r>
            <a:endParaRPr lang="en-US"/>
          </a:p>
        </p:txBody>
      </p:sp>
      <p:sp>
        <p:nvSpPr>
          <p:cNvPr id="6" name="Slide Number Placeholder 5"/>
          <p:cNvSpPr>
            <a:spLocks noGrp="1"/>
          </p:cNvSpPr>
          <p:nvPr>
            <p:ph type="sldNum" sz="quarter" idx="12"/>
          </p:nvPr>
        </p:nvSpPr>
        <p:spPr/>
        <p:txBody>
          <a:bodyPr/>
          <a:lstStyle/>
          <a:p>
            <a:pPr>
              <a:defRPr/>
            </a:pPr>
            <a:fld id="{37121803-2D18-4F48-9883-FC84CD494002}" type="slidenum">
              <a:rPr lang="en-US" smtClean="0"/>
              <a:pPr>
                <a:defRPr/>
              </a:pPr>
              <a:t>18</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41558182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smtClean="0"/>
              <a:t>Other DySPAN-SC Activities</a:t>
            </a:r>
          </a:p>
        </p:txBody>
      </p:sp>
      <p:sp>
        <p:nvSpPr>
          <p:cNvPr id="15363" name="Content Placeholder 2"/>
          <p:cNvSpPr>
            <a:spLocks noGrp="1"/>
          </p:cNvSpPr>
          <p:nvPr>
            <p:ph idx="1"/>
          </p:nvPr>
        </p:nvSpPr>
        <p:spPr/>
        <p:txBody>
          <a:bodyPr/>
          <a:lstStyle/>
          <a:p>
            <a:r>
              <a:rPr dirty="0" smtClean="0"/>
              <a:t>Leadership meetings</a:t>
            </a:r>
          </a:p>
          <a:p>
            <a:pPr lvl="1"/>
            <a:r>
              <a:rPr lang="en-US" dirty="0" smtClean="0"/>
              <a:t>None</a:t>
            </a:r>
            <a:endParaRPr dirty="0" smtClean="0"/>
          </a:p>
          <a:p>
            <a:pPr lvl="2"/>
            <a:endParaRPr lang="en-US" dirty="0" smtClean="0"/>
          </a:p>
          <a:p>
            <a:r>
              <a:rPr lang="en-US" dirty="0" smtClean="0"/>
              <a:t>Other activities?</a:t>
            </a:r>
          </a:p>
        </p:txBody>
      </p:sp>
      <p:sp>
        <p:nvSpPr>
          <p:cNvPr id="4" name="Date Placeholder 3"/>
          <p:cNvSpPr>
            <a:spLocks noGrp="1"/>
          </p:cNvSpPr>
          <p:nvPr>
            <p:ph type="dt" sz="quarter" idx="10"/>
          </p:nvPr>
        </p:nvSpPr>
        <p:spPr/>
        <p:txBody>
          <a:bodyPr/>
          <a:lstStyle/>
          <a:p>
            <a:pPr>
              <a:defRPr/>
            </a:pPr>
            <a:fld id="{31716F70-25E0-4F35-B837-6EACA1CC2D7E}" type="datetime1">
              <a:rPr lang="en-US" smtClean="0"/>
              <a:t>4/30/2017</a:t>
            </a:fld>
            <a:endParaRPr lang="en-US"/>
          </a:p>
        </p:txBody>
      </p:sp>
      <p:sp>
        <p:nvSpPr>
          <p:cNvPr id="5" name="Footer Placeholder 4"/>
          <p:cNvSpPr>
            <a:spLocks noGrp="1"/>
          </p:cNvSpPr>
          <p:nvPr>
            <p:ph type="ftr" sz="quarter" idx="11"/>
          </p:nvPr>
        </p:nvSpPr>
        <p:spPr/>
        <p:txBody>
          <a:bodyPr/>
          <a:lstStyle/>
          <a:p>
            <a:pPr>
              <a:defRPr/>
            </a:pPr>
            <a:r>
              <a:rPr lang="en-US" smtClean="0"/>
              <a:t>Doc #: 5-17-0013-00-agen</a:t>
            </a:r>
            <a:endParaRPr lang="en-US"/>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smtClean="0"/>
              <a:t> Monthly WG Meeting</a:t>
            </a:r>
            <a:br>
              <a:rPr smtClean="0"/>
            </a:br>
            <a:r>
              <a:rPr smtClean="0"/>
              <a:t>Electronic Meeting Details</a:t>
            </a:r>
          </a:p>
        </p:txBody>
      </p:sp>
      <p:sp>
        <p:nvSpPr>
          <p:cNvPr id="3075" name="Text Box 5040"/>
          <p:cNvSpPr txBox="1">
            <a:spLocks noChangeArrowheads="1"/>
          </p:cNvSpPr>
          <p:nvPr/>
        </p:nvSpPr>
        <p:spPr bwMode="auto">
          <a:xfrm>
            <a:off x="349250" y="1447800"/>
            <a:ext cx="8382000"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r>
              <a:rPr lang="en-US" dirty="0"/>
              <a:t>1.  Please join my meeting. </a:t>
            </a:r>
            <a:br>
              <a:rPr lang="en-US" dirty="0"/>
            </a:br>
            <a:r>
              <a:rPr lang="en-US" u="sng" dirty="0">
                <a:hlinkClick r:id="rId3"/>
              </a:rPr>
              <a:t>https://global.gotomeeting.com/join/679013973</a:t>
            </a:r>
            <a:r>
              <a:rPr lang="en-US" dirty="0"/>
              <a:t> </a:t>
            </a:r>
          </a:p>
          <a:p>
            <a:endParaRPr lang="en-US" dirty="0"/>
          </a:p>
          <a:p>
            <a:r>
              <a:rPr lang="en-US" dirty="0"/>
              <a:t>2.  Use your microphone and speakers (VoIP) - a headset is recommended.  Or, call in using your telephone. </a:t>
            </a:r>
          </a:p>
          <a:p>
            <a:r>
              <a:rPr lang="en-US" dirty="0"/>
              <a:t>United States: +1 (619) 550-0006 </a:t>
            </a:r>
            <a:br>
              <a:rPr lang="en-US" dirty="0"/>
            </a:br>
            <a:r>
              <a:rPr lang="en-US" dirty="0"/>
              <a:t>Australia: +61 2 9087 3605 </a:t>
            </a:r>
            <a:br>
              <a:rPr lang="en-US" dirty="0"/>
            </a:br>
            <a:r>
              <a:rPr lang="en-US" dirty="0"/>
              <a:t>Austria: +43 (0) 7 2088 1403 </a:t>
            </a:r>
            <a:br>
              <a:rPr lang="en-US" dirty="0"/>
            </a:br>
            <a:r>
              <a:rPr lang="en-US" dirty="0"/>
              <a:t>Belgium: +32 (0) 38 08 1856 </a:t>
            </a:r>
            <a:br>
              <a:rPr lang="en-US" dirty="0"/>
            </a:br>
            <a:r>
              <a:rPr lang="en-US" dirty="0"/>
              <a:t>Canada: +1 (647) 497-9351 </a:t>
            </a:r>
            <a:br>
              <a:rPr lang="en-US" dirty="0"/>
            </a:br>
            <a:r>
              <a:rPr lang="en-US" dirty="0"/>
              <a:t>Denmark: +45 (0) 69 91 88 64 </a:t>
            </a:r>
            <a:br>
              <a:rPr lang="en-US" dirty="0"/>
            </a:br>
            <a:r>
              <a:rPr lang="en-US" dirty="0"/>
              <a:t>Finland: +358 (0) 942 41 5780 </a:t>
            </a:r>
            <a:br>
              <a:rPr lang="en-US" dirty="0"/>
            </a:br>
            <a:r>
              <a:rPr lang="en-US" dirty="0"/>
              <a:t>France: +33 (0) 170 950 592 </a:t>
            </a:r>
            <a:br>
              <a:rPr lang="en-US" dirty="0"/>
            </a:br>
            <a:endParaRPr lang="en-US" dirty="0"/>
          </a:p>
          <a:p>
            <a:r>
              <a:rPr lang="en-US" dirty="0"/>
              <a:t>Access Code: 679-013-973 </a:t>
            </a:r>
            <a:br>
              <a:rPr lang="en-US" dirty="0"/>
            </a:br>
            <a:r>
              <a:rPr lang="en-US" dirty="0"/>
              <a:t>Audio PIN: Shown after joining the meeting </a:t>
            </a:r>
          </a:p>
          <a:p>
            <a:r>
              <a:rPr lang="en-US" dirty="0"/>
              <a:t>Meeting ID: 679-013-973 </a:t>
            </a:r>
          </a:p>
          <a:p>
            <a:pPr>
              <a:buFont typeface="Arial" pitchFamily="34" charset="0"/>
              <a:buChar char="•"/>
            </a:pPr>
            <a:endParaRPr lang="en-US" dirty="0">
              <a:latin typeface="Times New Roman" pitchFamily="18" charset="0"/>
            </a:endParaRPr>
          </a:p>
        </p:txBody>
      </p:sp>
      <p:sp>
        <p:nvSpPr>
          <p:cNvPr id="2" name="Date Placeholder 1"/>
          <p:cNvSpPr>
            <a:spLocks noGrp="1"/>
          </p:cNvSpPr>
          <p:nvPr>
            <p:ph type="dt" sz="quarter" idx="10"/>
          </p:nvPr>
        </p:nvSpPr>
        <p:spPr/>
        <p:txBody>
          <a:bodyPr/>
          <a:lstStyle/>
          <a:p>
            <a:pPr>
              <a:defRPr/>
            </a:pPr>
            <a:fld id="{9D348B40-6139-418F-9C23-E059F643235B}" type="datetime1">
              <a:rPr lang="en-US" smtClean="0"/>
              <a:t>4/30/2017</a:t>
            </a:fld>
            <a:endParaRPr lang="en-US"/>
          </a:p>
        </p:txBody>
      </p:sp>
      <p:sp>
        <p:nvSpPr>
          <p:cNvPr id="3" name="Footer Placeholder 2"/>
          <p:cNvSpPr>
            <a:spLocks noGrp="1"/>
          </p:cNvSpPr>
          <p:nvPr>
            <p:ph type="ftr" sz="quarter" idx="11"/>
          </p:nvPr>
        </p:nvSpPr>
        <p:spPr/>
        <p:txBody>
          <a:bodyPr/>
          <a:lstStyle/>
          <a:p>
            <a:pPr>
              <a:defRPr/>
            </a:pPr>
            <a:r>
              <a:rPr lang="en-US" smtClean="0"/>
              <a:t>Doc #: 5-17-0013-00-agen</a:t>
            </a:r>
            <a:endParaRPr lang="en-US"/>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2</a:t>
            </a:fld>
            <a:endParaRPr lang="en-US"/>
          </a:p>
        </p:txBody>
      </p:sp>
      <p:sp>
        <p:nvSpPr>
          <p:cNvPr id="3079" name="TextBox 4"/>
          <p:cNvSpPr txBox="1">
            <a:spLocks noChangeArrowheads="1"/>
          </p:cNvSpPr>
          <p:nvPr/>
        </p:nvSpPr>
        <p:spPr bwMode="auto">
          <a:xfrm>
            <a:off x="4114800" y="2667000"/>
            <a:ext cx="3806825"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a:t>Germany: +49 (0) 692 5736 7210 </a:t>
            </a:r>
            <a:br>
              <a:rPr lang="en-US"/>
            </a:br>
            <a:r>
              <a:rPr lang="en-US"/>
              <a:t>Ireland: +353 (0) 14 845 978 </a:t>
            </a:r>
            <a:br>
              <a:rPr lang="en-US"/>
            </a:br>
            <a:r>
              <a:rPr lang="en-US"/>
              <a:t>Italy: +39 0 553 98 95 67 </a:t>
            </a:r>
            <a:br>
              <a:rPr lang="en-US"/>
            </a:br>
            <a:r>
              <a:rPr lang="en-US"/>
              <a:t>Netherlands: +31 (0) 208 080 381 </a:t>
            </a:r>
            <a:br>
              <a:rPr lang="en-US"/>
            </a:br>
            <a:r>
              <a:rPr lang="en-US"/>
              <a:t>New Zealand: +64 (0) 4 974 7214 </a:t>
            </a:r>
            <a:br>
              <a:rPr lang="en-US"/>
            </a:br>
            <a:r>
              <a:rPr lang="en-US"/>
              <a:t>Norway: +47 21 03 58 98 </a:t>
            </a:r>
            <a:br>
              <a:rPr lang="en-US"/>
            </a:br>
            <a:r>
              <a:rPr lang="en-US"/>
              <a:t>Spain: +34 955 32 0845 </a:t>
            </a:r>
            <a:br>
              <a:rPr lang="en-US"/>
            </a:br>
            <a:r>
              <a:rPr lang="en-US"/>
              <a:t>Sweden: +46 (0) 853 527 836 </a:t>
            </a:r>
            <a:br>
              <a:rPr lang="en-US"/>
            </a:br>
            <a:r>
              <a:rPr lang="en-US"/>
              <a:t>Switzerland: +41 (0) 435 0167 09 </a:t>
            </a:r>
            <a:br>
              <a:rPr lang="en-US"/>
            </a:br>
            <a:r>
              <a:rPr lang="en-US"/>
              <a:t>United Kingdom: +44 (0) 330 221 0086</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152400"/>
            <a:ext cx="8229600" cy="1143000"/>
          </a:xfrm>
        </p:spPr>
        <p:txBody>
          <a:bodyPr/>
          <a:lstStyle/>
          <a:p>
            <a:r>
              <a:rPr dirty="0" smtClean="0"/>
              <a:t>Marketing Inputs</a:t>
            </a:r>
          </a:p>
        </p:txBody>
      </p:sp>
      <p:sp>
        <p:nvSpPr>
          <p:cNvPr id="16387" name="Content Placeholder 2"/>
          <p:cNvSpPr>
            <a:spLocks noGrp="1"/>
          </p:cNvSpPr>
          <p:nvPr>
            <p:ph idx="1"/>
          </p:nvPr>
        </p:nvSpPr>
        <p:spPr>
          <a:xfrm>
            <a:off x="190500" y="1371600"/>
            <a:ext cx="8763000" cy="4525963"/>
          </a:xfrm>
        </p:spPr>
        <p:txBody>
          <a:bodyPr/>
          <a:lstStyle/>
          <a:p>
            <a:r>
              <a:rPr sz="2800" dirty="0" err="1" smtClean="0"/>
              <a:t>WInnForum</a:t>
            </a:r>
            <a:r>
              <a:rPr sz="2800" dirty="0" smtClean="0"/>
              <a:t> 3.6GHz stakeholders </a:t>
            </a:r>
            <a:r>
              <a:rPr lang="en-US" sz="2800" dirty="0" smtClean="0"/>
              <a:t>–</a:t>
            </a:r>
            <a:r>
              <a:rPr sz="2800" dirty="0" smtClean="0"/>
              <a:t> No relevant action</a:t>
            </a:r>
          </a:p>
          <a:p>
            <a:r>
              <a:rPr lang="en-US" sz="2800" dirty="0" smtClean="0"/>
              <a:t>NSC</a:t>
            </a:r>
          </a:p>
          <a:p>
            <a:pPr lvl="1"/>
            <a:r>
              <a:rPr lang="en-US" sz="2400" dirty="0" smtClean="0"/>
              <a:t>Several projects appear to be leveraging 1900.5</a:t>
            </a:r>
            <a:endParaRPr lang="en-US" sz="2400" dirty="0" smtClean="0"/>
          </a:p>
          <a:p>
            <a:r>
              <a:rPr lang="en-US" sz="2800" dirty="0" smtClean="0"/>
              <a:t>Standards paper in process</a:t>
            </a:r>
          </a:p>
          <a:p>
            <a:pPr lvl="1"/>
            <a:r>
              <a:rPr lang="en-US" sz="2400" dirty="0" smtClean="0"/>
              <a:t>Communications Magazine</a:t>
            </a:r>
          </a:p>
          <a:p>
            <a:pPr lvl="2"/>
            <a:r>
              <a:rPr lang="en-US" sz="2000" dirty="0" smtClean="0"/>
              <a:t>2 papers – 1900.5.1 and 1900.5.2</a:t>
            </a:r>
          </a:p>
          <a:p>
            <a:r>
              <a:rPr lang="en-US" sz="2800" dirty="0" smtClean="0"/>
              <a:t>Spectrum Challenge?</a:t>
            </a:r>
          </a:p>
          <a:p>
            <a:pPr lvl="1"/>
            <a:r>
              <a:rPr lang="en-US" sz="2400" dirty="0" smtClean="0"/>
              <a:t>Will 1900.5.2 be used</a:t>
            </a:r>
            <a:r>
              <a:rPr lang="en-US" sz="2400" dirty="0" smtClean="0"/>
              <a:t>?</a:t>
            </a:r>
            <a:endParaRPr lang="en-US" sz="2400" dirty="0" smtClean="0"/>
          </a:p>
        </p:txBody>
      </p:sp>
      <p:sp>
        <p:nvSpPr>
          <p:cNvPr id="4" name="Date Placeholder 3"/>
          <p:cNvSpPr>
            <a:spLocks noGrp="1"/>
          </p:cNvSpPr>
          <p:nvPr>
            <p:ph type="dt" sz="quarter" idx="10"/>
          </p:nvPr>
        </p:nvSpPr>
        <p:spPr/>
        <p:txBody>
          <a:bodyPr/>
          <a:lstStyle/>
          <a:p>
            <a:pPr>
              <a:defRPr/>
            </a:pPr>
            <a:fld id="{7C2BF536-47B4-4477-B50A-3932C03E54B4}" type="datetime1">
              <a:rPr lang="en-US" smtClean="0"/>
              <a:t>4/30/2017</a:t>
            </a:fld>
            <a:endParaRPr lang="en-US"/>
          </a:p>
        </p:txBody>
      </p:sp>
      <p:sp>
        <p:nvSpPr>
          <p:cNvPr id="5" name="Footer Placeholder 4"/>
          <p:cNvSpPr>
            <a:spLocks noGrp="1"/>
          </p:cNvSpPr>
          <p:nvPr>
            <p:ph type="ftr" sz="quarter" idx="11"/>
          </p:nvPr>
        </p:nvSpPr>
        <p:spPr/>
        <p:txBody>
          <a:bodyPr/>
          <a:lstStyle/>
          <a:p>
            <a:pPr>
              <a:defRPr/>
            </a:pPr>
            <a:r>
              <a:rPr lang="en-US" smtClean="0"/>
              <a:t>Doc #: 5-17-0013-00-agen</a:t>
            </a:r>
            <a:endParaRPr lang="en-US"/>
          </a:p>
        </p:txBody>
      </p:sp>
      <p:sp>
        <p:nvSpPr>
          <p:cNvPr id="6" name="Slide Number Placeholder 5"/>
          <p:cNvSpPr>
            <a:spLocks noGrp="1"/>
          </p:cNvSpPr>
          <p:nvPr>
            <p:ph type="sldNum" sz="quarter" idx="12"/>
          </p:nvPr>
        </p:nvSpPr>
        <p:spPr/>
        <p:txBody>
          <a:bodyPr/>
          <a:lstStyle/>
          <a:p>
            <a:pPr>
              <a:defRPr/>
            </a:pPr>
            <a:fld id="{59B0CEE9-FA62-4388-88D5-63BF634C8DE8}"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dirty="0" smtClean="0"/>
              <a:t>Meeting Planning</a:t>
            </a:r>
          </a:p>
        </p:txBody>
      </p:sp>
      <p:sp>
        <p:nvSpPr>
          <p:cNvPr id="17411" name="Content Placeholder 2"/>
          <p:cNvSpPr>
            <a:spLocks noGrp="1"/>
          </p:cNvSpPr>
          <p:nvPr>
            <p:ph idx="1"/>
          </p:nvPr>
        </p:nvSpPr>
        <p:spPr>
          <a:xfrm>
            <a:off x="304800" y="1219200"/>
            <a:ext cx="8229600" cy="4525963"/>
          </a:xfrm>
        </p:spPr>
        <p:txBody>
          <a:bodyPr/>
          <a:lstStyle/>
          <a:p>
            <a:r>
              <a:rPr lang="en-US" dirty="0" smtClean="0"/>
              <a:t>06 June next </a:t>
            </a:r>
            <a:r>
              <a:rPr lang="en-US" dirty="0" smtClean="0"/>
              <a:t>monthly electronic meeting</a:t>
            </a:r>
          </a:p>
          <a:p>
            <a:endParaRPr lang="en-US" dirty="0"/>
          </a:p>
        </p:txBody>
      </p:sp>
      <p:sp>
        <p:nvSpPr>
          <p:cNvPr id="4" name="Date Placeholder 3"/>
          <p:cNvSpPr>
            <a:spLocks noGrp="1"/>
          </p:cNvSpPr>
          <p:nvPr>
            <p:ph type="dt" sz="quarter" idx="10"/>
          </p:nvPr>
        </p:nvSpPr>
        <p:spPr/>
        <p:txBody>
          <a:bodyPr/>
          <a:lstStyle/>
          <a:p>
            <a:pPr>
              <a:defRPr/>
            </a:pPr>
            <a:fld id="{306249C0-7209-4860-8249-A9712C7DB2E9}" type="datetime1">
              <a:rPr lang="en-US" smtClean="0"/>
              <a:t>4/30/2017</a:t>
            </a:fld>
            <a:endParaRPr lang="en-US"/>
          </a:p>
        </p:txBody>
      </p:sp>
      <p:sp>
        <p:nvSpPr>
          <p:cNvPr id="5" name="Footer Placeholder 4"/>
          <p:cNvSpPr>
            <a:spLocks noGrp="1"/>
          </p:cNvSpPr>
          <p:nvPr>
            <p:ph type="ftr" sz="quarter" idx="11"/>
          </p:nvPr>
        </p:nvSpPr>
        <p:spPr/>
        <p:txBody>
          <a:bodyPr/>
          <a:lstStyle/>
          <a:p>
            <a:pPr>
              <a:defRPr/>
            </a:pPr>
            <a:r>
              <a:rPr lang="en-US" smtClean="0"/>
              <a:t>Doc #: 5-17-0013-00-agen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dirty="0" smtClean="0"/>
              <a:t>Ad Hoc 1900.5.1</a:t>
            </a:r>
            <a:endParaRPr dirty="0" smtClean="0"/>
          </a:p>
        </p:txBody>
      </p:sp>
      <p:sp>
        <p:nvSpPr>
          <p:cNvPr id="17411" name="Content Placeholder 2"/>
          <p:cNvSpPr>
            <a:spLocks noGrp="1"/>
          </p:cNvSpPr>
          <p:nvPr>
            <p:ph idx="1"/>
          </p:nvPr>
        </p:nvSpPr>
        <p:spPr>
          <a:xfrm>
            <a:off x="304800" y="1219200"/>
            <a:ext cx="8229600" cy="4525963"/>
          </a:xfrm>
        </p:spPr>
        <p:txBody>
          <a:bodyPr/>
          <a:lstStyle/>
          <a:p>
            <a:r>
              <a:rPr lang="en-US" dirty="0" err="1" smtClean="0"/>
              <a:t>AoB</a:t>
            </a:r>
            <a:r>
              <a:rPr lang="en-US" dirty="0" smtClean="0"/>
              <a:t>?</a:t>
            </a:r>
          </a:p>
          <a:p>
            <a:endParaRPr lang="en-US" dirty="0"/>
          </a:p>
          <a:p>
            <a:r>
              <a:rPr lang="en-US" dirty="0" smtClean="0"/>
              <a:t>Adjourn to 1900.5.1 Ad Hoc</a:t>
            </a:r>
            <a:endParaRPr lang="en-US" dirty="0" smtClean="0"/>
          </a:p>
          <a:p>
            <a:endParaRPr lang="en-US" dirty="0"/>
          </a:p>
        </p:txBody>
      </p:sp>
      <p:sp>
        <p:nvSpPr>
          <p:cNvPr id="4" name="Date Placeholder 3"/>
          <p:cNvSpPr>
            <a:spLocks noGrp="1"/>
          </p:cNvSpPr>
          <p:nvPr>
            <p:ph type="dt" sz="quarter" idx="10"/>
          </p:nvPr>
        </p:nvSpPr>
        <p:spPr/>
        <p:txBody>
          <a:bodyPr/>
          <a:lstStyle/>
          <a:p>
            <a:pPr>
              <a:defRPr/>
            </a:pPr>
            <a:fld id="{6778A0E7-7E4D-4A95-9292-8EE4C108E4D5}" type="datetime1">
              <a:rPr lang="en-US" smtClean="0"/>
              <a:t>4/30/2017</a:t>
            </a:fld>
            <a:endParaRPr lang="en-US"/>
          </a:p>
        </p:txBody>
      </p:sp>
      <p:sp>
        <p:nvSpPr>
          <p:cNvPr id="5" name="Footer Placeholder 4"/>
          <p:cNvSpPr>
            <a:spLocks noGrp="1"/>
          </p:cNvSpPr>
          <p:nvPr>
            <p:ph type="ftr" sz="quarter" idx="11"/>
          </p:nvPr>
        </p:nvSpPr>
        <p:spPr/>
        <p:txBody>
          <a:bodyPr/>
          <a:lstStyle/>
          <a:p>
            <a:pPr>
              <a:defRPr/>
            </a:pPr>
            <a:r>
              <a:rPr lang="en-US" smtClean="0"/>
              <a:t>Doc #: 5-17-0013-00-agen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22</a:t>
            </a:fld>
            <a:endParaRPr lang="en-US"/>
          </a:p>
        </p:txBody>
      </p:sp>
    </p:spTree>
    <p:extLst>
      <p:ext uri="{BB962C8B-B14F-4D97-AF65-F5344CB8AC3E}">
        <p14:creationId xmlns:p14="http://schemas.microsoft.com/office/powerpoint/2010/main" val="23947369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IEEE 1900.5 Meeting</a:t>
            </a:r>
            <a:br>
              <a:rPr lang="en-US" dirty="0" smtClean="0"/>
            </a:br>
            <a:r>
              <a:rPr lang="en-US" dirty="0" smtClean="0"/>
              <a:t>05/02/17 </a:t>
            </a:r>
            <a:r>
              <a:rPr lang="en-US" dirty="0" smtClean="0"/>
              <a:t>@</a:t>
            </a:r>
            <a:r>
              <a:rPr lang="en-US" dirty="0"/>
              <a:t>2</a:t>
            </a:r>
            <a:r>
              <a:rPr lang="en-US" dirty="0" smtClean="0"/>
              <a:t>:30 PM EDT</a:t>
            </a:r>
            <a:endParaRPr lang="en-US" dirty="0"/>
          </a:p>
        </p:txBody>
      </p:sp>
      <p:sp>
        <p:nvSpPr>
          <p:cNvPr id="4" name="Date Placeholder 3"/>
          <p:cNvSpPr>
            <a:spLocks noGrp="1"/>
          </p:cNvSpPr>
          <p:nvPr>
            <p:ph type="dt" sz="half" idx="10"/>
          </p:nvPr>
        </p:nvSpPr>
        <p:spPr/>
        <p:txBody>
          <a:bodyPr/>
          <a:lstStyle/>
          <a:p>
            <a:pPr>
              <a:defRPr/>
            </a:pPr>
            <a:fld id="{F226EAC8-558A-410B-BDB2-0284BA1E42D6}" type="datetime1">
              <a:rPr lang="en-US" smtClean="0"/>
              <a:t>4/30/2017</a:t>
            </a:fld>
            <a:endParaRPr lang="en-US"/>
          </a:p>
        </p:txBody>
      </p:sp>
      <p:sp>
        <p:nvSpPr>
          <p:cNvPr id="5" name="Footer Placeholder 4"/>
          <p:cNvSpPr>
            <a:spLocks noGrp="1"/>
          </p:cNvSpPr>
          <p:nvPr>
            <p:ph type="ftr" sz="quarter" idx="11"/>
          </p:nvPr>
        </p:nvSpPr>
        <p:spPr/>
        <p:txBody>
          <a:bodyPr/>
          <a:lstStyle/>
          <a:p>
            <a:pPr>
              <a:defRPr/>
            </a:pPr>
            <a:r>
              <a:rPr lang="en-US" smtClean="0"/>
              <a:t>Doc #: 5-17-0013-00-agen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23</a:t>
            </a:fld>
            <a:endParaRPr lang="en-US"/>
          </a:p>
        </p:txBody>
      </p:sp>
      <p:sp>
        <p:nvSpPr>
          <p:cNvPr id="7" name="Rectangle 6"/>
          <p:cNvSpPr/>
          <p:nvPr/>
        </p:nvSpPr>
        <p:spPr>
          <a:xfrm>
            <a:off x="864290" y="2967335"/>
            <a:ext cx="7415428" cy="1323439"/>
          </a:xfrm>
          <a:prstGeom prst="rect">
            <a:avLst/>
          </a:prstGeom>
          <a:noFill/>
        </p:spPr>
        <p:txBody>
          <a:bodyPr wrap="none" lIns="91440" tIns="45720" rIns="91440" bIns="45720">
            <a:spAutoFit/>
          </a:bodyPr>
          <a:lstStyle/>
          <a:p>
            <a:pPr algn="ctr"/>
            <a:r>
              <a:rPr lang="en-US" sz="80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PLEASE STANDBY</a:t>
            </a:r>
            <a:endParaRPr lang="en-US" sz="8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10694136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rPr smtClean="0"/>
              <a:t>Rules</a:t>
            </a:r>
          </a:p>
        </p:txBody>
      </p:sp>
      <p:sp>
        <p:nvSpPr>
          <p:cNvPr id="4099" name="Content Placeholder 5"/>
          <p:cNvSpPr>
            <a:spLocks noGrp="1"/>
          </p:cNvSpPr>
          <p:nvPr>
            <p:ph idx="1"/>
          </p:nvPr>
        </p:nvSpPr>
        <p:spPr/>
        <p:txBody>
          <a:bodyPr/>
          <a:lstStyle/>
          <a:p>
            <a:r>
              <a:rPr smtClean="0"/>
              <a:t>IEEE DySPAN-SC rules</a:t>
            </a:r>
          </a:p>
          <a:p>
            <a:pPr lvl="1"/>
            <a:r>
              <a:rPr smtClean="0">
                <a:hlinkClick r:id="rId2"/>
              </a:rPr>
              <a:t>http://standards.ieee.org/about/sasb/audcom/pnp/DySPAN_SC.pdf</a:t>
            </a:r>
            <a:endParaRPr smtClean="0"/>
          </a:p>
          <a:p>
            <a:r>
              <a:rPr smtClean="0"/>
              <a:t>IEEE 1900.5 WG rules</a:t>
            </a:r>
          </a:p>
          <a:p>
            <a:pPr lvl="1"/>
            <a:r>
              <a:rPr smtClean="0">
                <a:hlinkClick r:id="rId3"/>
              </a:rPr>
              <a:t>http://grouper.ieee.org/groups/dyspan/files/individual-WG-PnPs.pdf</a:t>
            </a:r>
            <a:endParaRPr smtClean="0"/>
          </a:p>
          <a:p>
            <a:r>
              <a:rPr smtClean="0"/>
              <a:t>Roberts Rules (latest edition) as needed…</a:t>
            </a:r>
          </a:p>
          <a:p>
            <a:pPr lvl="1"/>
            <a:endParaRPr smtClean="0"/>
          </a:p>
        </p:txBody>
      </p:sp>
      <p:sp>
        <p:nvSpPr>
          <p:cNvPr id="2" name="Date Placeholder 1"/>
          <p:cNvSpPr>
            <a:spLocks noGrp="1"/>
          </p:cNvSpPr>
          <p:nvPr>
            <p:ph type="dt" sz="quarter" idx="10"/>
          </p:nvPr>
        </p:nvSpPr>
        <p:spPr/>
        <p:txBody>
          <a:bodyPr/>
          <a:lstStyle/>
          <a:p>
            <a:pPr>
              <a:defRPr/>
            </a:pPr>
            <a:fld id="{F29FAA54-DBDB-412B-83B6-4C145742BCCA}" type="datetime1">
              <a:rPr lang="en-US" smtClean="0"/>
              <a:t>4/30/2017</a:t>
            </a:fld>
            <a:endParaRPr lang="en-US"/>
          </a:p>
        </p:txBody>
      </p:sp>
      <p:sp>
        <p:nvSpPr>
          <p:cNvPr id="3" name="Footer Placeholder 2"/>
          <p:cNvSpPr>
            <a:spLocks noGrp="1"/>
          </p:cNvSpPr>
          <p:nvPr>
            <p:ph type="ftr" sz="quarter" idx="11"/>
          </p:nvPr>
        </p:nvSpPr>
        <p:spPr/>
        <p:txBody>
          <a:bodyPr/>
          <a:lstStyle/>
          <a:p>
            <a:pPr>
              <a:defRPr/>
            </a:pPr>
            <a:r>
              <a:rPr lang="en-US" smtClean="0"/>
              <a:t>Doc #: 5-17-0013-00-agen</a:t>
            </a:r>
            <a:endParaRPr lang="en-US"/>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8600" y="0"/>
            <a:ext cx="8229600" cy="838200"/>
          </a:xfrm>
        </p:spPr>
        <p:txBody>
          <a:bodyPr/>
          <a:lstStyle/>
          <a:p>
            <a:r>
              <a:rPr altLang="en-US" dirty="0" smtClean="0"/>
              <a:t>Current Membership</a:t>
            </a:r>
          </a:p>
        </p:txBody>
      </p:sp>
      <p:sp>
        <p:nvSpPr>
          <p:cNvPr id="3" name="Date Placeholder 2"/>
          <p:cNvSpPr>
            <a:spLocks noGrp="1"/>
          </p:cNvSpPr>
          <p:nvPr>
            <p:ph type="dt" sz="quarter" idx="10"/>
          </p:nvPr>
        </p:nvSpPr>
        <p:spPr/>
        <p:txBody>
          <a:bodyPr/>
          <a:lstStyle/>
          <a:p>
            <a:pPr>
              <a:defRPr/>
            </a:pPr>
            <a:fld id="{1945D361-C302-48FA-AA6A-57BFCEFFA849}" type="datetime1">
              <a:rPr lang="en-US" smtClean="0"/>
              <a:t>4/30/2017</a:t>
            </a:fld>
            <a:endParaRPr lang="en-US"/>
          </a:p>
        </p:txBody>
      </p:sp>
      <p:sp>
        <p:nvSpPr>
          <p:cNvPr id="4" name="Footer Placeholder 3"/>
          <p:cNvSpPr>
            <a:spLocks noGrp="1"/>
          </p:cNvSpPr>
          <p:nvPr>
            <p:ph type="ftr" sz="quarter" idx="11"/>
          </p:nvPr>
        </p:nvSpPr>
        <p:spPr/>
        <p:txBody>
          <a:bodyPr/>
          <a:lstStyle/>
          <a:p>
            <a:pPr>
              <a:defRPr/>
            </a:pPr>
            <a:r>
              <a:rPr lang="en-US" smtClean="0"/>
              <a:t>Doc #: 5-17-0013-00-agen</a:t>
            </a:r>
            <a:endParaRPr lang="en-US"/>
          </a:p>
        </p:txBody>
      </p:sp>
      <p:sp>
        <p:nvSpPr>
          <p:cNvPr id="614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smtClean="0"/>
          </a:p>
        </p:txBody>
      </p:sp>
      <p:sp>
        <p:nvSpPr>
          <p:cNvPr id="8" name="TextBox 5"/>
          <p:cNvSpPr txBox="1">
            <a:spLocks noChangeArrowheads="1"/>
          </p:cNvSpPr>
          <p:nvPr/>
        </p:nvSpPr>
        <p:spPr bwMode="auto">
          <a:xfrm>
            <a:off x="914400" y="5864245"/>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a:t>
            </a:r>
            <a:r>
              <a:rPr lang="en-US" sz="1600" dirty="0" smtClean="0"/>
              <a:t>&gt; </a:t>
            </a:r>
            <a:r>
              <a:rPr lang="en-US" sz="1600" dirty="0"/>
              <a:t>½ membership </a:t>
            </a:r>
            <a:r>
              <a:rPr lang="en-US" sz="1600" dirty="0" smtClean="0"/>
              <a:t>(7 </a:t>
            </a:r>
            <a:r>
              <a:rPr lang="en-US" sz="1600" dirty="0"/>
              <a:t>members)</a:t>
            </a:r>
          </a:p>
          <a:p>
            <a:pPr eaLnBrk="1" hangingPunct="1"/>
            <a:r>
              <a:rPr lang="en-US" sz="1600" dirty="0"/>
              <a:t>              2 meetings to get in, 2 meetings to get out</a:t>
            </a:r>
          </a:p>
        </p:txBody>
      </p:sp>
      <p:sp>
        <p:nvSpPr>
          <p:cNvPr id="9" name="TextBox 1"/>
          <p:cNvSpPr txBox="1">
            <a:spLocks noChangeArrowheads="1"/>
          </p:cNvSpPr>
          <p:nvPr/>
        </p:nvSpPr>
        <p:spPr bwMode="auto">
          <a:xfrm>
            <a:off x="6667500" y="1882054"/>
            <a:ext cx="1828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2400" b="1" i="1" dirty="0" smtClean="0">
                <a:solidFill>
                  <a:srgbClr val="FF0000"/>
                </a:solidFill>
                <a:latin typeface="Times New Roman" pitchFamily="18" charset="0"/>
              </a:rPr>
              <a:t>Quorum?  </a:t>
            </a:r>
            <a:endParaRPr lang="en-US" sz="2400" b="1" i="1" dirty="0">
              <a:solidFill>
                <a:srgbClr val="FF0000"/>
              </a:solidFill>
              <a:latin typeface="Times New Roman" pitchFamily="18" charset="0"/>
            </a:endParaRPr>
          </a:p>
        </p:txBody>
      </p:sp>
      <p:graphicFrame>
        <p:nvGraphicFramePr>
          <p:cNvPr id="11" name="Table 10"/>
          <p:cNvGraphicFramePr>
            <a:graphicFrameLocks noGrp="1"/>
          </p:cNvGraphicFramePr>
          <p:nvPr>
            <p:extLst>
              <p:ext uri="{D42A27DB-BD31-4B8C-83A1-F6EECF244321}">
                <p14:modId xmlns:p14="http://schemas.microsoft.com/office/powerpoint/2010/main" val="3177280645"/>
              </p:ext>
            </p:extLst>
          </p:nvPr>
        </p:nvGraphicFramePr>
        <p:xfrm>
          <a:off x="1359318" y="663375"/>
          <a:ext cx="5193882" cy="5200870"/>
        </p:xfrm>
        <a:graphic>
          <a:graphicData uri="http://schemas.openxmlformats.org/drawingml/2006/table">
            <a:tbl>
              <a:tblPr>
                <a:tableStyleId>{5C22544A-7EE6-4342-B048-85BDC9FD1C3A}</a:tableStyleId>
              </a:tblPr>
              <a:tblGrid>
                <a:gridCol w="755725">
                  <a:extLst>
                    <a:ext uri="{9D8B030D-6E8A-4147-A177-3AD203B41FA5}">
                      <a16:colId xmlns:a16="http://schemas.microsoft.com/office/drawing/2014/main" xmlns="" val="3933110754"/>
                    </a:ext>
                  </a:extLst>
                </a:gridCol>
                <a:gridCol w="755725">
                  <a:extLst>
                    <a:ext uri="{9D8B030D-6E8A-4147-A177-3AD203B41FA5}">
                      <a16:colId xmlns:a16="http://schemas.microsoft.com/office/drawing/2014/main" xmlns="" val="437782173"/>
                    </a:ext>
                  </a:extLst>
                </a:gridCol>
                <a:gridCol w="879384">
                  <a:extLst>
                    <a:ext uri="{9D8B030D-6E8A-4147-A177-3AD203B41FA5}">
                      <a16:colId xmlns:a16="http://schemas.microsoft.com/office/drawing/2014/main" xmlns="" val="456333653"/>
                    </a:ext>
                  </a:extLst>
                </a:gridCol>
                <a:gridCol w="1016793">
                  <a:extLst>
                    <a:ext uri="{9D8B030D-6E8A-4147-A177-3AD203B41FA5}">
                      <a16:colId xmlns:a16="http://schemas.microsoft.com/office/drawing/2014/main" xmlns="" val="2725925286"/>
                    </a:ext>
                  </a:extLst>
                </a:gridCol>
                <a:gridCol w="1786255">
                  <a:extLst>
                    <a:ext uri="{9D8B030D-6E8A-4147-A177-3AD203B41FA5}">
                      <a16:colId xmlns:a16="http://schemas.microsoft.com/office/drawing/2014/main" xmlns="" val="3194889194"/>
                    </a:ext>
                  </a:extLst>
                </a:gridCol>
              </a:tblGrid>
              <a:tr h="395181">
                <a:tc>
                  <a:txBody>
                    <a:bodyPr/>
                    <a:lstStyle/>
                    <a:p>
                      <a:pPr algn="l" fontAlgn="b"/>
                      <a:r>
                        <a:rPr lang="en-US" sz="1100" b="0" i="0" u="none" strike="noStrike" dirty="0" smtClean="0">
                          <a:solidFill>
                            <a:srgbClr val="000000"/>
                          </a:solidFill>
                          <a:effectLst/>
                          <a:latin typeface="Calibri" panose="020F0502020204030204" pitchFamily="34" charset="0"/>
                        </a:rPr>
                        <a:t>5/2</a:t>
                      </a:r>
                      <a:endParaRPr lang="en-US" sz="11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WG Status</a:t>
                      </a:r>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First Name</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Last Name</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Affiliation</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2191417718"/>
                  </a:ext>
                </a:extLst>
              </a:tr>
              <a:tr h="131727">
                <a:tc>
                  <a:txBody>
                    <a:bodyPr/>
                    <a:lstStyle/>
                    <a:p>
                      <a:pPr algn="r"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r" fontAlgn="b"/>
                      <a:r>
                        <a:rPr lang="en-US" sz="1000" u="none" strike="noStrike">
                          <a:effectLst/>
                        </a:rPr>
                        <a:t>14</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Total</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2238326842"/>
                  </a:ext>
                </a:extLst>
              </a:tr>
              <a:tr h="131727">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2496310346"/>
                  </a:ext>
                </a:extLst>
              </a:tr>
              <a:tr h="27253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Carlos</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Caicedo</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Syracuse University (Secretary)</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1314587679"/>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David</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Chester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Harris</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952012853"/>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Omar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Granados</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SWRI</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1616822689"/>
                  </a:ext>
                </a:extLst>
              </a:tr>
              <a:tr h="136269">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Colby </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Harper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Pathfinder Wireless Corp</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1468811701"/>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Nilesh</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Khamberkar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Univ. of Buffalo</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884951325"/>
                  </a:ext>
                </a:extLst>
              </a:tr>
              <a:tr h="244377">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Mitch </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Kokar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VIStology &amp; Northeastern University</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410290411"/>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Alex</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Lackpour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Lockheed </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1914129306"/>
                  </a:ext>
                </a:extLst>
              </a:tr>
              <a:tr h="136269">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Yuriy</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Posherstnik</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US Army RDECOM CERDEC</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3295237685"/>
                  </a:ext>
                </a:extLst>
              </a:tr>
              <a:tr h="272539">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V</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Prasad</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Wireless and Mobile Communication, TU Delft</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4080895612"/>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Mat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Sherman</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BAE Systems (Chair)</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206338477"/>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John </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Stine</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Mitre</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1359065480"/>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Darcy</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Swain-Walsh</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Mitre (Vice Chair)</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448300343"/>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Tony</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Rennier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Foundry Inc</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1126139980"/>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Reinhard</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Schrage</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SchrageConsult</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47456734"/>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b="0" i="0" u="none" strike="noStrike" dirty="0" err="1" smtClean="0">
                          <a:solidFill>
                            <a:srgbClr val="000000"/>
                          </a:solidFill>
                          <a:effectLst/>
                          <a:latin typeface="Calibri" panose="020F0502020204030204" pitchFamily="34" charset="0"/>
                        </a:rPr>
                        <a:t>Spenscer</a:t>
                      </a:r>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b="0" i="0" u="none" strike="noStrike" dirty="0" smtClean="0">
                          <a:solidFill>
                            <a:srgbClr val="000000"/>
                          </a:solidFill>
                          <a:effectLst/>
                          <a:latin typeface="Calibri" panose="020F0502020204030204" pitchFamily="34" charset="0"/>
                        </a:rPr>
                        <a:t>Vogel</a:t>
                      </a:r>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3282424631"/>
                  </a:ext>
                </a:extLst>
              </a:tr>
              <a:tr h="244377">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Li</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Li</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Communications Research Centre Canada</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737368254"/>
                  </a:ext>
                </a:extLst>
              </a:tr>
              <a:tr h="136269">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Spenser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Vogel</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SWRI</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2066569808"/>
                  </a:ext>
                </a:extLst>
              </a:tr>
              <a:tr h="244377">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Dustan</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Hellwig</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Chesapeake Technology International</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3818360494"/>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Charles</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Sheehe </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NASA</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2162030159"/>
                  </a:ext>
                </a:extLst>
              </a:tr>
              <a:tr h="136269">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Mark</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McHenry</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Shared Spectrum Company</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3411196174"/>
                  </a:ext>
                </a:extLst>
              </a:tr>
              <a:tr h="136269">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Paul</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Falvell</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CGI Group Inc.</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3248426422"/>
                  </a:ext>
                </a:extLst>
              </a:tr>
              <a:tr h="136269">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Luzango</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Pangani</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CSIR Institute</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3073334843"/>
                  </a:ext>
                </a:extLst>
              </a:tr>
              <a:tr h="136269">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Nick</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Buris</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Nebens</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490784067"/>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Karthikeyan </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Ovuraj         </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Twilight Ventures</a:t>
                      </a:r>
                      <a:endParaRPr lang="en-US" sz="1000" b="0" i="0" u="none" strike="noStrike" dirty="0">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2519689876"/>
                  </a:ext>
                </a:extLst>
              </a:tr>
            </a:tbl>
          </a:graphicData>
        </a:graphic>
      </p:graphicFrame>
    </p:spTree>
    <p:extLst>
      <p:ext uri="{BB962C8B-B14F-4D97-AF65-F5344CB8AC3E}">
        <p14:creationId xmlns:p14="http://schemas.microsoft.com/office/powerpoint/2010/main" val="7744711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38100"/>
            <a:ext cx="7772400" cy="952500"/>
          </a:xfrm>
        </p:spPr>
        <p:txBody>
          <a:bodyPr/>
          <a:lstStyle/>
          <a:p>
            <a:r>
              <a:rPr dirty="0" smtClean="0"/>
              <a:t> Draft Agenda</a:t>
            </a:r>
          </a:p>
        </p:txBody>
      </p:sp>
      <p:sp>
        <p:nvSpPr>
          <p:cNvPr id="6147" name="Text Box 5040"/>
          <p:cNvSpPr txBox="1">
            <a:spLocks noChangeArrowheads="1"/>
          </p:cNvSpPr>
          <p:nvPr/>
        </p:nvSpPr>
        <p:spPr bwMode="auto">
          <a:xfrm>
            <a:off x="381000" y="1227362"/>
            <a:ext cx="8382000"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buFont typeface="Calibri" pitchFamily="34" charset="0"/>
              <a:buAutoNum type="arabicPeriod"/>
            </a:pPr>
            <a:r>
              <a:rPr lang="en-US" dirty="0" err="1">
                <a:latin typeface="Times New Roman" pitchFamily="18" charset="0"/>
              </a:rPr>
              <a:t>Administrivia</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Roll </a:t>
            </a:r>
            <a:r>
              <a:rPr lang="en-US" dirty="0" smtClean="0">
                <a:latin typeface="Times New Roman" pitchFamily="18" charset="0"/>
              </a:rPr>
              <a:t>Call / Quorum Check</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Approve Agenda</a:t>
            </a:r>
          </a:p>
          <a:p>
            <a:pPr lvl="1">
              <a:buFont typeface="Calibri" pitchFamily="34" charset="0"/>
              <a:buAutoNum type="alphaLcPeriod"/>
            </a:pPr>
            <a:r>
              <a:rPr lang="en-US" dirty="0">
                <a:latin typeface="Times New Roman" pitchFamily="18" charset="0"/>
              </a:rPr>
              <a:t>Patent slides / Notes on status</a:t>
            </a:r>
          </a:p>
          <a:p>
            <a:pPr lvl="1">
              <a:buFont typeface="Calibri" pitchFamily="34" charset="0"/>
              <a:buAutoNum type="alphaLcPeriod"/>
            </a:pPr>
            <a:r>
              <a:rPr lang="en-US" dirty="0">
                <a:latin typeface="Times New Roman" pitchFamily="18" charset="0"/>
              </a:rPr>
              <a:t>Approval of recent </a:t>
            </a:r>
            <a:r>
              <a:rPr lang="en-US" dirty="0" smtClean="0">
                <a:latin typeface="Times New Roman" pitchFamily="18" charset="0"/>
              </a:rPr>
              <a:t>minutes</a:t>
            </a:r>
          </a:p>
          <a:p>
            <a:pPr>
              <a:buFont typeface="Calibri" pitchFamily="34" charset="0"/>
              <a:buAutoNum type="arabicPeriod"/>
            </a:pPr>
            <a:r>
              <a:rPr lang="en-US" dirty="0" smtClean="0">
                <a:latin typeface="Times New Roman" pitchFamily="18" charset="0"/>
              </a:rPr>
              <a:t>Status </a:t>
            </a:r>
            <a:r>
              <a:rPr lang="en-US" dirty="0">
                <a:latin typeface="Times New Roman" pitchFamily="18" charset="0"/>
              </a:rPr>
              <a:t>on 1900.5.1</a:t>
            </a:r>
          </a:p>
          <a:p>
            <a:pPr>
              <a:buFont typeface="Calibri" pitchFamily="34" charset="0"/>
              <a:buAutoNum type="arabicPeriod"/>
            </a:pPr>
            <a:r>
              <a:rPr lang="en-US" dirty="0" smtClean="0">
                <a:latin typeface="Times New Roman" pitchFamily="18" charset="0"/>
              </a:rPr>
              <a:t>Status on </a:t>
            </a:r>
            <a:r>
              <a:rPr lang="en-US" dirty="0" smtClean="0">
                <a:latin typeface="Times New Roman" pitchFamily="18" charset="0"/>
              </a:rPr>
              <a:t>1900.5.2</a:t>
            </a:r>
          </a:p>
          <a:p>
            <a:pPr lvl="1">
              <a:buFont typeface="+mj-lt"/>
              <a:buAutoNum type="alphaLcPeriod"/>
            </a:pPr>
            <a:r>
              <a:rPr lang="en-US" dirty="0" smtClean="0">
                <a:latin typeface="Times New Roman" pitchFamily="18" charset="0"/>
              </a:rPr>
              <a:t>Vote to approve comment resolution and forward to </a:t>
            </a:r>
            <a:r>
              <a:rPr lang="en-US" dirty="0" err="1" smtClean="0">
                <a:latin typeface="Times New Roman" pitchFamily="18" charset="0"/>
              </a:rPr>
              <a:t>revcom</a:t>
            </a:r>
            <a:endParaRPr lang="en-US" dirty="0">
              <a:latin typeface="Times New Roman" pitchFamily="18" charset="0"/>
            </a:endParaRPr>
          </a:p>
          <a:p>
            <a:pPr>
              <a:buFont typeface="Calibri" pitchFamily="34" charset="0"/>
              <a:buAutoNum type="arabicPeriod"/>
            </a:pPr>
            <a:r>
              <a:rPr lang="en-US" dirty="0" smtClean="0">
                <a:latin typeface="Times New Roman" pitchFamily="18" charset="0"/>
              </a:rPr>
              <a:t>Review </a:t>
            </a:r>
            <a:r>
              <a:rPr lang="en-US" dirty="0">
                <a:latin typeface="Times New Roman" pitchFamily="18" charset="0"/>
              </a:rPr>
              <a:t>of other 1900 activities (1900.1, Leadership meeting </a:t>
            </a:r>
            <a:r>
              <a:rPr lang="en-US" dirty="0" smtClean="0">
                <a:latin typeface="Times New Roman" pitchFamily="18" charset="0"/>
              </a:rPr>
              <a:t>etc.)</a:t>
            </a:r>
            <a:endParaRPr lang="en-US" dirty="0">
              <a:latin typeface="Times New Roman" pitchFamily="18" charset="0"/>
            </a:endParaRPr>
          </a:p>
          <a:p>
            <a:pPr>
              <a:buFont typeface="Calibri" pitchFamily="34" charset="0"/>
              <a:buAutoNum type="arabicPeriod"/>
            </a:pPr>
            <a:r>
              <a:rPr lang="en-US" dirty="0">
                <a:latin typeface="Times New Roman" pitchFamily="18" charset="0"/>
              </a:rPr>
              <a:t>1900.5 marketing inputs</a:t>
            </a:r>
          </a:p>
          <a:p>
            <a:pPr lvl="1">
              <a:buFont typeface="Calibri" pitchFamily="34" charset="0"/>
              <a:buAutoNum type="alphaLcPeriod"/>
            </a:pPr>
            <a:r>
              <a:rPr lang="en-US" dirty="0" err="1" smtClean="0">
                <a:latin typeface="Times New Roman" pitchFamily="18" charset="0"/>
              </a:rPr>
              <a:t>WInnForum</a:t>
            </a:r>
            <a:r>
              <a:rPr lang="en-US" dirty="0" smtClean="0">
                <a:latin typeface="Times New Roman" pitchFamily="18" charset="0"/>
              </a:rPr>
              <a:t> </a:t>
            </a:r>
            <a:r>
              <a:rPr lang="en-US" dirty="0">
                <a:latin typeface="Times New Roman" pitchFamily="18" charset="0"/>
              </a:rPr>
              <a:t>3.6GHz </a:t>
            </a:r>
            <a:r>
              <a:rPr lang="en-US" dirty="0" smtClean="0">
                <a:latin typeface="Times New Roman" pitchFamily="18" charset="0"/>
              </a:rPr>
              <a:t>stakeholders  / FCC</a:t>
            </a:r>
          </a:p>
          <a:p>
            <a:pPr lvl="1">
              <a:buFont typeface="Calibri" pitchFamily="34" charset="0"/>
              <a:buAutoNum type="alphaLcPeriod"/>
            </a:pPr>
            <a:r>
              <a:rPr lang="en-US" dirty="0" smtClean="0">
                <a:latin typeface="Times New Roman" pitchFamily="18" charset="0"/>
              </a:rPr>
              <a:t>National Spectrum Consortium</a:t>
            </a:r>
          </a:p>
          <a:p>
            <a:pPr lvl="1">
              <a:buFont typeface="Calibri" pitchFamily="34" charset="0"/>
              <a:buAutoNum type="alphaLcPeriod"/>
            </a:pPr>
            <a:r>
              <a:rPr lang="en-US" dirty="0" err="1" smtClean="0">
                <a:latin typeface="Times New Roman" pitchFamily="18" charset="0"/>
              </a:rPr>
              <a:t>Comms</a:t>
            </a:r>
            <a:r>
              <a:rPr lang="en-US" dirty="0" smtClean="0">
                <a:latin typeface="Times New Roman" pitchFamily="18" charset="0"/>
              </a:rPr>
              <a:t> Standard Magazine </a:t>
            </a:r>
            <a:endParaRPr lang="en-US" dirty="0">
              <a:latin typeface="Times New Roman" pitchFamily="18" charset="0"/>
            </a:endParaRPr>
          </a:p>
          <a:p>
            <a:pPr lvl="1">
              <a:buFont typeface="Calibri" pitchFamily="34" charset="0"/>
              <a:buAutoNum type="alphaLcPeriod"/>
            </a:pPr>
            <a:r>
              <a:rPr lang="en-US" dirty="0" smtClean="0">
                <a:latin typeface="Times New Roman" pitchFamily="18" charset="0"/>
              </a:rPr>
              <a:t>Others</a:t>
            </a:r>
            <a:r>
              <a:rPr lang="en-US" dirty="0">
                <a:latin typeface="Times New Roman" pitchFamily="18" charset="0"/>
              </a:rPr>
              <a:t>?</a:t>
            </a:r>
          </a:p>
          <a:p>
            <a:pPr>
              <a:buFont typeface="Calibri" pitchFamily="34" charset="0"/>
              <a:buAutoNum type="arabicPeriod"/>
            </a:pPr>
            <a:r>
              <a:rPr lang="en-US" dirty="0" smtClean="0">
                <a:latin typeface="Times New Roman" pitchFamily="18" charset="0"/>
              </a:rPr>
              <a:t>1900.5 </a:t>
            </a:r>
            <a:r>
              <a:rPr lang="en-US" dirty="0">
                <a:latin typeface="Times New Roman" pitchFamily="18" charset="0"/>
              </a:rPr>
              <a:t>meeting </a:t>
            </a:r>
            <a:r>
              <a:rPr lang="en-US" dirty="0" smtClean="0">
                <a:latin typeface="Times New Roman" pitchFamily="18" charset="0"/>
              </a:rPr>
              <a:t>planning and review</a:t>
            </a:r>
          </a:p>
          <a:p>
            <a:pPr>
              <a:buFont typeface="Calibri" pitchFamily="34" charset="0"/>
              <a:buAutoNum type="arabicPeriod"/>
            </a:pPr>
            <a:r>
              <a:rPr lang="en-US" dirty="0" err="1" smtClean="0">
                <a:latin typeface="Times New Roman" pitchFamily="18" charset="0"/>
              </a:rPr>
              <a:t>AoB</a:t>
            </a:r>
            <a:endParaRPr lang="en-US" dirty="0">
              <a:latin typeface="Times New Roman" pitchFamily="18" charset="0"/>
            </a:endParaRPr>
          </a:p>
          <a:p>
            <a:pPr>
              <a:buFont typeface="Calibri" pitchFamily="34" charset="0"/>
              <a:buAutoNum type="arabicPeriod"/>
            </a:pPr>
            <a:r>
              <a:rPr lang="en-US" dirty="0" smtClean="0">
                <a:latin typeface="Times New Roman" pitchFamily="18" charset="0"/>
              </a:rPr>
              <a:t>Adjourn</a:t>
            </a:r>
          </a:p>
          <a:p>
            <a:pPr>
              <a:buFont typeface="Calibri" pitchFamily="34" charset="0"/>
              <a:buAutoNum type="arabicPeriod"/>
            </a:pPr>
            <a:r>
              <a:rPr lang="en-US" dirty="0" smtClean="0">
                <a:latin typeface="Times New Roman" pitchFamily="18" charset="0"/>
              </a:rPr>
              <a:t>In Ad Hoc, Review 1900.5.1</a:t>
            </a:r>
            <a:endParaRPr lang="en-US" dirty="0">
              <a:latin typeface="Times New Roman" pitchFamily="18" charset="0"/>
            </a:endParaRPr>
          </a:p>
        </p:txBody>
      </p:sp>
      <p:sp>
        <p:nvSpPr>
          <p:cNvPr id="6148" name="TextBox 1"/>
          <p:cNvSpPr txBox="1">
            <a:spLocks noChangeArrowheads="1"/>
          </p:cNvSpPr>
          <p:nvPr/>
        </p:nvSpPr>
        <p:spPr bwMode="auto">
          <a:xfrm>
            <a:off x="5029200" y="5181600"/>
            <a:ext cx="3048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p:txBody>
          <a:bodyPr/>
          <a:lstStyle/>
          <a:p>
            <a:pPr>
              <a:defRPr/>
            </a:pPr>
            <a:fld id="{4BE2F858-A3C8-48F5-8FCD-70BECB5B9E38}" type="datetime1">
              <a:rPr lang="en-US" smtClean="0"/>
              <a:t>4/30/2017</a:t>
            </a:fld>
            <a:endParaRPr lang="en-US"/>
          </a:p>
        </p:txBody>
      </p:sp>
      <p:sp>
        <p:nvSpPr>
          <p:cNvPr id="3" name="Footer Placeholder 2"/>
          <p:cNvSpPr>
            <a:spLocks noGrp="1"/>
          </p:cNvSpPr>
          <p:nvPr>
            <p:ph type="ftr" sz="quarter" idx="11"/>
          </p:nvPr>
        </p:nvSpPr>
        <p:spPr/>
        <p:txBody>
          <a:bodyPr/>
          <a:lstStyle/>
          <a:p>
            <a:pPr>
              <a:defRPr/>
            </a:pPr>
            <a:r>
              <a:rPr lang="en-US" smtClean="0"/>
              <a:t>Doc #: 5-17-0013-00-agen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smtClean="0"/>
              <a:t>Approval of Agenda</a:t>
            </a:r>
          </a:p>
        </p:txBody>
      </p:sp>
      <p:sp>
        <p:nvSpPr>
          <p:cNvPr id="7171" name="Content Placeholder 2"/>
          <p:cNvSpPr>
            <a:spLocks noGrp="1"/>
          </p:cNvSpPr>
          <p:nvPr>
            <p:ph idx="1"/>
          </p:nvPr>
        </p:nvSpPr>
        <p:spPr/>
        <p:txBody>
          <a:bodyPr/>
          <a:lstStyle/>
          <a:p>
            <a:r>
              <a:rPr dirty="0" smtClean="0"/>
              <a:t>Motion to approve Agenda contained in 5-17-0011-00</a:t>
            </a:r>
          </a:p>
          <a:p>
            <a:endParaRPr dirty="0" smtClean="0"/>
          </a:p>
          <a:p>
            <a:r>
              <a:rPr dirty="0" smtClean="0"/>
              <a:t>Mover: </a:t>
            </a:r>
          </a:p>
          <a:p>
            <a:r>
              <a:rPr dirty="0" smtClean="0"/>
              <a:t>Second: </a:t>
            </a:r>
            <a:endParaRPr lang="en-US" dirty="0"/>
          </a:p>
          <a:p>
            <a:r>
              <a:rPr lang="en-US" dirty="0" smtClean="0"/>
              <a:t>Vote: </a:t>
            </a:r>
            <a:endParaRPr dirty="0" smtClean="0"/>
          </a:p>
        </p:txBody>
      </p:sp>
      <p:sp>
        <p:nvSpPr>
          <p:cNvPr id="4" name="Date Placeholder 3"/>
          <p:cNvSpPr>
            <a:spLocks noGrp="1"/>
          </p:cNvSpPr>
          <p:nvPr>
            <p:ph type="dt" sz="quarter" idx="10"/>
          </p:nvPr>
        </p:nvSpPr>
        <p:spPr/>
        <p:txBody>
          <a:bodyPr/>
          <a:lstStyle/>
          <a:p>
            <a:pPr>
              <a:defRPr/>
            </a:pPr>
            <a:fld id="{9BFB1E84-CFA3-456B-8186-6CC9E511711B}" type="datetime1">
              <a:rPr lang="en-US" smtClean="0"/>
              <a:t>4/30/2017</a:t>
            </a:fld>
            <a:endParaRPr lang="en-US"/>
          </a:p>
        </p:txBody>
      </p:sp>
      <p:sp>
        <p:nvSpPr>
          <p:cNvPr id="5" name="Footer Placeholder 4"/>
          <p:cNvSpPr>
            <a:spLocks noGrp="1"/>
          </p:cNvSpPr>
          <p:nvPr>
            <p:ph type="ftr" sz="quarter" idx="11"/>
          </p:nvPr>
        </p:nvSpPr>
        <p:spPr/>
        <p:txBody>
          <a:bodyPr/>
          <a:lstStyle/>
          <a:p>
            <a:pPr>
              <a:defRPr/>
            </a:pPr>
            <a:r>
              <a:rPr lang="en-US" smtClean="0"/>
              <a:t>Doc #: 5-17-0013-00-agen</a:t>
            </a:r>
            <a:endParaRPr lang="en-US"/>
          </a:p>
        </p:txBody>
      </p:sp>
      <p:sp>
        <p:nvSpPr>
          <p:cNvPr id="6" name="Slide Number Placeholder 5"/>
          <p:cNvSpPr>
            <a:spLocks noGrp="1"/>
          </p:cNvSpPr>
          <p:nvPr>
            <p:ph type="sldNum" sz="quarter" idx="12"/>
          </p:nvPr>
        </p:nvSpPr>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dirty="0" smtClean="0"/>
              <a:t>All participants in this meeting have certain obligations under the IEEE-SA Patent Policy. </a:t>
            </a:r>
          </a:p>
          <a:p>
            <a:pPr lvl="1">
              <a:buFont typeface="Arial" panose="020B0604020202020204"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anose="020B0604020202020204"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anose="020B0604020202020204"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smtClean="0">
                <a:solidFill>
                  <a:srgbClr val="003399"/>
                </a:solidFill>
              </a:rPr>
              <a:t>No duty to perform a patent search</a:t>
            </a:r>
            <a:endParaRPr lang="en-US" altLang="en-US" sz="1600" dirty="0" smtClean="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2533E90B-8E93-4B73-8C8C-CE1D88618CF3}" type="datetime1">
              <a:rPr lang="en-US" smtClean="0"/>
              <a:t>4/30/2017</a:t>
            </a:fld>
            <a:endParaRPr lang="en-US"/>
          </a:p>
        </p:txBody>
      </p:sp>
      <p:sp>
        <p:nvSpPr>
          <p:cNvPr id="3" name="Footer Placeholder 2"/>
          <p:cNvSpPr>
            <a:spLocks noGrp="1"/>
          </p:cNvSpPr>
          <p:nvPr>
            <p:ph type="ftr" sz="quarter" idx="11"/>
          </p:nvPr>
        </p:nvSpPr>
        <p:spPr/>
        <p:txBody>
          <a:bodyPr/>
          <a:lstStyle/>
          <a:p>
            <a:pPr>
              <a:defRPr/>
            </a:pPr>
            <a:r>
              <a:rPr lang="en-US" smtClean="0"/>
              <a:t>Doc #: 5-17-0013-00-agen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7</a:t>
            </a:fld>
            <a:endParaRPr lang="en-US"/>
          </a:p>
        </p:txBody>
      </p:sp>
    </p:spTree>
    <p:extLst>
      <p:ext uri="{BB962C8B-B14F-4D97-AF65-F5344CB8AC3E}">
        <p14:creationId xmlns:p14="http://schemas.microsoft.com/office/powerpoint/2010/main" val="36473855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smtClean="0"/>
              <a:t>Patent Related Links</a:t>
            </a:r>
            <a:endParaRPr lang="en-US" altLang="en-US" u="sng"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smtClean="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smtClean="0">
                <a:cs typeface="Times New Roman" panose="02020603050405020304" pitchFamily="18" charset="0"/>
              </a:rPr>
              <a:t>	Patent Policy is stated in these sources:</a:t>
            </a:r>
          </a:p>
          <a:p>
            <a:pPr lvl="1">
              <a:lnSpc>
                <a:spcPct val="90000"/>
              </a:lnSpc>
              <a:buFont typeface="Monotype Sorts"/>
              <a:buNone/>
            </a:pPr>
            <a:r>
              <a:rPr lang="en-GB" altLang="en-US" sz="2400" smtClean="0"/>
              <a:t>		IEEE-SA Standards Boards Bylaws</a:t>
            </a:r>
          </a:p>
          <a:p>
            <a:pPr lvl="1">
              <a:lnSpc>
                <a:spcPct val="90000"/>
              </a:lnSpc>
              <a:buFont typeface="Monotype Sorts"/>
              <a:buNone/>
            </a:pPr>
            <a:r>
              <a:rPr lang="en-US" altLang="en-US" sz="2100" smtClean="0"/>
              <a:t>		</a:t>
            </a:r>
            <a:r>
              <a:rPr lang="en-US" altLang="en-US" sz="2100" i="1" smtClean="0"/>
              <a:t>http://standards.ieee.org/develop/policies/bylaws/sect6-7.html#6</a:t>
            </a:r>
          </a:p>
          <a:p>
            <a:pPr lvl="1">
              <a:lnSpc>
                <a:spcPct val="90000"/>
              </a:lnSpc>
              <a:buFont typeface="Monotype Sorts"/>
              <a:buNone/>
            </a:pPr>
            <a:r>
              <a:rPr lang="en-GB" altLang="en-US" sz="2400" smtClean="0"/>
              <a:t>		IEEE-SA Standards Board Operations Manual</a:t>
            </a:r>
          </a:p>
          <a:p>
            <a:pPr lvl="1">
              <a:lnSpc>
                <a:spcPct val="90000"/>
              </a:lnSpc>
              <a:buFont typeface="Monotype Sorts"/>
              <a:buNone/>
            </a:pPr>
            <a:r>
              <a:rPr lang="en-US" altLang="en-US" sz="2400" smtClean="0"/>
              <a:t>		</a:t>
            </a:r>
            <a:r>
              <a:rPr lang="en-US" altLang="en-US" sz="2100" i="1" smtClean="0"/>
              <a:t>http://standards.ieee.org/develop/policies/opman/sect6.html#6.3</a:t>
            </a:r>
            <a:endParaRPr lang="en-US" altLang="en-US" sz="2400" smtClean="0"/>
          </a:p>
          <a:p>
            <a:pPr lvl="1">
              <a:lnSpc>
                <a:spcPct val="90000"/>
              </a:lnSpc>
              <a:buFont typeface="Monotype Sorts"/>
              <a:buNone/>
            </a:pPr>
            <a:r>
              <a:rPr lang="en-US" altLang="en-US" sz="2400" smtClean="0">
                <a:cs typeface="Times New Roman" panose="02020603050405020304" pitchFamily="18" charset="0"/>
              </a:rPr>
              <a:t>	Material about the patent policy is available at</a:t>
            </a:r>
            <a:r>
              <a:rPr lang="en-US" altLang="en-US" sz="2400" smtClean="0"/>
              <a:t> </a:t>
            </a:r>
          </a:p>
          <a:p>
            <a:pPr lvl="1">
              <a:lnSpc>
                <a:spcPct val="90000"/>
              </a:lnSpc>
              <a:buFont typeface="Monotype Sorts"/>
              <a:buNone/>
            </a:pPr>
            <a:r>
              <a:rPr lang="en-US" altLang="en-US" sz="2400" smtClean="0"/>
              <a:t>		</a:t>
            </a:r>
            <a:r>
              <a:rPr lang="en-US" altLang="en-US" sz="2100" i="1" smtClean="0"/>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fld id="{7E9D29A5-C272-4175-A787-39A63584B1EB}" type="datetime1">
              <a:rPr lang="en-US" smtClean="0"/>
              <a:t>4/30/2017</a:t>
            </a:fld>
            <a:endParaRPr lang="en-US"/>
          </a:p>
        </p:txBody>
      </p:sp>
      <p:sp>
        <p:nvSpPr>
          <p:cNvPr id="3" name="Footer Placeholder 2"/>
          <p:cNvSpPr>
            <a:spLocks noGrp="1"/>
          </p:cNvSpPr>
          <p:nvPr>
            <p:ph type="ftr" sz="quarter" idx="11"/>
          </p:nvPr>
        </p:nvSpPr>
        <p:spPr/>
        <p:txBody>
          <a:bodyPr/>
          <a:lstStyle/>
          <a:p>
            <a:pPr>
              <a:defRPr/>
            </a:pPr>
            <a:r>
              <a:rPr lang="en-US" smtClean="0"/>
              <a:t>Doc #: 5-17-0013-00-agen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8</a:t>
            </a:fld>
            <a:endParaRPr lang="en-US"/>
          </a:p>
        </p:txBody>
      </p:sp>
    </p:spTree>
    <p:extLst>
      <p:ext uri="{BB962C8B-B14F-4D97-AF65-F5344CB8AC3E}">
        <p14:creationId xmlns:p14="http://schemas.microsoft.com/office/powerpoint/2010/main" val="10777032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smtClean="0"/>
              <a:t>Either speak up now or</a:t>
            </a:r>
          </a:p>
          <a:p>
            <a:pPr lvl="1">
              <a:buFont typeface="Arial" panose="020B0604020202020204" pitchFamily="34" charset="0"/>
              <a:buChar char="•"/>
            </a:pPr>
            <a:r>
              <a:rPr lang="en-US" altLang="en-US" sz="2000" smtClean="0"/>
              <a:t>Provide the chair of this group with the identity of the holder(s) of any and all such claims as soon as possible or</a:t>
            </a:r>
          </a:p>
          <a:p>
            <a:pPr lvl="1">
              <a:buFont typeface="Arial" panose="020B0604020202020204" pitchFamily="34" charset="0"/>
              <a:buChar char="•"/>
            </a:pPr>
            <a:r>
              <a:rPr lang="en-US" altLang="en-US" sz="2000" smtClean="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2076EB09-F4B6-430D-9501-FD47C9044203}" type="datetime1">
              <a:rPr lang="en-US" smtClean="0"/>
              <a:t>4/30/2017</a:t>
            </a:fld>
            <a:endParaRPr lang="en-US"/>
          </a:p>
        </p:txBody>
      </p:sp>
      <p:sp>
        <p:nvSpPr>
          <p:cNvPr id="3" name="Footer Placeholder 2"/>
          <p:cNvSpPr>
            <a:spLocks noGrp="1"/>
          </p:cNvSpPr>
          <p:nvPr>
            <p:ph type="ftr" sz="quarter" idx="11"/>
          </p:nvPr>
        </p:nvSpPr>
        <p:spPr/>
        <p:txBody>
          <a:bodyPr/>
          <a:lstStyle/>
          <a:p>
            <a:pPr>
              <a:defRPr/>
            </a:pPr>
            <a:r>
              <a:rPr lang="en-US" smtClean="0"/>
              <a:t>Doc #: 5-17-0013-00-agen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9</a:t>
            </a:fld>
            <a:endParaRPr lang="en-US"/>
          </a:p>
        </p:txBody>
      </p:sp>
    </p:spTree>
    <p:extLst>
      <p:ext uri="{BB962C8B-B14F-4D97-AF65-F5344CB8AC3E}">
        <p14:creationId xmlns:p14="http://schemas.microsoft.com/office/powerpoint/2010/main" val="14136371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11057</TotalTime>
  <Words>1549</Words>
  <Application>Microsoft Office PowerPoint</Application>
  <PresentationFormat>On-screen Show (4:3)</PresentationFormat>
  <Paragraphs>370</Paragraphs>
  <Slides>23</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Helvetica</vt:lpstr>
      <vt:lpstr>Monotype Sorts</vt:lpstr>
      <vt:lpstr>Times New Roman</vt:lpstr>
      <vt:lpstr>Office Theme</vt:lpstr>
      <vt:lpstr>PowerPoint Presentation</vt:lpstr>
      <vt:lpstr> Monthly WG Meeting Electronic Meeting Details</vt:lpstr>
      <vt:lpstr>Rules</vt:lpstr>
      <vt:lpstr>Current Membership</vt:lpstr>
      <vt:lpstr> Draft Agenda</vt:lpstr>
      <vt:lpstr>Approval of Agenda</vt:lpstr>
      <vt:lpstr>Participants, Patents, and Duty to Inform</vt:lpstr>
      <vt:lpstr>Patent Related Links</vt:lpstr>
      <vt:lpstr>Call for Potentially Essential Patents</vt:lpstr>
      <vt:lpstr>Other Guidelines for IEEE WG Meetings</vt:lpstr>
      <vt:lpstr>Minutes for approval</vt:lpstr>
      <vt:lpstr>Status on 1900.5.1</vt:lpstr>
      <vt:lpstr>Working Schedule for 1900.5.1</vt:lpstr>
      <vt:lpstr>Current Status for 1900.5.2</vt:lpstr>
      <vt:lpstr>Working Schedule for 1900.5.2</vt:lpstr>
      <vt:lpstr>Comment and Proposed Resolution</vt:lpstr>
      <vt:lpstr>Documentation for RevCom</vt:lpstr>
      <vt:lpstr>Motion to forward 1900.5.2 to Standards Board for Approval</vt:lpstr>
      <vt:lpstr>Other DySPAN-SC Activities</vt:lpstr>
      <vt:lpstr>Marketing Inputs</vt:lpstr>
      <vt:lpstr>Meeting Planning</vt:lpstr>
      <vt:lpstr>Ad Hoc 1900.5.1</vt:lpstr>
      <vt:lpstr>IEEE 1900.5 Meeting 05/02/17 @2:30 PM EDT</vt:lpstr>
    </vt:vector>
  </TitlesOfParts>
  <Company>BAE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Sherman, Matthew J. (US SSA)</cp:lastModifiedBy>
  <cp:revision>263</cp:revision>
  <dcterms:created xsi:type="dcterms:W3CDTF">2013-08-13T02:52:21Z</dcterms:created>
  <dcterms:modified xsi:type="dcterms:W3CDTF">2017-04-30T23:04:00Z</dcterms:modified>
</cp:coreProperties>
</file>