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15" r:id="rId3"/>
    <p:sldId id="337" r:id="rId4"/>
    <p:sldId id="370" r:id="rId5"/>
    <p:sldId id="332" r:id="rId6"/>
    <p:sldId id="317" r:id="rId7"/>
    <p:sldId id="352" r:id="rId8"/>
    <p:sldId id="353" r:id="rId9"/>
    <p:sldId id="354" r:id="rId10"/>
    <p:sldId id="355" r:id="rId11"/>
    <p:sldId id="307" r:id="rId12"/>
    <p:sldId id="360" r:id="rId13"/>
    <p:sldId id="376" r:id="rId14"/>
    <p:sldId id="335" r:id="rId15"/>
    <p:sldId id="377" r:id="rId16"/>
    <p:sldId id="344" r:id="rId17"/>
    <p:sldId id="346" r:id="rId18"/>
    <p:sldId id="347" r:id="rId19"/>
    <p:sldId id="364"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4/2/2017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554D18A-9D6D-4BB2-9C2A-7C8B8216E18E}" type="datetime1">
              <a:rPr lang="en-US" smtClean="0"/>
              <a:t>4/2/2017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5-17-0004-03-agen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30BBF52-43F6-49CF-9197-6FB81FC12AFA}" type="datetime1">
              <a:rPr lang="en-US" smtClean="0"/>
              <a:t>4/2/2017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5-17-0004-03-agen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C3B4B61-D813-4B25-8A3C-4F5F9B183ED4}" type="datetime1">
              <a:rPr lang="en-US" smtClean="0"/>
              <a:t>4/2/2017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5-17-0004-03-agen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1EAC722-5A90-4461-B61E-BE9DF448EB90}" type="datetime1">
              <a:rPr lang="en-US" smtClean="0"/>
              <a:t>4/2/2017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5-17-0004-03-agen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1D1441A-929D-44B0-BE46-9FCC0BA92CD6}" type="datetime1">
              <a:rPr lang="en-US" smtClean="0"/>
              <a:t>4/2/2017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5-17-0004-03-agen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87DC845-D0E0-44DB-983A-4D672F833A0D}" type="datetime1">
              <a:rPr lang="en-US" smtClean="0"/>
              <a:t>4/2/2017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5-17-0004-03-agen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C5643B9-2D2E-4508-A9CC-0FED4609FE21}" type="datetime1">
              <a:rPr lang="en-US" smtClean="0"/>
              <a:t>4/2/2017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5-17-0004-03-agen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4A46C09-7193-44BF-84F2-687EB732B126}" type="datetime1">
              <a:rPr lang="en-US" smtClean="0"/>
              <a:t>4/2/2017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5-17-0004-03-agen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881D53D-BF42-4E62-AEB8-FA56DBDD1B79}" type="datetime1">
              <a:rPr lang="en-US" smtClean="0"/>
              <a:t>4/2/2017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5-17-0004-03-agen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C342DF4-C6B1-4C30-B605-0CBC68B111AE}" type="datetime1">
              <a:rPr lang="en-US" smtClean="0"/>
              <a:t>4/2/2017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5-17-0004-03-agen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5F1C706-07A8-4181-BB56-1E9B9E9A8356}" type="datetime1">
              <a:rPr lang="en-US" smtClean="0"/>
              <a:t>4/2/2017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5-17-0004-03-agen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31F54453-4C5D-4589-A5C2-9DDDF6AB780F}" type="datetime1">
              <a:rPr lang="en-US" smtClean="0"/>
              <a:t>4/2/2017</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5-17-0004-03-agen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6FF9C48D-C4D5-469A-BF4C-3A9E6617DA41}" type="datetime1">
              <a:rPr lang="en-US" smtClean="0">
                <a:solidFill>
                  <a:srgbClr val="000099"/>
                </a:solidFill>
              </a:rPr>
              <a:t>4/2/2017</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708014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t>
            </a:r>
            <a:r>
              <a:rPr lang="en-US" sz="1200" b="1" dirty="0" smtClean="0">
                <a:latin typeface="Arial" pitchFamily="34" charset="0"/>
                <a:cs typeface="Times New Roman" pitchFamily="18" charset="0"/>
              </a:rPr>
              <a:t>Agenda, Admin and chair’s notes </a:t>
            </a:r>
            <a:r>
              <a:rPr lang="en-US" sz="1200" b="1" dirty="0">
                <a:latin typeface="Arial" pitchFamily="34" charset="0"/>
                <a:cs typeface="Times New Roman" pitchFamily="18" charset="0"/>
              </a:rPr>
              <a:t>for IEEE 1900.5 WG Meeting on </a:t>
            </a:r>
            <a:r>
              <a:rPr lang="en-US" sz="1200" b="1" dirty="0" smtClean="0">
                <a:latin typeface="Arial" pitchFamily="34" charset="0"/>
                <a:cs typeface="Times New Roman" pitchFamily="18" charset="0"/>
              </a:rPr>
              <a:t>04 April </a:t>
            </a:r>
            <a:r>
              <a:rPr lang="en-US" sz="1200" b="1" dirty="0" smtClean="0">
                <a:latin typeface="Arial" pitchFamily="34" charset="0"/>
                <a:cs typeface="Times New Roman" pitchFamily="18" charset="0"/>
              </a:rPr>
              <a:t>2017</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02 April </a:t>
            </a:r>
            <a:r>
              <a:rPr lang="en-US" sz="1200" b="1" dirty="0" smtClean="0">
                <a:latin typeface="Arial" pitchFamily="34" charset="0"/>
                <a:cs typeface="Times New Roman" pitchFamily="18" charset="0"/>
              </a:rPr>
              <a:t>2017</a:t>
            </a:r>
          </a:p>
          <a:p>
            <a:pPr eaLnBrk="0" hangingPunct="0"/>
            <a:r>
              <a:rPr lang="en-US" sz="1200" b="1" dirty="0" smtClean="0">
                <a:latin typeface="Arial" pitchFamily="34" charset="0"/>
                <a:cs typeface="Times New Roman" pitchFamily="18" charset="0"/>
              </a:rPr>
              <a:t>Document </a:t>
            </a:r>
            <a:r>
              <a:rPr lang="en-US" sz="1200" b="1" dirty="0">
                <a:latin typeface="Arial" pitchFamily="34" charset="0"/>
                <a:cs typeface="Times New Roman" pitchFamily="18" charset="0"/>
              </a:rPr>
              <a:t>No: </a:t>
            </a:r>
            <a:r>
              <a:rPr lang="en-US" sz="1200" b="1" dirty="0" smtClean="0">
                <a:latin typeface="Arial" pitchFamily="34" charset="0"/>
                <a:cs typeface="Times New Roman" pitchFamily="18" charset="0"/>
              </a:rPr>
              <a:t>5-17-0011-00-agen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a:t>
            </a:r>
            <a:r>
              <a:rPr lang="en-US" sz="1200" dirty="0" smtClean="0">
                <a:latin typeface="Arial" pitchFamily="34" charset="0"/>
                <a:cs typeface="Times New Roman" pitchFamily="18" charset="0"/>
              </a:rPr>
              <a:t>in </a:t>
            </a:r>
            <a:r>
              <a:rPr lang="en-US" sz="1200" dirty="0">
                <a:latin typeface="Arial" pitchFamily="34" charset="0"/>
                <a:cs typeface="Times New Roman" pitchFamily="18" charset="0"/>
              </a:rPr>
              <a:t>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5-17-0011-00-agen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EB34D745-10D6-44C7-AB14-92D84FCF7080}" type="datetime1">
              <a:rPr lang="en-US" smtClean="0"/>
              <a:t>4/2/2017</a:t>
            </a:fld>
            <a:endParaRPr lang="en-US"/>
          </a:p>
        </p:txBody>
      </p:sp>
      <p:sp>
        <p:nvSpPr>
          <p:cNvPr id="3" name="Footer Placeholder 2"/>
          <p:cNvSpPr>
            <a:spLocks noGrp="1"/>
          </p:cNvSpPr>
          <p:nvPr>
            <p:ph type="ftr" sz="quarter" idx="11"/>
          </p:nvPr>
        </p:nvSpPr>
        <p:spPr/>
        <p:txBody>
          <a:bodyPr/>
          <a:lstStyle/>
          <a:p>
            <a:pPr>
              <a:defRPr/>
            </a:pPr>
            <a:r>
              <a:rPr lang="en-US" smtClean="0"/>
              <a:t>Doc #: 5-17-0004-03-agen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a:t>
            </a:r>
          </a:p>
          <a:p>
            <a:pPr marL="0" indent="0" eaLnBrk="1" fontAlgn="auto" hangingPunct="1">
              <a:lnSpc>
                <a:spcPct val="115000"/>
              </a:lnSpc>
              <a:spcBef>
                <a:spcPts val="0"/>
              </a:spcBef>
              <a:spcAft>
                <a:spcPts val="0"/>
              </a:spcAft>
              <a:buNone/>
              <a:defRPr/>
            </a:pPr>
            <a:r>
              <a:rPr lang="en-US" dirty="0" err="1" smtClean="0"/>
              <a:t>xxxx</a:t>
            </a:r>
            <a:endParaRPr dirty="0" smtClean="0"/>
          </a:p>
          <a:p>
            <a:r>
              <a:rPr dirty="0" smtClean="0"/>
              <a:t>Mover:  </a:t>
            </a:r>
            <a:endParaRPr lang="en-US" dirty="0" smtClean="0"/>
          </a:p>
          <a:p>
            <a:r>
              <a:rPr dirty="0" smtClean="0"/>
              <a:t>Second:  </a:t>
            </a:r>
          </a:p>
          <a:p>
            <a:r>
              <a:rPr lang="en-US" dirty="0" smtClean="0"/>
              <a:t>Vote:  </a:t>
            </a:r>
            <a:endParaRPr dirty="0" smtClean="0"/>
          </a:p>
        </p:txBody>
      </p:sp>
      <p:sp>
        <p:nvSpPr>
          <p:cNvPr id="4" name="Date Placeholder 3"/>
          <p:cNvSpPr>
            <a:spLocks noGrp="1"/>
          </p:cNvSpPr>
          <p:nvPr>
            <p:ph type="dt" sz="quarter" idx="10"/>
          </p:nvPr>
        </p:nvSpPr>
        <p:spPr/>
        <p:txBody>
          <a:bodyPr/>
          <a:lstStyle/>
          <a:p>
            <a:pPr>
              <a:defRPr/>
            </a:pPr>
            <a:fld id="{C3C38A50-E31D-4F89-A4A0-C45A1EB357E3}" type="datetime1">
              <a:rPr lang="en-US" smtClean="0"/>
              <a:t>4/2/2017</a:t>
            </a:fld>
            <a:endParaRPr lang="en-US"/>
          </a:p>
        </p:txBody>
      </p:sp>
      <p:sp>
        <p:nvSpPr>
          <p:cNvPr id="5" name="Footer Placeholder 4"/>
          <p:cNvSpPr>
            <a:spLocks noGrp="1"/>
          </p:cNvSpPr>
          <p:nvPr>
            <p:ph type="ftr" sz="quarter" idx="11"/>
          </p:nvPr>
        </p:nvSpPr>
        <p:spPr/>
        <p:txBody>
          <a:bodyPr/>
          <a:lstStyle/>
          <a:p>
            <a:pPr>
              <a:defRPr/>
            </a:pPr>
            <a:r>
              <a:rPr lang="en-US" smtClean="0"/>
              <a:t>Doc #: 5-17-0004-03-agen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on 1900.5.1</a:t>
            </a:r>
            <a:endParaRPr lang="en-US" dirty="0"/>
          </a:p>
        </p:txBody>
      </p:sp>
      <p:sp>
        <p:nvSpPr>
          <p:cNvPr id="3" name="Content Placeholder 2"/>
          <p:cNvSpPr>
            <a:spLocks noGrp="1"/>
          </p:cNvSpPr>
          <p:nvPr>
            <p:ph idx="1"/>
          </p:nvPr>
        </p:nvSpPr>
        <p:spPr/>
        <p:txBody>
          <a:bodyPr/>
          <a:lstStyle/>
          <a:p>
            <a:r>
              <a:rPr lang="en-US" dirty="0" smtClean="0"/>
              <a:t>Draft Status</a:t>
            </a:r>
          </a:p>
          <a:p>
            <a:pPr lvl="1"/>
            <a:r>
              <a:rPr lang="en-US" dirty="0" smtClean="0"/>
              <a:t>Ad </a:t>
            </a:r>
            <a:r>
              <a:rPr lang="en-US" dirty="0" err="1" smtClean="0"/>
              <a:t>Hocs</a:t>
            </a:r>
            <a:r>
              <a:rPr lang="en-US" dirty="0" smtClean="0"/>
              <a:t> for review?  </a:t>
            </a:r>
          </a:p>
          <a:p>
            <a:r>
              <a:rPr lang="en-US" dirty="0" smtClean="0"/>
              <a:t>Other</a:t>
            </a:r>
            <a:endParaRPr lang="en-US" dirty="0" smtClean="0"/>
          </a:p>
        </p:txBody>
      </p:sp>
      <p:sp>
        <p:nvSpPr>
          <p:cNvPr id="4" name="Date Placeholder 3"/>
          <p:cNvSpPr>
            <a:spLocks noGrp="1"/>
          </p:cNvSpPr>
          <p:nvPr>
            <p:ph type="dt" sz="half" idx="10"/>
          </p:nvPr>
        </p:nvSpPr>
        <p:spPr/>
        <p:txBody>
          <a:bodyPr/>
          <a:lstStyle/>
          <a:p>
            <a:pPr>
              <a:defRPr/>
            </a:pPr>
            <a:fld id="{4A65B71E-973F-4D55-B05D-495D506C92EF}" type="datetime1">
              <a:rPr lang="en-US" smtClean="0"/>
              <a:t>4/2/2017</a:t>
            </a:fld>
            <a:endParaRPr lang="en-US"/>
          </a:p>
        </p:txBody>
      </p:sp>
      <p:sp>
        <p:nvSpPr>
          <p:cNvPr id="5" name="Footer Placeholder 4"/>
          <p:cNvSpPr>
            <a:spLocks noGrp="1"/>
          </p:cNvSpPr>
          <p:nvPr>
            <p:ph type="ftr" sz="quarter" idx="11"/>
          </p:nvPr>
        </p:nvSpPr>
        <p:spPr/>
        <p:txBody>
          <a:bodyPr/>
          <a:lstStyle/>
          <a:p>
            <a:pPr>
              <a:defRPr/>
            </a:pPr>
            <a:r>
              <a:rPr lang="en-US" smtClean="0"/>
              <a:t>Doc #: 5-17-0004-03-agen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smtClean="0"/>
              <a:t>Complete Draft for Clause 4					7/30√</a:t>
            </a:r>
          </a:p>
          <a:p>
            <a:r>
              <a:rPr altLang="en-US" sz="1400" smtClean="0"/>
              <a:t>Complete Draft for Clause 5	(Needs Work)			10/15     </a:t>
            </a:r>
            <a:r>
              <a:rPr altLang="en-US" sz="1400" b="1" smtClean="0">
                <a:solidFill>
                  <a:srgbClr val="FF0000"/>
                </a:solidFill>
              </a:rPr>
              <a:t>1/17?</a:t>
            </a:r>
          </a:p>
          <a:p>
            <a:r>
              <a:rPr altLang="en-US" sz="1400" smtClean="0"/>
              <a:t>Complete Draft for Clause 6	(More examples)			1/16        </a:t>
            </a:r>
            <a:r>
              <a:rPr altLang="en-US" sz="1400" b="1" smtClean="0">
                <a:solidFill>
                  <a:srgbClr val="FF0000"/>
                </a:solidFill>
              </a:rPr>
              <a:t>8/16</a:t>
            </a:r>
            <a:r>
              <a:rPr altLang="en-US" sz="1400" smtClean="0">
                <a:solidFill>
                  <a:srgbClr val="FF0000"/>
                </a:solidFill>
              </a:rPr>
              <a:t> √</a:t>
            </a:r>
            <a:endParaRPr altLang="en-US" sz="1400" smtClean="0"/>
          </a:p>
          <a:p>
            <a:r>
              <a:rPr altLang="en-US" sz="1400" smtClean="0"/>
              <a:t>Complete Draft for Clause 7	(put xml file in annex?)			3/16         </a:t>
            </a:r>
            <a:r>
              <a:rPr altLang="en-US" sz="1400" b="1" smtClean="0">
                <a:solidFill>
                  <a:srgbClr val="FF0000"/>
                </a:solidFill>
              </a:rPr>
              <a:t>7/4</a:t>
            </a:r>
            <a:r>
              <a:rPr altLang="en-US" sz="1400" smtClean="0">
                <a:solidFill>
                  <a:srgbClr val="FF0000"/>
                </a:solidFill>
              </a:rPr>
              <a:t> √</a:t>
            </a:r>
            <a:endParaRPr altLang="en-US" sz="1400" b="1" smtClean="0">
              <a:solidFill>
                <a:srgbClr val="FF0000"/>
              </a:solidFill>
            </a:endParaRPr>
          </a:p>
          <a:p>
            <a:r>
              <a:rPr altLang="en-US" sz="1400" smtClean="0"/>
              <a:t>Complete Draft for Clause 8	(Minor additions needed)		4/16         </a:t>
            </a:r>
            <a:r>
              <a:rPr altLang="en-US" sz="1400" b="1" smtClean="0">
                <a:solidFill>
                  <a:srgbClr val="FF0000"/>
                </a:solidFill>
              </a:rPr>
              <a:t>9/16</a:t>
            </a:r>
            <a:r>
              <a:rPr altLang="en-US" sz="1400" smtClean="0">
                <a:solidFill>
                  <a:srgbClr val="FF0000"/>
                </a:solidFill>
              </a:rPr>
              <a:t> √</a:t>
            </a:r>
            <a:endParaRPr altLang="en-US" sz="1400" b="1" smtClean="0">
              <a:solidFill>
                <a:srgbClr val="FF0000"/>
              </a:solidFill>
            </a:endParaRPr>
          </a:p>
          <a:p>
            <a:r>
              <a:rPr altLang="en-US" sz="1400" smtClean="0"/>
              <a:t>Full review of drafting					3/17 </a:t>
            </a:r>
            <a:r>
              <a:rPr altLang="en-US" sz="1400" smtClean="0">
                <a:solidFill>
                  <a:srgbClr val="FF0000"/>
                </a:solidFill>
              </a:rPr>
              <a:t>√</a:t>
            </a:r>
            <a:endParaRPr altLang="en-US" sz="1400" smtClean="0"/>
          </a:p>
          <a:p>
            <a:r>
              <a:rPr altLang="en-US" sz="1400" smtClean="0"/>
              <a:t>First WG Ballot						5/17</a:t>
            </a:r>
          </a:p>
          <a:p>
            <a:r>
              <a:rPr altLang="en-US" sz="1400" smtClean="0"/>
              <a:t>WG Recirc						6/17</a:t>
            </a:r>
          </a:p>
          <a:p>
            <a:r>
              <a:rPr altLang="en-US" sz="1400" smtClean="0"/>
              <a:t>Sponsor Ballot						7/17</a:t>
            </a:r>
          </a:p>
          <a:p>
            <a:r>
              <a:rPr altLang="en-US" sz="1400" smtClean="0"/>
              <a:t>Sponsor Recirc						9/17</a:t>
            </a:r>
          </a:p>
          <a:p>
            <a:r>
              <a:rPr altLang="en-US" sz="1400" smtClean="0"/>
              <a:t>Sponsor Recirc 2						10/17</a:t>
            </a:r>
          </a:p>
          <a:p>
            <a:r>
              <a:rPr altLang="en-US" sz="1400" smtClean="0"/>
              <a:t>Submit to REVCOM						11/17</a:t>
            </a:r>
          </a:p>
          <a:p>
            <a:endParaRPr altLang="en-US" sz="1400" smtClean="0"/>
          </a:p>
          <a:p>
            <a:endParaRPr altLang="en-US" sz="1400" smtClean="0"/>
          </a:p>
        </p:txBody>
      </p:sp>
      <p:sp>
        <p:nvSpPr>
          <p:cNvPr id="4" name="Date Placeholder 3"/>
          <p:cNvSpPr>
            <a:spLocks noGrp="1"/>
          </p:cNvSpPr>
          <p:nvPr>
            <p:ph type="dt" sz="quarter" idx="10"/>
          </p:nvPr>
        </p:nvSpPr>
        <p:spPr/>
        <p:txBody>
          <a:bodyPr/>
          <a:lstStyle/>
          <a:p>
            <a:pPr>
              <a:defRPr/>
            </a:pPr>
            <a:fld id="{68708359-4029-490E-BFE9-CA83D065CAFB}" type="datetime1">
              <a:rPr lang="en-US"/>
              <a:pPr>
                <a:defRPr/>
              </a:pPr>
              <a:t>4/2/2017</a:t>
            </a:fld>
            <a:endParaRPr lang="en-US"/>
          </a:p>
        </p:txBody>
      </p:sp>
      <p:sp>
        <p:nvSpPr>
          <p:cNvPr id="5" name="Footer Placeholder 4"/>
          <p:cNvSpPr>
            <a:spLocks noGrp="1"/>
          </p:cNvSpPr>
          <p:nvPr>
            <p:ph type="ftr" sz="quarter" idx="11"/>
          </p:nvPr>
        </p:nvSpPr>
        <p:spPr/>
        <p:txBody>
          <a:bodyPr/>
          <a:lstStyle/>
          <a:p>
            <a:pPr>
              <a:defRPr/>
            </a:pPr>
            <a:r>
              <a:rPr lang="en-US"/>
              <a:t>Doc #: 5-17-0009-00-mmat</a:t>
            </a:r>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13</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4074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Started 2</a:t>
            </a:r>
            <a:r>
              <a:rPr lang="en-US" baseline="30000" dirty="0" smtClean="0"/>
              <a:t>nd</a:t>
            </a:r>
            <a:r>
              <a:rPr lang="en-US" dirty="0" smtClean="0"/>
              <a:t> </a:t>
            </a:r>
            <a:r>
              <a:rPr lang="en-US" dirty="0" err="1" smtClean="0"/>
              <a:t>Recirulation</a:t>
            </a:r>
            <a:endParaRPr lang="en-US" dirty="0" smtClean="0"/>
          </a:p>
          <a:p>
            <a:pPr lvl="1"/>
            <a:r>
              <a:rPr lang="en-US" dirty="0" smtClean="0"/>
              <a:t>Ends April 8</a:t>
            </a:r>
            <a:endParaRPr lang="en-US" dirty="0" smtClean="0"/>
          </a:p>
          <a:p>
            <a:r>
              <a:rPr lang="en-US" dirty="0" smtClean="0"/>
              <a:t>Then vote to send to standards board</a:t>
            </a:r>
            <a:endParaRPr dirty="0" smtClean="0"/>
          </a:p>
          <a:p>
            <a:r>
              <a:rPr lang="en-US" dirty="0" smtClean="0"/>
              <a:t>Draft PAR to add Schema</a:t>
            </a:r>
            <a:endParaRPr lang="en-US" dirty="0" smtClean="0"/>
          </a:p>
        </p:txBody>
      </p:sp>
      <p:sp>
        <p:nvSpPr>
          <p:cNvPr id="4" name="Date Placeholder 3"/>
          <p:cNvSpPr>
            <a:spLocks noGrp="1"/>
          </p:cNvSpPr>
          <p:nvPr>
            <p:ph type="dt" sz="quarter" idx="10"/>
          </p:nvPr>
        </p:nvSpPr>
        <p:spPr/>
        <p:txBody>
          <a:bodyPr/>
          <a:lstStyle/>
          <a:p>
            <a:pPr>
              <a:defRPr/>
            </a:pPr>
            <a:fld id="{B8198E4F-A1F4-44BC-8CA4-4F142FC9F51C}" type="datetime1">
              <a:rPr lang="en-US" smtClean="0"/>
              <a:t>4/2/2017</a:t>
            </a:fld>
            <a:endParaRPr lang="en-US"/>
          </a:p>
        </p:txBody>
      </p:sp>
      <p:sp>
        <p:nvSpPr>
          <p:cNvPr id="5" name="Footer Placeholder 4"/>
          <p:cNvSpPr>
            <a:spLocks noGrp="1"/>
          </p:cNvSpPr>
          <p:nvPr>
            <p:ph type="ftr" sz="quarter" idx="11"/>
          </p:nvPr>
        </p:nvSpPr>
        <p:spPr/>
        <p:txBody>
          <a:bodyPr/>
          <a:lstStyle/>
          <a:p>
            <a:pPr>
              <a:defRPr/>
            </a:pPr>
            <a:r>
              <a:rPr lang="en-US" smtClean="0"/>
              <a:t>Doc #: 5-17-0004-03-agen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15363" name="Content Placeholder 2"/>
          <p:cNvSpPr>
            <a:spLocks noGrp="1"/>
          </p:cNvSpPr>
          <p:nvPr>
            <p:ph idx="1"/>
          </p:nvPr>
        </p:nvSpPr>
        <p:spPr>
          <a:xfrm>
            <a:off x="381000" y="1295400"/>
            <a:ext cx="8229600" cy="4525963"/>
          </a:xfrm>
        </p:spPr>
        <p:txBody>
          <a:bodyPr/>
          <a:lstStyle/>
          <a:p>
            <a:r>
              <a:rPr altLang="en-US" sz="1400" smtClean="0"/>
              <a:t>Form Ballot Pool	(Send Ballot Invitation)				6/7/15</a:t>
            </a:r>
            <a:r>
              <a:rPr altLang="en-US" sz="1400" b="1" smtClean="0">
                <a:solidFill>
                  <a:srgbClr val="FF0000"/>
                </a:solidFill>
              </a:rPr>
              <a:t>√</a:t>
            </a:r>
          </a:p>
          <a:p>
            <a:r>
              <a:rPr altLang="en-US" sz="1400" smtClean="0"/>
              <a:t>Final Draft and Schema Adjustments				7/30/15</a:t>
            </a:r>
            <a:r>
              <a:rPr altLang="en-US" sz="1400" b="1" smtClean="0">
                <a:solidFill>
                  <a:srgbClr val="FF0000"/>
                </a:solidFill>
              </a:rPr>
              <a:t>√</a:t>
            </a:r>
            <a:endParaRPr altLang="en-US" sz="1400" smtClean="0"/>
          </a:p>
          <a:p>
            <a:r>
              <a:rPr altLang="en-US" sz="1400" smtClean="0"/>
              <a:t>WG Vote to Sponsor Ballot (need DySPAN-SC approval)			</a:t>
            </a:r>
            <a:r>
              <a:rPr altLang="en-US" sz="1400" smtClean="0">
                <a:solidFill>
                  <a:srgbClr val="FF0000"/>
                </a:solidFill>
              </a:rPr>
              <a:t>7/30/15</a:t>
            </a:r>
            <a:r>
              <a:rPr altLang="en-US" sz="1400" smtClean="0"/>
              <a:t> (8/18)</a:t>
            </a:r>
            <a:r>
              <a:rPr altLang="en-US" sz="1400" b="1" smtClean="0">
                <a:solidFill>
                  <a:srgbClr val="FF0000"/>
                </a:solidFill>
              </a:rPr>
              <a:t> √</a:t>
            </a:r>
            <a:endParaRPr altLang="en-US" sz="1400" smtClean="0">
              <a:solidFill>
                <a:srgbClr val="FF0000"/>
              </a:solidFill>
            </a:endParaRPr>
          </a:p>
          <a:p>
            <a:r>
              <a:rPr altLang="en-US" sz="1400" smtClean="0"/>
              <a:t>DySPAN-SC Approval						</a:t>
            </a:r>
            <a:r>
              <a:rPr altLang="en-US" sz="1400" smtClean="0">
                <a:solidFill>
                  <a:srgbClr val="FF0000"/>
                </a:solidFill>
              </a:rPr>
              <a:t>8/28/15</a:t>
            </a:r>
            <a:r>
              <a:rPr altLang="en-US" sz="1400" smtClean="0"/>
              <a:t> </a:t>
            </a:r>
            <a:r>
              <a:rPr altLang="en-US" sz="1400" smtClean="0">
                <a:solidFill>
                  <a:srgbClr val="FF0000"/>
                </a:solidFill>
              </a:rPr>
              <a:t>(9/2)</a:t>
            </a:r>
            <a:r>
              <a:rPr altLang="en-US" sz="1400" b="1" smtClean="0">
                <a:solidFill>
                  <a:srgbClr val="FF0000"/>
                </a:solidFill>
              </a:rPr>
              <a:t> 9/30√</a:t>
            </a:r>
            <a:endParaRPr altLang="en-US" sz="1400" smtClean="0"/>
          </a:p>
          <a:p>
            <a:r>
              <a:rPr altLang="en-US" sz="1400" smtClean="0"/>
              <a:t>Mandatory Editorial Coordination Completes				</a:t>
            </a:r>
            <a:r>
              <a:rPr altLang="en-US" sz="1400" smtClean="0">
                <a:solidFill>
                  <a:srgbClr val="FF0000"/>
                </a:solidFill>
              </a:rPr>
              <a:t>9/30/15</a:t>
            </a:r>
            <a:r>
              <a:rPr altLang="en-US" sz="1400" smtClean="0"/>
              <a:t> </a:t>
            </a:r>
            <a:r>
              <a:rPr altLang="en-US" sz="1400" b="1" smtClean="0">
                <a:solidFill>
                  <a:srgbClr val="FF0000"/>
                </a:solidFill>
              </a:rPr>
              <a:t>12/1 √</a:t>
            </a:r>
          </a:p>
          <a:p>
            <a:r>
              <a:rPr altLang="en-US" sz="1400" smtClean="0"/>
              <a:t>Conduct Ballot						</a:t>
            </a:r>
            <a:r>
              <a:rPr altLang="en-US" sz="1400" smtClean="0">
                <a:solidFill>
                  <a:srgbClr val="FF0000"/>
                </a:solidFill>
              </a:rPr>
              <a:t>1/28/16</a:t>
            </a:r>
            <a:r>
              <a:rPr altLang="en-US" sz="1400" b="1" smtClean="0">
                <a:solidFill>
                  <a:srgbClr val="FF0000"/>
                </a:solidFill>
              </a:rPr>
              <a:t> 1/22 √</a:t>
            </a:r>
            <a:endParaRPr altLang="en-US" sz="1400" smtClean="0"/>
          </a:p>
          <a:p>
            <a:r>
              <a:rPr altLang="en-US" sz="1400" smtClean="0"/>
              <a:t>Ballot completes						</a:t>
            </a:r>
            <a:r>
              <a:rPr altLang="en-US" sz="1400" smtClean="0">
                <a:solidFill>
                  <a:srgbClr val="FF0000"/>
                </a:solidFill>
              </a:rPr>
              <a:t>2/28/15</a:t>
            </a:r>
            <a:r>
              <a:rPr altLang="en-US" sz="1400" b="1" smtClean="0">
                <a:solidFill>
                  <a:srgbClr val="FF0000"/>
                </a:solidFill>
              </a:rPr>
              <a:t> 3/12 √ </a:t>
            </a:r>
            <a:endParaRPr altLang="en-US" sz="1400" smtClean="0"/>
          </a:p>
          <a:p>
            <a:r>
              <a:rPr altLang="en-US" sz="1400" smtClean="0"/>
              <a:t>Form Comment Resolution subcommittee				</a:t>
            </a:r>
            <a:r>
              <a:rPr altLang="en-US" sz="1400" smtClean="0">
                <a:solidFill>
                  <a:srgbClr val="FF0000"/>
                </a:solidFill>
              </a:rPr>
              <a:t>3/15/16</a:t>
            </a:r>
          </a:p>
          <a:p>
            <a:r>
              <a:rPr altLang="en-US" sz="1400" smtClean="0"/>
              <a:t>Suggested comment resolutions available				</a:t>
            </a:r>
            <a:r>
              <a:rPr altLang="en-US" sz="1400" smtClean="0">
                <a:solidFill>
                  <a:srgbClr val="FF0000"/>
                </a:solidFill>
              </a:rPr>
              <a:t>11/15/16 </a:t>
            </a:r>
            <a:r>
              <a:rPr altLang="en-US" sz="1400" b="1" smtClean="0">
                <a:solidFill>
                  <a:srgbClr val="FF0000"/>
                </a:solidFill>
              </a:rPr>
              <a:t>1</a:t>
            </a:r>
            <a:r>
              <a:rPr altLang="en-US" sz="1400" smtClean="0">
                <a:solidFill>
                  <a:srgbClr val="FF0000"/>
                </a:solidFill>
              </a:rPr>
              <a:t>/</a:t>
            </a:r>
            <a:r>
              <a:rPr altLang="en-US" sz="1400" b="1" smtClean="0">
                <a:solidFill>
                  <a:srgbClr val="FF0000"/>
                </a:solidFill>
              </a:rPr>
              <a:t>3/17 √ </a:t>
            </a:r>
            <a:endParaRPr altLang="en-US" sz="1400" smtClean="0">
              <a:solidFill>
                <a:srgbClr val="FF0000"/>
              </a:solidFill>
            </a:endParaRPr>
          </a:p>
          <a:p>
            <a:r>
              <a:rPr altLang="en-US" sz="1400" smtClean="0"/>
              <a:t>Vote for Recirc Ballot					</a:t>
            </a:r>
            <a:r>
              <a:rPr altLang="en-US" sz="1400" smtClean="0">
                <a:solidFill>
                  <a:srgbClr val="FF0000"/>
                </a:solidFill>
              </a:rPr>
              <a:t>12/1/16 </a:t>
            </a:r>
            <a:r>
              <a:rPr altLang="en-US" sz="1400" b="1" smtClean="0">
                <a:solidFill>
                  <a:srgbClr val="FF0000"/>
                </a:solidFill>
              </a:rPr>
              <a:t>2</a:t>
            </a:r>
            <a:r>
              <a:rPr altLang="en-US" sz="1400" smtClean="0">
                <a:solidFill>
                  <a:srgbClr val="FF0000"/>
                </a:solidFill>
              </a:rPr>
              <a:t>/</a:t>
            </a:r>
            <a:r>
              <a:rPr altLang="en-US" sz="1400" b="1" smtClean="0">
                <a:solidFill>
                  <a:srgbClr val="FF0000"/>
                </a:solidFill>
              </a:rPr>
              <a:t>7/17  </a:t>
            </a:r>
            <a:endParaRPr altLang="en-US" sz="1400" smtClean="0">
              <a:solidFill>
                <a:srgbClr val="FF0000"/>
              </a:solidFill>
            </a:endParaRPr>
          </a:p>
          <a:p>
            <a:r>
              <a:rPr altLang="en-US" sz="1400" smtClean="0"/>
              <a:t>Conduct Recirc Ballot					</a:t>
            </a:r>
            <a:r>
              <a:rPr altLang="en-US" sz="1400" smtClean="0">
                <a:solidFill>
                  <a:srgbClr val="FF0000"/>
                </a:solidFill>
              </a:rPr>
              <a:t>1/3/17 </a:t>
            </a:r>
            <a:r>
              <a:rPr altLang="en-US" sz="1400" b="1" smtClean="0">
                <a:solidFill>
                  <a:srgbClr val="FF0000"/>
                </a:solidFill>
              </a:rPr>
              <a:t>2</a:t>
            </a:r>
            <a:r>
              <a:rPr altLang="en-US" sz="1400" smtClean="0">
                <a:solidFill>
                  <a:srgbClr val="FF0000"/>
                </a:solidFill>
              </a:rPr>
              <a:t>/</a:t>
            </a:r>
            <a:r>
              <a:rPr altLang="en-US" sz="1400" b="1" smtClean="0">
                <a:solidFill>
                  <a:srgbClr val="FF0000"/>
                </a:solidFill>
              </a:rPr>
              <a:t>28/17</a:t>
            </a:r>
            <a:endParaRPr altLang="en-US" sz="1400" smtClean="0">
              <a:solidFill>
                <a:srgbClr val="FF0000"/>
              </a:solidFill>
            </a:endParaRPr>
          </a:p>
          <a:p>
            <a:r>
              <a:rPr altLang="en-US" sz="1400" smtClean="0"/>
              <a:t>Ballot completes						</a:t>
            </a:r>
            <a:r>
              <a:rPr altLang="en-US" sz="1400" smtClean="0">
                <a:solidFill>
                  <a:srgbClr val="FF0000"/>
                </a:solidFill>
              </a:rPr>
              <a:t>2/2/17 </a:t>
            </a:r>
            <a:r>
              <a:rPr altLang="en-US" sz="1400" b="1" smtClean="0">
                <a:solidFill>
                  <a:srgbClr val="FF0000"/>
                </a:solidFill>
              </a:rPr>
              <a:t>3/10/17</a:t>
            </a:r>
          </a:p>
          <a:p>
            <a:r>
              <a:rPr altLang="en-US" sz="1400" smtClean="0"/>
              <a:t>2</a:t>
            </a:r>
            <a:r>
              <a:rPr altLang="en-US" sz="1400" baseline="30000" smtClean="0"/>
              <a:t>nd</a:t>
            </a:r>
            <a:r>
              <a:rPr altLang="en-US" sz="1400" smtClean="0"/>
              <a:t> Recirculation Ballot Complete					4/3/17</a:t>
            </a:r>
          </a:p>
          <a:p>
            <a:r>
              <a:rPr altLang="en-US" sz="1400" smtClean="0"/>
              <a:t>Approved by Standards Board					</a:t>
            </a:r>
            <a:r>
              <a:rPr altLang="en-US" sz="1400" smtClean="0">
                <a:solidFill>
                  <a:srgbClr val="FF0000"/>
                </a:solidFill>
              </a:rPr>
              <a:t>6/1/17</a:t>
            </a:r>
            <a:endParaRPr altLang="en-US" sz="1400" b="1" smtClean="0">
              <a:solidFill>
                <a:srgbClr val="FF0000"/>
              </a:solidFill>
            </a:endParaRPr>
          </a:p>
          <a:p>
            <a:r>
              <a:rPr altLang="en-US" sz="1400" smtClean="0"/>
              <a:t>Reference implementation available				</a:t>
            </a:r>
            <a:r>
              <a:rPr altLang="en-US" sz="1400" smtClean="0">
                <a:solidFill>
                  <a:srgbClr val="FF0000"/>
                </a:solidFill>
              </a:rPr>
              <a:t>10/16 </a:t>
            </a:r>
            <a:endParaRPr altLang="en-US" sz="1400" b="1" smtClean="0">
              <a:solidFill>
                <a:srgbClr val="FF0000"/>
              </a:solidFill>
            </a:endParaRPr>
          </a:p>
          <a:p>
            <a:r>
              <a:rPr altLang="en-US" sz="1400" smtClean="0"/>
              <a:t>Certification available					</a:t>
            </a:r>
            <a:r>
              <a:rPr altLang="en-US" sz="1400" smtClean="0">
                <a:solidFill>
                  <a:srgbClr val="FF0000"/>
                </a:solidFill>
              </a:rPr>
              <a:t>?</a:t>
            </a:r>
            <a:endParaRPr altLang="en-US" sz="1400" b="1" smtClean="0">
              <a:solidFill>
                <a:srgbClr val="FF0000"/>
              </a:solidFill>
            </a:endParaRPr>
          </a:p>
          <a:p>
            <a:endParaRPr altLang="en-US" sz="1400" smtClean="0"/>
          </a:p>
          <a:p>
            <a:endParaRPr altLang="en-US" sz="1400" smtClean="0"/>
          </a:p>
        </p:txBody>
      </p:sp>
      <p:sp>
        <p:nvSpPr>
          <p:cNvPr id="4" name="Date Placeholder 3"/>
          <p:cNvSpPr>
            <a:spLocks noGrp="1"/>
          </p:cNvSpPr>
          <p:nvPr>
            <p:ph type="dt" sz="quarter" idx="10"/>
          </p:nvPr>
        </p:nvSpPr>
        <p:spPr/>
        <p:txBody>
          <a:bodyPr/>
          <a:lstStyle/>
          <a:p>
            <a:pPr>
              <a:defRPr/>
            </a:pPr>
            <a:fld id="{464F1784-9EDD-4A09-8B59-CF8DC44E6B67}" type="datetime1">
              <a:rPr lang="en-US"/>
              <a:pPr>
                <a:defRPr/>
              </a:pPr>
              <a:t>4/2/2017</a:t>
            </a:fld>
            <a:endParaRPr lang="en-US"/>
          </a:p>
        </p:txBody>
      </p:sp>
      <p:sp>
        <p:nvSpPr>
          <p:cNvPr id="5" name="Footer Placeholder 4"/>
          <p:cNvSpPr>
            <a:spLocks noGrp="1"/>
          </p:cNvSpPr>
          <p:nvPr>
            <p:ph type="ftr" sz="quarter" idx="11"/>
          </p:nvPr>
        </p:nvSpPr>
        <p:spPr/>
        <p:txBody>
          <a:bodyPr/>
          <a:lstStyle/>
          <a:p>
            <a:pPr>
              <a:defRPr/>
            </a:pPr>
            <a:r>
              <a:rPr lang="en-US"/>
              <a:t>Doc #: 5-17-0009-00-mmat</a:t>
            </a:r>
          </a:p>
        </p:txBody>
      </p:sp>
      <p:sp>
        <p:nvSpPr>
          <p:cNvPr id="1536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5578ACFF-B97B-4905-BAD5-77B4F8260815}" type="slidenum">
              <a:rPr lang="en-US" altLang="en-US" sz="1200" smtClean="0"/>
              <a:pPr>
                <a:spcBef>
                  <a:spcPct val="0"/>
                </a:spcBef>
                <a:buFontTx/>
                <a:buNone/>
              </a:pPr>
              <a:t>15</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35052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78638" y="37338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11007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meetings</a:t>
            </a:r>
          </a:p>
          <a:p>
            <a:pPr lvl="2"/>
            <a:endParaRPr lang="en-US" dirty="0" smtClean="0"/>
          </a:p>
          <a:p>
            <a:r>
              <a:rPr lang="en-US" dirty="0" smtClean="0"/>
              <a:t>Other activities?</a:t>
            </a:r>
          </a:p>
        </p:txBody>
      </p:sp>
      <p:sp>
        <p:nvSpPr>
          <p:cNvPr id="4" name="Date Placeholder 3"/>
          <p:cNvSpPr>
            <a:spLocks noGrp="1"/>
          </p:cNvSpPr>
          <p:nvPr>
            <p:ph type="dt" sz="quarter" idx="10"/>
          </p:nvPr>
        </p:nvSpPr>
        <p:spPr/>
        <p:txBody>
          <a:bodyPr/>
          <a:lstStyle/>
          <a:p>
            <a:pPr>
              <a:defRPr/>
            </a:pPr>
            <a:fld id="{271D121D-3A11-44C6-BF7E-EB46923DCD56}" type="datetime1">
              <a:rPr lang="en-US" smtClean="0"/>
              <a:t>4/2/2017</a:t>
            </a:fld>
            <a:endParaRPr lang="en-US"/>
          </a:p>
        </p:txBody>
      </p:sp>
      <p:sp>
        <p:nvSpPr>
          <p:cNvPr id="5" name="Footer Placeholder 4"/>
          <p:cNvSpPr>
            <a:spLocks noGrp="1"/>
          </p:cNvSpPr>
          <p:nvPr>
            <p:ph type="ftr" sz="quarter" idx="11"/>
          </p:nvPr>
        </p:nvSpPr>
        <p:spPr/>
        <p:txBody>
          <a:bodyPr/>
          <a:lstStyle/>
          <a:p>
            <a:pPr>
              <a:defRPr/>
            </a:pPr>
            <a:r>
              <a:rPr lang="en-US" smtClean="0"/>
              <a:t>Doc #: 5-17-0004-03-agen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smtClean="0"/>
              <a:t>Marketing Inputs</a:t>
            </a:r>
          </a:p>
        </p:txBody>
      </p:sp>
      <p:sp>
        <p:nvSpPr>
          <p:cNvPr id="16387" name="Content Placeholder 2"/>
          <p:cNvSpPr>
            <a:spLocks noGrp="1"/>
          </p:cNvSpPr>
          <p:nvPr>
            <p:ph idx="1"/>
          </p:nvPr>
        </p:nvSpPr>
        <p:spPr>
          <a:xfrm>
            <a:off x="190500" y="1143000"/>
            <a:ext cx="8763000" cy="4525963"/>
          </a:xfrm>
        </p:spPr>
        <p:txBody>
          <a:bodyPr/>
          <a:lstStyle/>
          <a:p>
            <a:r>
              <a:rPr sz="2800" dirty="0" err="1" smtClean="0"/>
              <a:t>WInnForum</a:t>
            </a:r>
            <a:r>
              <a:rPr sz="2800" dirty="0" smtClean="0"/>
              <a:t> 3.6GHz stakeholders</a:t>
            </a:r>
          </a:p>
          <a:p>
            <a:r>
              <a:rPr lang="en-US" sz="2800" dirty="0" smtClean="0"/>
              <a:t>NSC</a:t>
            </a:r>
          </a:p>
          <a:p>
            <a:pPr lvl="1"/>
            <a:r>
              <a:rPr lang="en-US" sz="2400" dirty="0" smtClean="0"/>
              <a:t>?</a:t>
            </a:r>
            <a:endParaRPr lang="en-US" sz="2400" dirty="0" smtClean="0"/>
          </a:p>
          <a:p>
            <a:r>
              <a:rPr lang="en-US" sz="2800" dirty="0" smtClean="0"/>
              <a:t>Standards paper in process</a:t>
            </a:r>
          </a:p>
          <a:p>
            <a:r>
              <a:rPr lang="en-US" sz="2800" dirty="0" smtClean="0"/>
              <a:t>Spectrum </a:t>
            </a:r>
            <a:r>
              <a:rPr lang="en-US" sz="2800" dirty="0" smtClean="0"/>
              <a:t>Challenge?</a:t>
            </a:r>
          </a:p>
          <a:p>
            <a:pPr lvl="1"/>
            <a:r>
              <a:rPr lang="en-US" sz="2400" dirty="0" smtClean="0"/>
              <a:t>Will 1900.5.2 be used???</a:t>
            </a:r>
          </a:p>
        </p:txBody>
      </p:sp>
      <p:sp>
        <p:nvSpPr>
          <p:cNvPr id="4" name="Date Placeholder 3"/>
          <p:cNvSpPr>
            <a:spLocks noGrp="1"/>
          </p:cNvSpPr>
          <p:nvPr>
            <p:ph type="dt" sz="quarter" idx="10"/>
          </p:nvPr>
        </p:nvSpPr>
        <p:spPr/>
        <p:txBody>
          <a:bodyPr/>
          <a:lstStyle/>
          <a:p>
            <a:pPr>
              <a:defRPr/>
            </a:pPr>
            <a:fld id="{BDC0F0A3-CED6-452C-B7B0-A5EEFDC69C00}" type="datetime1">
              <a:rPr lang="en-US" smtClean="0"/>
              <a:t>4/2/2017</a:t>
            </a:fld>
            <a:endParaRPr lang="en-US"/>
          </a:p>
        </p:txBody>
      </p:sp>
      <p:sp>
        <p:nvSpPr>
          <p:cNvPr id="5" name="Footer Placeholder 4"/>
          <p:cNvSpPr>
            <a:spLocks noGrp="1"/>
          </p:cNvSpPr>
          <p:nvPr>
            <p:ph type="ftr" sz="quarter" idx="11"/>
          </p:nvPr>
        </p:nvSpPr>
        <p:spPr/>
        <p:txBody>
          <a:bodyPr/>
          <a:lstStyle/>
          <a:p>
            <a:pPr>
              <a:defRPr/>
            </a:pPr>
            <a:r>
              <a:rPr lang="en-US" smtClean="0"/>
              <a:t>Doc #: 5-17-0004-03-agen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Meeting Planning</a:t>
            </a:r>
          </a:p>
        </p:txBody>
      </p:sp>
      <p:sp>
        <p:nvSpPr>
          <p:cNvPr id="17411" name="Content Placeholder 2"/>
          <p:cNvSpPr>
            <a:spLocks noGrp="1"/>
          </p:cNvSpPr>
          <p:nvPr>
            <p:ph idx="1"/>
          </p:nvPr>
        </p:nvSpPr>
        <p:spPr>
          <a:xfrm>
            <a:off x="304800" y="838200"/>
            <a:ext cx="8229600" cy="4525963"/>
          </a:xfrm>
        </p:spPr>
        <p:txBody>
          <a:bodyPr/>
          <a:lstStyle/>
          <a:p>
            <a:r>
              <a:rPr lang="en-US" dirty="0" smtClean="0"/>
              <a:t>02 May </a:t>
            </a:r>
            <a:r>
              <a:rPr lang="en-US" dirty="0" smtClean="0"/>
              <a:t>monthly </a:t>
            </a:r>
            <a:r>
              <a:rPr lang="en-US" dirty="0" smtClean="0"/>
              <a:t>electronic </a:t>
            </a:r>
            <a:r>
              <a:rPr lang="en-US" dirty="0" smtClean="0"/>
              <a:t>meeting</a:t>
            </a:r>
          </a:p>
          <a:p>
            <a:pPr lvl="1"/>
            <a:r>
              <a:rPr lang="en-US" dirty="0" smtClean="0"/>
              <a:t>Mat may have conflict</a:t>
            </a:r>
          </a:p>
          <a:p>
            <a:pPr lvl="1"/>
            <a:r>
              <a:rPr lang="en-US" dirty="0" smtClean="0"/>
              <a:t>Move to 3</a:t>
            </a:r>
            <a:r>
              <a:rPr lang="en-US" baseline="30000" dirty="0" smtClean="0"/>
              <a:t>rd</a:t>
            </a:r>
            <a:r>
              <a:rPr lang="en-US" dirty="0" smtClean="0"/>
              <a:t>?</a:t>
            </a:r>
            <a:endParaRPr lang="en-US" dirty="0" smtClean="0"/>
          </a:p>
          <a:p>
            <a:endParaRPr lang="en-US" dirty="0"/>
          </a:p>
        </p:txBody>
      </p:sp>
      <p:sp>
        <p:nvSpPr>
          <p:cNvPr id="4" name="Date Placeholder 3"/>
          <p:cNvSpPr>
            <a:spLocks noGrp="1"/>
          </p:cNvSpPr>
          <p:nvPr>
            <p:ph type="dt" sz="quarter" idx="10"/>
          </p:nvPr>
        </p:nvSpPr>
        <p:spPr/>
        <p:txBody>
          <a:bodyPr/>
          <a:lstStyle/>
          <a:p>
            <a:pPr>
              <a:defRPr/>
            </a:pPr>
            <a:fld id="{D7423A68-7052-4A23-8CA1-A3742D0F3AE1}" type="datetime1">
              <a:rPr lang="en-US" smtClean="0"/>
              <a:t>4/2/2017</a:t>
            </a:fld>
            <a:endParaRPr lang="en-US"/>
          </a:p>
        </p:txBody>
      </p:sp>
      <p:sp>
        <p:nvSpPr>
          <p:cNvPr id="5" name="Footer Placeholder 4"/>
          <p:cNvSpPr>
            <a:spLocks noGrp="1"/>
          </p:cNvSpPr>
          <p:nvPr>
            <p:ph type="ftr" sz="quarter" idx="11"/>
          </p:nvPr>
        </p:nvSpPr>
        <p:spPr/>
        <p:txBody>
          <a:bodyPr/>
          <a:lstStyle/>
          <a:p>
            <a:pPr>
              <a:defRPr/>
            </a:pPr>
            <a:r>
              <a:rPr lang="en-US" smtClean="0"/>
              <a:t>Doc #: 5-17-0004-03-agen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IEEE 1900.5 Meeting</a:t>
            </a:r>
            <a:br>
              <a:rPr lang="en-US" dirty="0" smtClean="0"/>
            </a:br>
            <a:r>
              <a:rPr lang="en-US" dirty="0" smtClean="0"/>
              <a:t>04/04/17 </a:t>
            </a:r>
            <a:r>
              <a:rPr lang="en-US" dirty="0" smtClean="0"/>
              <a:t>@</a:t>
            </a:r>
            <a:r>
              <a:rPr lang="en-US" dirty="0"/>
              <a:t>2</a:t>
            </a:r>
            <a:r>
              <a:rPr lang="en-US" dirty="0" smtClean="0"/>
              <a:t>:30 PM EDT</a:t>
            </a:r>
            <a:endParaRPr lang="en-US" dirty="0"/>
          </a:p>
        </p:txBody>
      </p:sp>
      <p:sp>
        <p:nvSpPr>
          <p:cNvPr id="4" name="Date Placeholder 3"/>
          <p:cNvSpPr>
            <a:spLocks noGrp="1"/>
          </p:cNvSpPr>
          <p:nvPr>
            <p:ph type="dt" sz="half" idx="10"/>
          </p:nvPr>
        </p:nvSpPr>
        <p:spPr/>
        <p:txBody>
          <a:bodyPr/>
          <a:lstStyle/>
          <a:p>
            <a:pPr>
              <a:defRPr/>
            </a:pPr>
            <a:fld id="{17DA0311-C180-4362-BA10-97FCA79AC139}" type="datetime1">
              <a:rPr lang="en-US" smtClean="0"/>
              <a:t>4/2/2017</a:t>
            </a:fld>
            <a:endParaRPr lang="en-US"/>
          </a:p>
        </p:txBody>
      </p:sp>
      <p:sp>
        <p:nvSpPr>
          <p:cNvPr id="5" name="Footer Placeholder 4"/>
          <p:cNvSpPr>
            <a:spLocks noGrp="1"/>
          </p:cNvSpPr>
          <p:nvPr>
            <p:ph type="ftr" sz="quarter" idx="11"/>
          </p:nvPr>
        </p:nvSpPr>
        <p:spPr/>
        <p:txBody>
          <a:bodyPr/>
          <a:lstStyle/>
          <a:p>
            <a:pPr>
              <a:defRPr/>
            </a:pPr>
            <a:r>
              <a:rPr lang="en-US" smtClean="0"/>
              <a:t>Doc #: 5-17-0004-03-agen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19</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endPar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0694136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AABA8E7A-7A07-421E-81BC-59FB96BDFB98}" type="datetime1">
              <a:rPr lang="en-US" smtClean="0"/>
              <a:t>4/2/2017</a:t>
            </a:fld>
            <a:endParaRPr lang="en-US"/>
          </a:p>
        </p:txBody>
      </p:sp>
      <p:sp>
        <p:nvSpPr>
          <p:cNvPr id="3" name="Footer Placeholder 2"/>
          <p:cNvSpPr>
            <a:spLocks noGrp="1"/>
          </p:cNvSpPr>
          <p:nvPr>
            <p:ph type="ftr" sz="quarter" idx="11"/>
          </p:nvPr>
        </p:nvSpPr>
        <p:spPr/>
        <p:txBody>
          <a:bodyPr/>
          <a:lstStyle/>
          <a:p>
            <a:pPr>
              <a:defRPr/>
            </a:pPr>
            <a:r>
              <a:rPr lang="en-US" smtClean="0"/>
              <a:t>Doc #: 5-17-0004-03-agen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16D35CEB-903E-43E5-8D4A-9D26DB6AF0C7}" type="datetime1">
              <a:rPr lang="en-US" smtClean="0"/>
              <a:t>4/2/2017</a:t>
            </a:fld>
            <a:endParaRPr lang="en-US"/>
          </a:p>
        </p:txBody>
      </p:sp>
      <p:sp>
        <p:nvSpPr>
          <p:cNvPr id="3" name="Footer Placeholder 2"/>
          <p:cNvSpPr>
            <a:spLocks noGrp="1"/>
          </p:cNvSpPr>
          <p:nvPr>
            <p:ph type="ftr" sz="quarter" idx="11"/>
          </p:nvPr>
        </p:nvSpPr>
        <p:spPr/>
        <p:txBody>
          <a:bodyPr/>
          <a:lstStyle/>
          <a:p>
            <a:pPr>
              <a:defRPr/>
            </a:pPr>
            <a:r>
              <a:rPr lang="en-US" smtClean="0"/>
              <a:t>Doc #: 5-17-0004-03-agen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smtClean="0"/>
              <a:t>Current Membership</a:t>
            </a:r>
          </a:p>
        </p:txBody>
      </p:sp>
      <p:sp>
        <p:nvSpPr>
          <p:cNvPr id="3" name="Date Placeholder 2"/>
          <p:cNvSpPr>
            <a:spLocks noGrp="1"/>
          </p:cNvSpPr>
          <p:nvPr>
            <p:ph type="dt" sz="quarter" idx="10"/>
          </p:nvPr>
        </p:nvSpPr>
        <p:spPr/>
        <p:txBody>
          <a:bodyPr/>
          <a:lstStyle/>
          <a:p>
            <a:pPr>
              <a:defRPr/>
            </a:pPr>
            <a:fld id="{512A89A8-5112-48C9-BECD-69DB18D17A14}" type="datetime1">
              <a:rPr lang="en-US" smtClean="0"/>
              <a:t>4/2/2017</a:t>
            </a:fld>
            <a:endParaRPr lang="en-US"/>
          </a:p>
        </p:txBody>
      </p:sp>
      <p:sp>
        <p:nvSpPr>
          <p:cNvPr id="4" name="Footer Placeholder 3"/>
          <p:cNvSpPr>
            <a:spLocks noGrp="1"/>
          </p:cNvSpPr>
          <p:nvPr>
            <p:ph type="ftr" sz="quarter" idx="11"/>
          </p:nvPr>
        </p:nvSpPr>
        <p:spPr/>
        <p:txBody>
          <a:bodyPr/>
          <a:lstStyle/>
          <a:p>
            <a:pPr>
              <a:defRPr/>
            </a:pPr>
            <a:r>
              <a:rPr lang="en-US" smtClean="0"/>
              <a:t>Doc #: 5-17-0004-03-agen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smtClean="0"/>
          </a:p>
        </p:txBody>
      </p:sp>
      <p:sp>
        <p:nvSpPr>
          <p:cNvPr id="8" name="TextBox 5"/>
          <p:cNvSpPr txBox="1">
            <a:spLocks noChangeArrowheads="1"/>
          </p:cNvSpPr>
          <p:nvPr/>
        </p:nvSpPr>
        <p:spPr bwMode="auto">
          <a:xfrm>
            <a:off x="914400" y="5864245"/>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a:t>
            </a:r>
            <a:r>
              <a:rPr lang="en-US" sz="1600" dirty="0" smtClean="0"/>
              <a:t>&gt; </a:t>
            </a:r>
            <a:r>
              <a:rPr lang="en-US" sz="1600" dirty="0"/>
              <a:t>½ membership </a:t>
            </a:r>
            <a:r>
              <a:rPr lang="en-US" sz="1600" dirty="0" smtClean="0"/>
              <a:t>(7 </a:t>
            </a:r>
            <a:r>
              <a:rPr lang="en-US" sz="1600" dirty="0"/>
              <a:t>members)</a:t>
            </a:r>
          </a:p>
          <a:p>
            <a:pPr eaLnBrk="1" hangingPunct="1"/>
            <a:r>
              <a:rPr lang="en-US" sz="1600" dirty="0"/>
              <a:t>              2 meetings to get in, 2 meetings to get out</a:t>
            </a:r>
          </a:p>
        </p:txBody>
      </p:sp>
      <p:sp>
        <p:nvSpPr>
          <p:cNvPr id="9" name="TextBox 1"/>
          <p:cNvSpPr txBox="1">
            <a:spLocks noChangeArrowheads="1"/>
          </p:cNvSpPr>
          <p:nvPr/>
        </p:nvSpPr>
        <p:spPr bwMode="auto">
          <a:xfrm>
            <a:off x="6667500" y="1882054"/>
            <a:ext cx="1828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2400" b="1" i="1" dirty="0" smtClean="0">
                <a:solidFill>
                  <a:srgbClr val="FF0000"/>
                </a:solidFill>
                <a:latin typeface="Times New Roman" pitchFamily="18" charset="0"/>
              </a:rPr>
              <a:t>Quorum?  </a:t>
            </a:r>
            <a:endParaRPr lang="en-US" sz="2400" b="1" i="1" dirty="0">
              <a:solidFill>
                <a:srgbClr val="FF0000"/>
              </a:solidFill>
              <a:latin typeface="Times New Roman" pitchFamily="18"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2677503685"/>
              </p:ext>
            </p:extLst>
          </p:nvPr>
        </p:nvGraphicFramePr>
        <p:xfrm>
          <a:off x="1359318" y="663375"/>
          <a:ext cx="5193882" cy="5200870"/>
        </p:xfrm>
        <a:graphic>
          <a:graphicData uri="http://schemas.openxmlformats.org/drawingml/2006/table">
            <a:tbl>
              <a:tblPr>
                <a:tableStyleId>{5C22544A-7EE6-4342-B048-85BDC9FD1C3A}</a:tableStyleId>
              </a:tblPr>
              <a:tblGrid>
                <a:gridCol w="755725">
                  <a:extLst>
                    <a:ext uri="{9D8B030D-6E8A-4147-A177-3AD203B41FA5}">
                      <a16:colId xmlns:a16="http://schemas.microsoft.com/office/drawing/2014/main" xmlns="" val="3933110754"/>
                    </a:ext>
                  </a:extLst>
                </a:gridCol>
                <a:gridCol w="755725">
                  <a:extLst>
                    <a:ext uri="{9D8B030D-6E8A-4147-A177-3AD203B41FA5}">
                      <a16:colId xmlns:a16="http://schemas.microsoft.com/office/drawing/2014/main" xmlns="" val="437782173"/>
                    </a:ext>
                  </a:extLst>
                </a:gridCol>
                <a:gridCol w="879384">
                  <a:extLst>
                    <a:ext uri="{9D8B030D-6E8A-4147-A177-3AD203B41FA5}">
                      <a16:colId xmlns:a16="http://schemas.microsoft.com/office/drawing/2014/main" xmlns="" val="456333653"/>
                    </a:ext>
                  </a:extLst>
                </a:gridCol>
                <a:gridCol w="1016793">
                  <a:extLst>
                    <a:ext uri="{9D8B030D-6E8A-4147-A177-3AD203B41FA5}">
                      <a16:colId xmlns:a16="http://schemas.microsoft.com/office/drawing/2014/main" xmlns="" val="2725925286"/>
                    </a:ext>
                  </a:extLst>
                </a:gridCol>
                <a:gridCol w="1786255">
                  <a:extLst>
                    <a:ext uri="{9D8B030D-6E8A-4147-A177-3AD203B41FA5}">
                      <a16:colId xmlns:a16="http://schemas.microsoft.com/office/drawing/2014/main" xmlns="" val="3194889194"/>
                    </a:ext>
                  </a:extLst>
                </a:gridCol>
              </a:tblGrid>
              <a:tr h="395181">
                <a:tc>
                  <a:txBody>
                    <a:bodyPr/>
                    <a:lstStyle/>
                    <a:p>
                      <a:pPr algn="l" fontAlgn="b"/>
                      <a:r>
                        <a:rPr lang="en-US" sz="1100" b="0" i="0" u="none" strike="noStrike" dirty="0" smtClean="0">
                          <a:solidFill>
                            <a:srgbClr val="000000"/>
                          </a:solidFill>
                          <a:effectLst/>
                          <a:latin typeface="Calibri" panose="020F0502020204030204" pitchFamily="34" charset="0"/>
                        </a:rPr>
                        <a:t>4/4</a:t>
                      </a:r>
                      <a:endParaRPr lang="en-US" sz="11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191417718"/>
                  </a:ext>
                </a:extLst>
              </a:tr>
              <a:tr h="131727">
                <a:tc>
                  <a:txBody>
                    <a:bodyPr/>
                    <a:lstStyle/>
                    <a:p>
                      <a:pPr algn="r"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r" fontAlgn="b"/>
                      <a:r>
                        <a:rPr lang="en-US" sz="1000" u="none" strike="noStrike">
                          <a:effectLst/>
                        </a:rPr>
                        <a:t>14</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238326842"/>
                  </a:ext>
                </a:extLst>
              </a:tr>
              <a:tr h="131727">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496310346"/>
                  </a:ext>
                </a:extLst>
              </a:tr>
              <a:tr h="27253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314587679"/>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95201285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Omar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Granados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SWRI</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616822689"/>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Colby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Harper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Pathfinder Wireless Corp</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468811701"/>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Nilesh</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Khamberkar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Univ. of Buffalo</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884951325"/>
                  </a:ext>
                </a:extLst>
              </a:tr>
              <a:tr h="244377">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10290411"/>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Lockheed </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914129306"/>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Yuriy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Posherstnik</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US Army RDECOM CERDEC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295237685"/>
                  </a:ext>
                </a:extLst>
              </a:tr>
              <a:tr h="27253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Wireless and Mobile Communication, TU Delft</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080895612"/>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BAE Systems (Chair)</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06338477"/>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359065480"/>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Mitre (Vice Chair)</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4830034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Foundry Inc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126139980"/>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745673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282424631"/>
                  </a:ext>
                </a:extLst>
              </a:tr>
              <a:tr h="244377">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Communications Research Centre Canada</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737368254"/>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Spenser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Vogel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SWRI</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066569808"/>
                  </a:ext>
                </a:extLst>
              </a:tr>
              <a:tr h="244377">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Dustan</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Hellwig</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Chesapeake Technology International</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818360494"/>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Charles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Sheehe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NASA</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162030159"/>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Mark</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McHenry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Shared Spectrum Company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411196174"/>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Falvell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CGI Group Inc.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248426422"/>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Luzango</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Pangani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CSIR Institute</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073334843"/>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Nick</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Buris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Nebens</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90784067"/>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Karthikeyan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Ovuraj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Twilight Ventures</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519689876"/>
                  </a:ext>
                </a:extLst>
              </a:tr>
            </a:tbl>
          </a:graphicData>
        </a:graphic>
      </p:graphicFrame>
    </p:spTree>
    <p:extLst>
      <p:ext uri="{BB962C8B-B14F-4D97-AF65-F5344CB8AC3E}">
        <p14:creationId xmlns:p14="http://schemas.microsoft.com/office/powerpoint/2010/main" val="7744711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381000" y="1227362"/>
            <a:ext cx="83820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a:buFont typeface="Calibri" pitchFamily="34" charset="0"/>
              <a:buAutoNum type="arabicPeriod"/>
            </a:pPr>
            <a:r>
              <a:rPr lang="en-US" dirty="0" smtClean="0">
                <a:latin typeface="Times New Roman" pitchFamily="18" charset="0"/>
              </a:rPr>
              <a:t>Status </a:t>
            </a:r>
            <a:r>
              <a:rPr lang="en-US" dirty="0">
                <a:latin typeface="Times New Roman" pitchFamily="18" charset="0"/>
              </a:rPr>
              <a:t>on 1900.5.1</a:t>
            </a:r>
          </a:p>
          <a:p>
            <a:pPr>
              <a:buFont typeface="Calibri" pitchFamily="34" charset="0"/>
              <a:buAutoNum type="arabicPeriod"/>
            </a:pPr>
            <a:r>
              <a:rPr lang="en-US" dirty="0" smtClean="0">
                <a:latin typeface="Times New Roman" pitchFamily="18" charset="0"/>
              </a:rPr>
              <a:t>Status on </a:t>
            </a:r>
            <a:r>
              <a:rPr lang="en-US" dirty="0" smtClean="0">
                <a:latin typeface="Times New Roman" pitchFamily="18" charset="0"/>
              </a:rPr>
              <a:t>1900.5.2</a:t>
            </a:r>
            <a:endParaRPr lang="en-US" b="1" dirty="0">
              <a:latin typeface="Times New Roman" pitchFamily="18" charset="0"/>
            </a:endParaRPr>
          </a:p>
          <a:p>
            <a:pPr>
              <a:buFont typeface="Calibri" pitchFamily="34" charset="0"/>
              <a:buAutoNum type="arabicPeriod"/>
            </a:pPr>
            <a:r>
              <a:rPr lang="en-US" dirty="0" smtClean="0">
                <a:latin typeface="Times New Roman" pitchFamily="18" charset="0"/>
              </a:rPr>
              <a:t>Review </a:t>
            </a:r>
            <a:r>
              <a:rPr lang="en-US" dirty="0">
                <a:latin typeface="Times New Roman" pitchFamily="18" charset="0"/>
              </a:rPr>
              <a:t>of other 1900 activities (1900.1, Leadership meeting </a:t>
            </a:r>
            <a:r>
              <a:rPr lang="en-US" dirty="0" smtClean="0">
                <a:latin typeface="Times New Roman" pitchFamily="18" charset="0"/>
              </a:rPr>
              <a:t>etc.)</a:t>
            </a:r>
            <a:endParaRPr lang="en-US" dirty="0">
              <a:latin typeface="Times New Roman" pitchFamily="18" charset="0"/>
            </a:endParaRP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 FCC</a:t>
            </a: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a:t>
            </a:r>
            <a:r>
              <a:rPr lang="en-US" dirty="0" smtClean="0">
                <a:latin typeface="Times New Roman" pitchFamily="18" charset="0"/>
              </a:rPr>
              <a:t>Standard Magazine </a:t>
            </a:r>
            <a:endParaRPr lang="en-US" dirty="0">
              <a:latin typeface="Times New Roman" pitchFamily="18" charset="0"/>
            </a:endParaRPr>
          </a:p>
          <a:p>
            <a:pPr lvl="1">
              <a:buFont typeface="Calibri" pitchFamily="34" charset="0"/>
              <a:buAutoNum type="alphaLcPeriod"/>
            </a:pPr>
            <a:r>
              <a:rPr lang="en-US" dirty="0" smtClean="0">
                <a:latin typeface="Times New Roman" pitchFamily="18" charset="0"/>
              </a:rPr>
              <a:t>Others</a:t>
            </a:r>
            <a:r>
              <a:rPr lang="en-US" dirty="0">
                <a:latin typeface="Times New Roman" pitchFamily="18" charset="0"/>
              </a:rPr>
              <a:t>?</a:t>
            </a:r>
          </a:p>
          <a:p>
            <a:pPr>
              <a:buFont typeface="Calibri" pitchFamily="34" charset="0"/>
              <a:buAutoNum type="arabicPeriod"/>
            </a:pPr>
            <a:r>
              <a:rPr lang="en-US" dirty="0" smtClean="0">
                <a:latin typeface="Times New Roman" pitchFamily="18" charset="0"/>
              </a:rPr>
              <a:t>1900.5 </a:t>
            </a:r>
            <a:r>
              <a:rPr lang="en-US" dirty="0">
                <a:latin typeface="Times New Roman" pitchFamily="18" charset="0"/>
              </a:rPr>
              <a:t>meeting </a:t>
            </a:r>
            <a:r>
              <a:rPr lang="en-US" dirty="0" smtClean="0">
                <a:latin typeface="Times New Roman" pitchFamily="18" charset="0"/>
              </a:rPr>
              <a:t>planning and review</a:t>
            </a:r>
          </a:p>
          <a:p>
            <a:pPr>
              <a:buFont typeface="Calibri" pitchFamily="34" charset="0"/>
              <a:buAutoNum type="arabicPeriod"/>
            </a:pPr>
            <a:r>
              <a:rPr lang="en-US" dirty="0" err="1" smtClean="0">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6FBDFB05-EB89-4FEC-BCAC-64F3E1A12CF6}" type="datetime1">
              <a:rPr lang="en-US" smtClean="0"/>
              <a:t>4/2/2017</a:t>
            </a:fld>
            <a:endParaRPr lang="en-US"/>
          </a:p>
        </p:txBody>
      </p:sp>
      <p:sp>
        <p:nvSpPr>
          <p:cNvPr id="3" name="Footer Placeholder 2"/>
          <p:cNvSpPr>
            <a:spLocks noGrp="1"/>
          </p:cNvSpPr>
          <p:nvPr>
            <p:ph type="ftr" sz="quarter" idx="11"/>
          </p:nvPr>
        </p:nvSpPr>
        <p:spPr/>
        <p:txBody>
          <a:bodyPr/>
          <a:lstStyle/>
          <a:p>
            <a:pPr>
              <a:defRPr/>
            </a:pPr>
            <a:r>
              <a:rPr lang="en-US" smtClean="0"/>
              <a:t>Doc #: 5-17-0004-03-agen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Approval of Agenda</a:t>
            </a:r>
          </a:p>
        </p:txBody>
      </p:sp>
      <p:sp>
        <p:nvSpPr>
          <p:cNvPr id="7171" name="Content Placeholder 2"/>
          <p:cNvSpPr>
            <a:spLocks noGrp="1"/>
          </p:cNvSpPr>
          <p:nvPr>
            <p:ph idx="1"/>
          </p:nvPr>
        </p:nvSpPr>
        <p:spPr/>
        <p:txBody>
          <a:bodyPr/>
          <a:lstStyle/>
          <a:p>
            <a:r>
              <a:rPr dirty="0" smtClean="0"/>
              <a:t>Motion to approve Agenda contained in </a:t>
            </a:r>
            <a:r>
              <a:rPr dirty="0" smtClean="0"/>
              <a:t>5-17-0011-00</a:t>
            </a:r>
            <a:endParaRPr dirty="0" smtClean="0"/>
          </a:p>
          <a:p>
            <a:endParaRPr dirty="0" smtClean="0"/>
          </a:p>
          <a:p>
            <a:r>
              <a:rPr dirty="0" smtClean="0"/>
              <a:t>Mover: </a:t>
            </a:r>
            <a:endParaRPr dirty="0" smtClean="0"/>
          </a:p>
          <a:p>
            <a:r>
              <a:rPr dirty="0" smtClean="0"/>
              <a:t>Second</a:t>
            </a:r>
            <a:r>
              <a:rPr dirty="0" smtClean="0"/>
              <a:t>: </a:t>
            </a:r>
            <a:endParaRPr lang="en-US" dirty="0"/>
          </a:p>
          <a:p>
            <a:r>
              <a:rPr lang="en-US" dirty="0" smtClean="0"/>
              <a:t>Vote: </a:t>
            </a:r>
            <a:endParaRPr dirty="0" smtClean="0"/>
          </a:p>
        </p:txBody>
      </p:sp>
      <p:sp>
        <p:nvSpPr>
          <p:cNvPr id="4" name="Date Placeholder 3"/>
          <p:cNvSpPr>
            <a:spLocks noGrp="1"/>
          </p:cNvSpPr>
          <p:nvPr>
            <p:ph type="dt" sz="quarter" idx="10"/>
          </p:nvPr>
        </p:nvSpPr>
        <p:spPr/>
        <p:txBody>
          <a:bodyPr/>
          <a:lstStyle/>
          <a:p>
            <a:pPr>
              <a:defRPr/>
            </a:pPr>
            <a:fld id="{DBB2F80E-222D-404C-B616-9E23177C39B6}" type="datetime1">
              <a:rPr lang="en-US" smtClean="0"/>
              <a:t>4/2/2017</a:t>
            </a:fld>
            <a:endParaRPr lang="en-US"/>
          </a:p>
        </p:txBody>
      </p:sp>
      <p:sp>
        <p:nvSpPr>
          <p:cNvPr id="5" name="Footer Placeholder 4"/>
          <p:cNvSpPr>
            <a:spLocks noGrp="1"/>
          </p:cNvSpPr>
          <p:nvPr>
            <p:ph type="ftr" sz="quarter" idx="11"/>
          </p:nvPr>
        </p:nvSpPr>
        <p:spPr/>
        <p:txBody>
          <a:bodyPr/>
          <a:lstStyle/>
          <a:p>
            <a:pPr>
              <a:defRPr/>
            </a:pPr>
            <a:r>
              <a:rPr lang="en-US" smtClean="0"/>
              <a:t>Doc #: 5-17-0004-03-agen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1DAD9565-C18A-4201-83AF-0BF2B59A8C60}" type="datetime1">
              <a:rPr lang="en-US" smtClean="0"/>
              <a:t>4/2/2017</a:t>
            </a:fld>
            <a:endParaRPr lang="en-US"/>
          </a:p>
        </p:txBody>
      </p:sp>
      <p:sp>
        <p:nvSpPr>
          <p:cNvPr id="3" name="Footer Placeholder 2"/>
          <p:cNvSpPr>
            <a:spLocks noGrp="1"/>
          </p:cNvSpPr>
          <p:nvPr>
            <p:ph type="ftr" sz="quarter" idx="11"/>
          </p:nvPr>
        </p:nvSpPr>
        <p:spPr/>
        <p:txBody>
          <a:bodyPr/>
          <a:lstStyle/>
          <a:p>
            <a:pPr>
              <a:defRPr/>
            </a:pPr>
            <a:r>
              <a:rPr lang="en-US" smtClean="0"/>
              <a:t>Doc #: 5-17-0004-03-agen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F081E8DD-8408-433C-A854-34EEC8890995}" type="datetime1">
              <a:rPr lang="en-US" smtClean="0"/>
              <a:t>4/2/2017</a:t>
            </a:fld>
            <a:endParaRPr lang="en-US"/>
          </a:p>
        </p:txBody>
      </p:sp>
      <p:sp>
        <p:nvSpPr>
          <p:cNvPr id="3" name="Footer Placeholder 2"/>
          <p:cNvSpPr>
            <a:spLocks noGrp="1"/>
          </p:cNvSpPr>
          <p:nvPr>
            <p:ph type="ftr" sz="quarter" idx="11"/>
          </p:nvPr>
        </p:nvSpPr>
        <p:spPr/>
        <p:txBody>
          <a:bodyPr/>
          <a:lstStyle/>
          <a:p>
            <a:pPr>
              <a:defRPr/>
            </a:pPr>
            <a:r>
              <a:rPr lang="en-US" smtClean="0"/>
              <a:t>Doc #: 5-17-0004-03-agen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02110380-DE04-4860-B2A8-7B622C1DD082}" type="datetime1">
              <a:rPr lang="en-US" smtClean="0"/>
              <a:t>4/2/2017</a:t>
            </a:fld>
            <a:endParaRPr lang="en-US"/>
          </a:p>
        </p:txBody>
      </p:sp>
      <p:sp>
        <p:nvSpPr>
          <p:cNvPr id="3" name="Footer Placeholder 2"/>
          <p:cNvSpPr>
            <a:spLocks noGrp="1"/>
          </p:cNvSpPr>
          <p:nvPr>
            <p:ph type="ftr" sz="quarter" idx="11"/>
          </p:nvPr>
        </p:nvSpPr>
        <p:spPr/>
        <p:txBody>
          <a:bodyPr/>
          <a:lstStyle/>
          <a:p>
            <a:pPr>
              <a:defRPr/>
            </a:pPr>
            <a:r>
              <a:rPr lang="en-US" smtClean="0"/>
              <a:t>Doc #: 5-17-0004-03-agen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10936</TotalTime>
  <Words>1380</Words>
  <Application>Microsoft Office PowerPoint</Application>
  <PresentationFormat>On-screen Show (4:3)</PresentationFormat>
  <Paragraphs>327</Paragraphs>
  <Slides>19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Working Schedule for 1900.5.2</vt:lpstr>
      <vt:lpstr>Other DySPAN-SC Activities</vt:lpstr>
      <vt:lpstr>Marketing Inputs</vt:lpstr>
      <vt:lpstr>Meeting Planning</vt:lpstr>
      <vt:lpstr>IEEE 1900.5 Meeting 04/04/17 @2:30 PM EDT</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249</cp:revision>
  <dcterms:created xsi:type="dcterms:W3CDTF">2013-08-13T02:52:21Z</dcterms:created>
  <dcterms:modified xsi:type="dcterms:W3CDTF">2017-04-03T03:57:43Z</dcterms:modified>
</cp:coreProperties>
</file>