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407" r:id="rId3"/>
    <p:sldId id="315" r:id="rId4"/>
    <p:sldId id="409" r:id="rId5"/>
    <p:sldId id="376" r:id="rId6"/>
    <p:sldId id="377" r:id="rId7"/>
    <p:sldId id="378" r:id="rId8"/>
    <p:sldId id="337" r:id="rId9"/>
    <p:sldId id="332" r:id="rId10"/>
    <p:sldId id="317" r:id="rId11"/>
    <p:sldId id="352" r:id="rId12"/>
    <p:sldId id="353" r:id="rId13"/>
    <p:sldId id="354" r:id="rId14"/>
    <p:sldId id="355" r:id="rId15"/>
    <p:sldId id="307" r:id="rId16"/>
    <p:sldId id="387" r:id="rId17"/>
    <p:sldId id="388" r:id="rId18"/>
    <p:sldId id="389" r:id="rId19"/>
    <p:sldId id="390" r:id="rId20"/>
    <p:sldId id="391" r:id="rId21"/>
    <p:sldId id="393" r:id="rId22"/>
    <p:sldId id="403" r:id="rId23"/>
    <p:sldId id="408" r:id="rId24"/>
    <p:sldId id="397" r:id="rId25"/>
    <p:sldId id="398" r:id="rId26"/>
    <p:sldId id="399" r:id="rId27"/>
    <p:sldId id="400" r:id="rId28"/>
    <p:sldId id="404" r:id="rId29"/>
    <p:sldId id="405" r:id="rId30"/>
    <p:sldId id="360" r:id="rId31"/>
    <p:sldId id="406" r:id="rId32"/>
    <p:sldId id="410" r:id="rId33"/>
    <p:sldId id="396" r:id="rId34"/>
    <p:sldId id="402" r:id="rId35"/>
    <p:sldId id="382" r:id="rId36"/>
    <p:sldId id="411" r:id="rId37"/>
    <p:sldId id="412" r:id="rId38"/>
    <p:sldId id="413" r:id="rId39"/>
    <p:sldId id="414" r:id="rId40"/>
    <p:sldId id="395" r:id="rId41"/>
    <p:sldId id="394" r:id="rId42"/>
    <p:sldId id="381"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106" d="100"/>
          <a:sy n="106" d="100"/>
        </p:scale>
        <p:origin x="30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9</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11</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472EC41-6006-439E-BDF2-C6A41C0729B8}" type="datetime1">
              <a:rPr lang="en-US" smtClean="0"/>
              <a:t>3/11/2017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5-17-0006-03-agen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372CDD2-CC7E-4D79-B99C-1ED0A769F8C6}" type="datetime1">
              <a:rPr lang="en-US" smtClean="0"/>
              <a:t>3/11/2017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5-17-0006-03-agen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3C5BC60-BEFE-447F-B7A7-EE91392A7280}" type="datetime1">
              <a:rPr lang="en-US" smtClean="0"/>
              <a:t>3/11/2017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5-17-0006-03-agen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768F42B-2095-4BF7-A148-0C8AC47C483A}" type="datetime1">
              <a:rPr lang="en-US" smtClean="0"/>
              <a:t>3/11/2017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5-17-0006-03-agen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CE4FD79-63A8-4733-8C99-68A2229A6BCA}" type="datetime1">
              <a:rPr lang="en-US" smtClean="0"/>
              <a:t>3/11/2017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5-17-0006-03-agen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0844919-6FF5-4120-9912-09D8D50E6719}" type="datetime1">
              <a:rPr lang="en-US" smtClean="0"/>
              <a:t>3/11/2017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5-17-0006-03-agen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5E6A731-958E-431D-A369-6033A08315D5}" type="datetime1">
              <a:rPr lang="en-US" smtClean="0"/>
              <a:t>3/11/2017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5-17-0006-03-agen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3622F33-9F61-445D-A252-A11EC1A1FB10}" type="datetime1">
              <a:rPr lang="en-US" smtClean="0"/>
              <a:t>3/11/2017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5-17-0006-03-agen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F97AFA-2626-4C31-B76E-A8E577FA223C}" type="datetime1">
              <a:rPr lang="en-US" smtClean="0"/>
              <a:t>3/11/2017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5-17-0006-03-agen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3CFA42F-A8E1-4D0A-A9F6-0592A1562682}" type="datetime1">
              <a:rPr lang="en-US" smtClean="0"/>
              <a:t>3/11/2017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5-17-0006-03-agen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7B3912-909B-4612-B78D-924BD1F475D5}" type="datetime1">
              <a:rPr lang="en-US" smtClean="0"/>
              <a:t>3/11/2017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5-17-0006-03-agen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AA95348-D6B6-452D-A556-D1B987CFF293}" type="datetime1">
              <a:rPr lang="en-US" smtClean="0"/>
              <a:t>3/11/2017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5-17-0006-03-agen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36BDE9-6B22-4346-BC31-5BF694ABED62}" type="datetime1">
              <a:rPr lang="en-US" smtClean="0">
                <a:solidFill>
                  <a:srgbClr val="000099"/>
                </a:solidFill>
              </a:rPr>
              <a:t>3/11/2017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711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Meetings on 09-11 March 2017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11 March 2017</a:t>
            </a:r>
            <a:endParaRPr lang="en-US" sz="900" dirty="0">
              <a:latin typeface="Arial" pitchFamily="34" charset="0"/>
            </a:endParaRPr>
          </a:p>
          <a:p>
            <a:pPr eaLnBrk="0" hangingPunct="0"/>
            <a:r>
              <a:rPr lang="en-US" sz="1200" b="1" dirty="0">
                <a:latin typeface="Arial" pitchFamily="34" charset="0"/>
                <a:cs typeface="Times New Roman" pitchFamily="18" charset="0"/>
              </a:rPr>
              <a:t>Document No: 5-17-0006-03-agen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5-17-0006-03-agen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a:t>5-17-0001-01</a:t>
            </a:r>
          </a:p>
          <a:p>
            <a:endParaRPr lang="en-US" dirty="0"/>
          </a:p>
          <a:p>
            <a:r>
              <a:rPr dirty="0"/>
              <a:t>Mover: </a:t>
            </a:r>
            <a:r>
              <a:rPr lang="en-US" dirty="0"/>
              <a:t>John</a:t>
            </a:r>
            <a:r>
              <a:rPr dirty="0"/>
              <a:t> </a:t>
            </a:r>
          </a:p>
          <a:p>
            <a:r>
              <a:rPr dirty="0"/>
              <a:t>Second: </a:t>
            </a:r>
            <a:r>
              <a:rPr lang="en-US" dirty="0"/>
              <a:t>Reinhard</a:t>
            </a:r>
          </a:p>
          <a:p>
            <a:r>
              <a:rPr lang="en-US" dirty="0"/>
              <a:t>Vote:  Approve by UC (No Quorum)</a:t>
            </a:r>
            <a:endParaRPr dirty="0"/>
          </a:p>
        </p:txBody>
      </p:sp>
      <p:sp>
        <p:nvSpPr>
          <p:cNvPr id="4" name="Date Placeholder 3"/>
          <p:cNvSpPr>
            <a:spLocks noGrp="1"/>
          </p:cNvSpPr>
          <p:nvPr>
            <p:ph type="dt" sz="quarter" idx="10"/>
          </p:nvPr>
        </p:nvSpPr>
        <p:spPr/>
        <p:txBody>
          <a:bodyPr/>
          <a:lstStyle/>
          <a:p>
            <a:pPr>
              <a:defRPr/>
            </a:pPr>
            <a:fld id="{7D8F152D-0FC8-4054-8A7F-BCCF102F3DCC}"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10</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2" name="TextBox 1"/>
          <p:cNvSpPr txBox="1"/>
          <p:nvPr/>
        </p:nvSpPr>
        <p:spPr>
          <a:xfrm>
            <a:off x="1905000" y="5638800"/>
            <a:ext cx="3881062" cy="369332"/>
          </a:xfrm>
          <a:prstGeom prst="rect">
            <a:avLst/>
          </a:prstGeom>
          <a:noFill/>
        </p:spPr>
        <p:txBody>
          <a:bodyPr wrap="none" rtlCol="0">
            <a:spAutoFit/>
          </a:bodyPr>
          <a:lstStyle/>
          <a:p>
            <a:r>
              <a:rPr lang="en-US" dirty="0"/>
              <a:t>Need to confirm at closing WG meeting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160E0BE-71EF-40B9-A4D7-7746E191FAB1}"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64738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0DA4F10A-E383-4619-85BC-E3CEDC23E4D3}"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077703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4C1F5EF-E079-48CC-8A55-0D59773A7BB2}"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413637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0E401AE-58AC-4FB8-B5D4-B6B3CE05985E}"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pPr marL="0" indent="0">
              <a:buNone/>
            </a:pPr>
            <a:r>
              <a:rPr dirty="0"/>
              <a:t>Motion to approve WG minutes contained in </a:t>
            </a:r>
            <a:r>
              <a:rPr lang="en-US" dirty="0"/>
              <a:t>5-17-0007-00</a:t>
            </a:r>
          </a:p>
          <a:p>
            <a:pPr marL="0" indent="0" eaLnBrk="1" fontAlgn="auto" hangingPunct="1">
              <a:lnSpc>
                <a:spcPct val="115000"/>
              </a:lnSpc>
              <a:spcBef>
                <a:spcPts val="0"/>
              </a:spcBef>
              <a:spcAft>
                <a:spcPts val="0"/>
              </a:spcAft>
              <a:buNone/>
              <a:defRPr/>
            </a:pPr>
            <a:endParaRPr dirty="0"/>
          </a:p>
          <a:p>
            <a:pPr marL="0" indent="0">
              <a:buNone/>
            </a:pPr>
            <a:r>
              <a:rPr dirty="0"/>
              <a:t>Mover:  </a:t>
            </a:r>
          </a:p>
          <a:p>
            <a:pPr marL="0" indent="0">
              <a:buNone/>
            </a:pPr>
            <a:r>
              <a:rPr dirty="0"/>
              <a:t>Second:  </a:t>
            </a:r>
          </a:p>
          <a:p>
            <a:pPr marL="0" indent="0">
              <a:buNone/>
            </a:pPr>
            <a:r>
              <a:rPr lang="en-US" dirty="0"/>
              <a:t>Vote: Defer till Saturday</a:t>
            </a:r>
            <a:endParaRPr dirty="0"/>
          </a:p>
        </p:txBody>
      </p:sp>
      <p:sp>
        <p:nvSpPr>
          <p:cNvPr id="4" name="Date Placeholder 3"/>
          <p:cNvSpPr>
            <a:spLocks noGrp="1"/>
          </p:cNvSpPr>
          <p:nvPr>
            <p:ph type="dt" sz="quarter" idx="10"/>
          </p:nvPr>
        </p:nvSpPr>
        <p:spPr/>
        <p:txBody>
          <a:bodyPr/>
          <a:lstStyle/>
          <a:p>
            <a:pPr>
              <a:defRPr/>
            </a:pPr>
            <a:fld id="{5ED5FA09-77A1-441D-9D29-9428430A6654}"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15</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lang="en-US"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lang="en-US" altLang="en-US" sz="1400" dirty="0">
                <a:solidFill>
                  <a:srgbClr val="FF0000"/>
                </a:solidFill>
              </a:rPr>
              <a:t> √</a:t>
            </a:r>
            <a:endParaRPr altLang="en-US" sz="1400" b="1" dirty="0">
              <a:solidFill>
                <a:srgbClr val="FF0000"/>
              </a:solidFill>
            </a:endParaRPr>
          </a:p>
          <a:p>
            <a:r>
              <a:rPr altLang="en-US" sz="1400" dirty="0"/>
              <a:t>Annex A-E						3/17</a:t>
            </a:r>
          </a:p>
          <a:p>
            <a:r>
              <a:rPr altLang="en-US" sz="1400" dirty="0"/>
              <a:t>First WG Ballot						3/17</a:t>
            </a:r>
          </a:p>
          <a:p>
            <a:r>
              <a:rPr altLang="en-US" sz="1400" dirty="0"/>
              <a:t>WG </a:t>
            </a:r>
            <a:r>
              <a:rPr altLang="en-US" sz="1400" dirty="0" err="1"/>
              <a:t>Recirc</a:t>
            </a:r>
            <a:r>
              <a:rPr altLang="en-US" sz="1400" dirty="0"/>
              <a:t>						5/17</a:t>
            </a:r>
          </a:p>
          <a:p>
            <a:r>
              <a:rPr altLang="en-US" sz="1400" dirty="0"/>
              <a:t>Sponsor Ballot						6/17</a:t>
            </a:r>
          </a:p>
          <a:p>
            <a:r>
              <a:rPr altLang="en-US" sz="1400" dirty="0"/>
              <a:t>Sponsor </a:t>
            </a:r>
            <a:r>
              <a:rPr altLang="en-US" sz="1400" dirty="0" err="1"/>
              <a:t>Recirc</a:t>
            </a:r>
            <a:r>
              <a:rPr altLang="en-US" sz="1400" dirty="0"/>
              <a:t>						8/17</a:t>
            </a:r>
          </a:p>
          <a:p>
            <a:r>
              <a:rPr altLang="en-US" sz="1400" dirty="0"/>
              <a:t>Sponsor </a:t>
            </a:r>
            <a:r>
              <a:rPr altLang="en-US" sz="1400" dirty="0" err="1"/>
              <a:t>Recirc</a:t>
            </a:r>
            <a:r>
              <a:rPr altLang="en-US" sz="1400" dirty="0"/>
              <a:t> 2						9/17</a:t>
            </a:r>
          </a:p>
          <a:p>
            <a:r>
              <a:rPr altLang="en-US" sz="1400" dirty="0"/>
              <a:t>Submit to REVCOM						10/17</a:t>
            </a: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13C53DB-0A2A-4199-8817-04C2AB450F16}"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16</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354668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Status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F2A0D90E-1A0A-4BBF-8FC0-F75CE59AB405}"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3370394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lang="en-US" altLang="en-US" sz="1400" dirty="0">
                <a:solidFill>
                  <a:srgbClr val="FF0000"/>
                </a:solidFill>
              </a:rPr>
              <a:t>3/15/16</a:t>
            </a:r>
          </a:p>
          <a:p>
            <a:r>
              <a:rPr altLang="en-US" sz="1400" dirty="0"/>
              <a:t>Suggested comment resolutions available				</a:t>
            </a:r>
            <a:r>
              <a:rPr lang="en-US" altLang="en-US" sz="1400" dirty="0">
                <a:solidFill>
                  <a:srgbClr val="FF0000"/>
                </a:solidFill>
              </a:rPr>
              <a:t>11/15/16 </a:t>
            </a:r>
            <a:r>
              <a:rPr lang="en-US" altLang="en-US" sz="1400" b="1" dirty="0">
                <a:solidFill>
                  <a:srgbClr val="FF0000"/>
                </a:solidFill>
              </a:rPr>
              <a:t>1</a:t>
            </a:r>
            <a:r>
              <a:rPr lang="en-US" altLang="en-US" sz="1400" dirty="0">
                <a:solidFill>
                  <a:srgbClr val="FF0000"/>
                </a:solidFill>
              </a:rPr>
              <a:t>/</a:t>
            </a:r>
            <a:r>
              <a:rPr lang="en-US" altLang="en-US" sz="1400" b="1" dirty="0">
                <a:solidFill>
                  <a:srgbClr val="FF0000"/>
                </a:solidFill>
              </a:rPr>
              <a:t>3/17 √ </a:t>
            </a:r>
            <a:endParaRPr lang="en-US" altLang="en-US" sz="1400" dirty="0">
              <a:solidFill>
                <a:srgbClr val="FF0000"/>
              </a:solidFill>
            </a:endParaRPr>
          </a:p>
          <a:p>
            <a:r>
              <a:rPr altLang="en-US" sz="1400" dirty="0"/>
              <a:t>Vote for </a:t>
            </a:r>
            <a:r>
              <a:rPr altLang="en-US" sz="1400" dirty="0" err="1"/>
              <a:t>Recirc</a:t>
            </a:r>
            <a:r>
              <a:rPr altLang="en-US" sz="1400" dirty="0"/>
              <a:t> Ballot					</a:t>
            </a:r>
            <a:r>
              <a:rPr lang="en-US" altLang="en-US" sz="1400" dirty="0">
                <a:solidFill>
                  <a:srgbClr val="FF0000"/>
                </a:solidFill>
              </a:rPr>
              <a:t>12/1/16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7/17  </a:t>
            </a:r>
            <a:endParaRPr lang="en-US" altLang="en-US" sz="1400" dirty="0">
              <a:solidFill>
                <a:srgbClr val="FF0000"/>
              </a:solidFill>
            </a:endParaRPr>
          </a:p>
          <a:p>
            <a:r>
              <a:rPr altLang="en-US" sz="1400" dirty="0"/>
              <a:t>Conduct </a:t>
            </a:r>
            <a:r>
              <a:rPr altLang="en-US" sz="1400" dirty="0" err="1"/>
              <a:t>Recirc</a:t>
            </a:r>
            <a:r>
              <a:rPr altLang="en-US" sz="1400" dirty="0"/>
              <a:t> Ballot					</a:t>
            </a:r>
            <a:r>
              <a:rPr lang="en-US" altLang="en-US" sz="1400" dirty="0">
                <a:solidFill>
                  <a:srgbClr val="FF0000"/>
                </a:solidFill>
              </a:rPr>
              <a:t>1/3/17 </a:t>
            </a:r>
            <a:r>
              <a:rPr lang="en-US" altLang="en-US" sz="1400" b="1" dirty="0">
                <a:solidFill>
                  <a:srgbClr val="FF0000"/>
                </a:solidFill>
              </a:rPr>
              <a:t>2</a:t>
            </a:r>
            <a:r>
              <a:rPr lang="en-US" altLang="en-US" sz="1400" dirty="0">
                <a:solidFill>
                  <a:srgbClr val="FF0000"/>
                </a:solidFill>
              </a:rPr>
              <a:t>/</a:t>
            </a:r>
            <a:r>
              <a:rPr lang="en-US" altLang="en-US" sz="1400" b="1" dirty="0">
                <a:solidFill>
                  <a:srgbClr val="FF0000"/>
                </a:solidFill>
              </a:rPr>
              <a:t>28/17</a:t>
            </a:r>
            <a:endParaRPr lang="en-US" altLang="en-US" sz="1400" dirty="0">
              <a:solidFill>
                <a:srgbClr val="FF0000"/>
              </a:solidFill>
            </a:endParaRPr>
          </a:p>
          <a:p>
            <a:r>
              <a:rPr altLang="en-US" sz="1400" dirty="0"/>
              <a:t>Ballot completes						</a:t>
            </a:r>
            <a:r>
              <a:rPr lang="en-US" altLang="en-US" sz="1400" dirty="0">
                <a:solidFill>
                  <a:srgbClr val="FF0000"/>
                </a:solidFill>
              </a:rPr>
              <a:t>2/2/17 </a:t>
            </a:r>
            <a:r>
              <a:rPr lang="en-US" altLang="en-US" sz="1400" b="1" dirty="0">
                <a:solidFill>
                  <a:srgbClr val="FF0000"/>
                </a:solidFill>
              </a:rPr>
              <a:t>3/10/17</a:t>
            </a:r>
          </a:p>
          <a:p>
            <a:r>
              <a:rPr altLang="en-US" sz="1400" dirty="0"/>
              <a:t>Approved by Standards Board					</a:t>
            </a:r>
            <a:r>
              <a:rPr altLang="en-US" sz="1400" dirty="0">
                <a:solidFill>
                  <a:srgbClr val="FF0000"/>
                </a:solidFill>
              </a:rPr>
              <a:t>4/1/17</a:t>
            </a:r>
            <a:endParaRPr altLang="en-US" sz="1400" b="1" dirty="0">
              <a:solidFill>
                <a:srgbClr val="FF0000"/>
              </a:solidFill>
            </a:endParaRP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6257F60-BA6F-4114-A080-CCB610868CB4}"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18</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535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Status</a:t>
            </a:r>
          </a:p>
        </p:txBody>
      </p:sp>
      <p:sp>
        <p:nvSpPr>
          <p:cNvPr id="3" name="Content Placeholder 2"/>
          <p:cNvSpPr>
            <a:spLocks noGrp="1"/>
          </p:cNvSpPr>
          <p:nvPr>
            <p:ph idx="1"/>
          </p:nvPr>
        </p:nvSpPr>
        <p:spPr/>
        <p:txBody>
          <a:bodyPr/>
          <a:lstStyle/>
          <a:p>
            <a:r>
              <a:rPr lang="en-US" dirty="0"/>
              <a:t>Waiting for ballot to complete</a:t>
            </a:r>
          </a:p>
          <a:p>
            <a:r>
              <a:rPr lang="en-US" dirty="0"/>
              <a:t>Will conduct ad hoc activities today focused on defining new PAR to add Schema</a:t>
            </a:r>
          </a:p>
        </p:txBody>
      </p:sp>
      <p:sp>
        <p:nvSpPr>
          <p:cNvPr id="4" name="Date Placeholder 3"/>
          <p:cNvSpPr>
            <a:spLocks noGrp="1"/>
          </p:cNvSpPr>
          <p:nvPr>
            <p:ph type="dt" sz="half" idx="10"/>
          </p:nvPr>
        </p:nvSpPr>
        <p:spPr/>
        <p:txBody>
          <a:bodyPr/>
          <a:lstStyle/>
          <a:p>
            <a:pPr>
              <a:defRPr/>
            </a:pPr>
            <a:fld id="{2303D52C-D14D-4F27-9EDF-5CF826B3305C}"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2428721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a:t>
            </a:r>
            <a:r>
              <a:rPr lang="en-US" dirty="0" err="1"/>
              <a:t>Wg</a:t>
            </a:r>
            <a:r>
              <a:rPr lang="en-US" dirty="0"/>
              <a:t> (11 am 3/9/17)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440486B2-863E-47D1-90B5-FF6E9D14F118}"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a:t>
            </a:fld>
            <a:endParaRPr lang="en-US"/>
          </a:p>
        </p:txBody>
      </p:sp>
    </p:spTree>
    <p:extLst>
      <p:ext uri="{BB962C8B-B14F-4D97-AF65-F5344CB8AC3E}">
        <p14:creationId xmlns:p14="http://schemas.microsoft.com/office/powerpoint/2010/main" val="72303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dirty="0" err="1"/>
              <a:t>DySPAN</a:t>
            </a:r>
            <a:r>
              <a:rPr dirty="0"/>
              <a:t>-SC and Other Activities</a:t>
            </a:r>
          </a:p>
        </p:txBody>
      </p:sp>
      <p:sp>
        <p:nvSpPr>
          <p:cNvPr id="15363" name="Content Placeholder 2"/>
          <p:cNvSpPr>
            <a:spLocks noGrp="1"/>
          </p:cNvSpPr>
          <p:nvPr>
            <p:ph idx="1"/>
          </p:nvPr>
        </p:nvSpPr>
        <p:spPr/>
        <p:txBody>
          <a:bodyPr/>
          <a:lstStyle/>
          <a:p>
            <a:r>
              <a:rPr sz="2400" dirty="0"/>
              <a:t>Leadership meetings</a:t>
            </a:r>
            <a:r>
              <a:rPr lang="en-US" sz="2400" dirty="0"/>
              <a:t>  </a:t>
            </a:r>
          </a:p>
          <a:p>
            <a:pPr lvl="1"/>
            <a:r>
              <a:rPr lang="en-US" sz="2000" dirty="0"/>
              <a:t>Met today will meet on Sat</a:t>
            </a:r>
            <a:endParaRPr sz="2000" dirty="0"/>
          </a:p>
          <a:p>
            <a:pPr lvl="2"/>
            <a:endParaRPr lang="en-US" sz="1800" dirty="0"/>
          </a:p>
          <a:p>
            <a:r>
              <a:rPr lang="en-US" sz="2400" dirty="0"/>
              <a:t>Other activities?</a:t>
            </a:r>
          </a:p>
          <a:p>
            <a:pPr lvl="1"/>
            <a:r>
              <a:rPr lang="en-US" sz="2000" dirty="0"/>
              <a:t>Poster session at </a:t>
            </a:r>
            <a:r>
              <a:rPr lang="en-US" sz="2000" dirty="0" err="1"/>
              <a:t>dySPAN</a:t>
            </a:r>
            <a:r>
              <a:rPr lang="en-US" sz="2000" dirty="0"/>
              <a:t> went well.  John Chapin interested in using for spectrum collaboration.   May use parts of standard.  Participants in spectrum challenge came by and asked why aren’t we using this.  Dr. Evans on SMARTS – Command and control for spectrum.  Dr. Evans has some interest (CTI is doing some work)</a:t>
            </a:r>
          </a:p>
        </p:txBody>
      </p:sp>
      <p:sp>
        <p:nvSpPr>
          <p:cNvPr id="4" name="Date Placeholder 3"/>
          <p:cNvSpPr>
            <a:spLocks noGrp="1"/>
          </p:cNvSpPr>
          <p:nvPr>
            <p:ph type="dt" sz="quarter" idx="10"/>
          </p:nvPr>
        </p:nvSpPr>
        <p:spPr/>
        <p:txBody>
          <a:bodyPr/>
          <a:lstStyle/>
          <a:p>
            <a:pPr>
              <a:defRPr/>
            </a:pPr>
            <a:fld id="{9457284A-1B4D-4E96-9EFF-2683E9EC1FEB}"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2971063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a:t>WInnForum</a:t>
            </a:r>
            <a:r>
              <a:rPr sz="2800" dirty="0"/>
              <a:t> 3.6GHz stakeholders</a:t>
            </a:r>
            <a:endParaRPr lang="en-US" sz="2800" dirty="0"/>
          </a:p>
          <a:p>
            <a:pPr lvl="1"/>
            <a:r>
              <a:rPr lang="en-US" sz="2400" dirty="0"/>
              <a:t>No Change.  All acknowledging coexistence is complex and may be looking for something more “abstract” like 900.5.2</a:t>
            </a:r>
            <a:endParaRPr sz="2400" dirty="0"/>
          </a:p>
          <a:p>
            <a:r>
              <a:rPr lang="en-US" sz="2800" dirty="0"/>
              <a:t>NSC</a:t>
            </a:r>
          </a:p>
          <a:p>
            <a:pPr lvl="1"/>
            <a:r>
              <a:rPr lang="en-US" sz="2400" dirty="0"/>
              <a:t>5G-ATW activities.  Does 1900.5 have bearing? Not stated.</a:t>
            </a:r>
          </a:p>
          <a:p>
            <a:r>
              <a:rPr lang="en-US" sz="2800" dirty="0"/>
              <a:t>Standards paper in process</a:t>
            </a:r>
          </a:p>
          <a:p>
            <a:pPr lvl="1"/>
            <a:r>
              <a:rPr lang="en-US" sz="2400" dirty="0" err="1"/>
              <a:t>DySPAN</a:t>
            </a:r>
            <a:r>
              <a:rPr lang="en-US" sz="2400" dirty="0"/>
              <a:t> poste well received and generated good discussions</a:t>
            </a:r>
          </a:p>
          <a:p>
            <a:r>
              <a:rPr lang="en-US" sz="2800" dirty="0"/>
              <a:t>Spectrum Challenge?  </a:t>
            </a:r>
          </a:p>
          <a:p>
            <a:pPr lvl="1"/>
            <a:r>
              <a:rPr lang="en-US" sz="2400" dirty="0"/>
              <a:t>Still working to have 1900.5.2 included</a:t>
            </a:r>
          </a:p>
          <a:p>
            <a:pPr lvl="1"/>
            <a:r>
              <a:rPr lang="en-US" sz="2400" dirty="0"/>
              <a:t>May just use parts of standard?</a:t>
            </a:r>
          </a:p>
        </p:txBody>
      </p:sp>
      <p:sp>
        <p:nvSpPr>
          <p:cNvPr id="4" name="Date Placeholder 3"/>
          <p:cNvSpPr>
            <a:spLocks noGrp="1"/>
          </p:cNvSpPr>
          <p:nvPr>
            <p:ph type="dt" sz="quarter" idx="10"/>
          </p:nvPr>
        </p:nvSpPr>
        <p:spPr/>
        <p:txBody>
          <a:bodyPr/>
          <a:lstStyle/>
          <a:p>
            <a:pPr>
              <a:defRPr/>
            </a:pPr>
            <a:fld id="{77792BC9-3A09-46D9-A92E-8A21DA634BEF}"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21</a:t>
            </a:fld>
            <a:endParaRPr lang="en-US"/>
          </a:p>
        </p:txBody>
      </p:sp>
    </p:spTree>
    <p:extLst>
      <p:ext uri="{BB962C8B-B14F-4D97-AF65-F5344CB8AC3E}">
        <p14:creationId xmlns:p14="http://schemas.microsoft.com/office/powerpoint/2010/main" val="2601329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RecessED</a:t>
            </a:r>
            <a:r>
              <a:rPr lang="en-US" dirty="0"/>
              <a:t> ~12 pm </a:t>
            </a:r>
            <a:r>
              <a:rPr lang="en-US" dirty="0" err="1"/>
              <a:t>est</a:t>
            </a:r>
            <a:endParaRPr lang="en-US" dirty="0"/>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514837A5-4C8B-493E-96A4-942447C38B53}"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1025511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Ad Hoc (2 pm </a:t>
            </a:r>
            <a:r>
              <a:rPr lang="en-US" dirty="0" err="1"/>
              <a:t>est</a:t>
            </a:r>
            <a:r>
              <a:rPr lang="en-US" dirty="0"/>
              <a:t> 3/9/17)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05779203-1266-42D2-A45F-58905E520B7D}"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234201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Schema PAR</a:t>
            </a:r>
          </a:p>
        </p:txBody>
      </p:sp>
      <p:sp>
        <p:nvSpPr>
          <p:cNvPr id="3" name="Content Placeholder 2"/>
          <p:cNvSpPr>
            <a:spLocks noGrp="1"/>
          </p:cNvSpPr>
          <p:nvPr>
            <p:ph idx="1"/>
          </p:nvPr>
        </p:nvSpPr>
        <p:spPr>
          <a:xfrm>
            <a:off x="304800" y="1066800"/>
            <a:ext cx="8229600" cy="4525963"/>
          </a:xfrm>
        </p:spPr>
        <p:txBody>
          <a:bodyPr/>
          <a:lstStyle/>
          <a:p>
            <a:r>
              <a:rPr lang="en-US" sz="2400" dirty="0"/>
              <a:t>Group worked on 1900.5.2 Schema PAR with following elements</a:t>
            </a:r>
          </a:p>
          <a:p>
            <a:pPr lvl="1"/>
            <a:r>
              <a:rPr lang="en-US" sz="2000" dirty="0"/>
              <a:t>Will be an amendment</a:t>
            </a:r>
          </a:p>
          <a:p>
            <a:pPr lvl="1"/>
            <a:r>
              <a:rPr lang="en-US" sz="2000" dirty="0"/>
              <a:t>Title</a:t>
            </a:r>
          </a:p>
          <a:p>
            <a:pPr lvl="2"/>
            <a:r>
              <a:rPr lang="en-US" sz="1800" dirty="0"/>
              <a:t>“Standard for Method for Modeling Spectrum Consumption.  XML Schema Amendment”</a:t>
            </a:r>
          </a:p>
          <a:p>
            <a:pPr lvl="1"/>
            <a:r>
              <a:rPr lang="en-US" sz="2000" dirty="0"/>
              <a:t>Scope of complete standard</a:t>
            </a:r>
          </a:p>
          <a:p>
            <a:pPr lvl="2"/>
            <a:r>
              <a:rPr lang="en-US" sz="1800" dirty="0"/>
              <a:t>This standard defines a vendor-independent generalized method for modeling spectrum consumption of any type of use of RF spectrum and the attendant computations for arbitrating the compatibility among models. The methods of modeling are chosen to support the development of tractable algorithms for determining the compatibility between models and for performing various spectrum management tasks that operate on a plurality of models. The modeling methods are exclusively focused on capturing spectrum use but are defined in a schema that can be joined with other schemata related to spectrum management. </a:t>
            </a:r>
          </a:p>
          <a:p>
            <a:pPr lvl="2"/>
            <a:endParaRPr lang="en-US" sz="1800" dirty="0"/>
          </a:p>
        </p:txBody>
      </p:sp>
      <p:sp>
        <p:nvSpPr>
          <p:cNvPr id="4" name="Date Placeholder 3"/>
          <p:cNvSpPr>
            <a:spLocks noGrp="1"/>
          </p:cNvSpPr>
          <p:nvPr>
            <p:ph type="dt" sz="half" idx="10"/>
          </p:nvPr>
        </p:nvSpPr>
        <p:spPr/>
        <p:txBody>
          <a:bodyPr/>
          <a:lstStyle/>
          <a:p>
            <a:pPr>
              <a:defRPr/>
            </a:pPr>
            <a:fld id="{5D822F7D-CC0B-4660-8B7A-6A600971FC42}"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104931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dirty="0"/>
              <a:t>1900.5.2 Schema PAR</a:t>
            </a:r>
          </a:p>
        </p:txBody>
      </p:sp>
      <p:sp>
        <p:nvSpPr>
          <p:cNvPr id="3" name="Content Placeholder 2"/>
          <p:cNvSpPr>
            <a:spLocks noGrp="1"/>
          </p:cNvSpPr>
          <p:nvPr>
            <p:ph idx="1"/>
          </p:nvPr>
        </p:nvSpPr>
        <p:spPr>
          <a:xfrm>
            <a:off x="228600" y="1243012"/>
            <a:ext cx="8229600" cy="4495800"/>
          </a:xfrm>
        </p:spPr>
        <p:txBody>
          <a:bodyPr/>
          <a:lstStyle/>
          <a:p>
            <a:r>
              <a:rPr lang="en-US" sz="2400" dirty="0"/>
              <a:t>PAR</a:t>
            </a:r>
          </a:p>
          <a:p>
            <a:pPr lvl="1"/>
            <a:r>
              <a:rPr lang="en-US" sz="1600" dirty="0"/>
              <a:t>Scope of the project</a:t>
            </a:r>
          </a:p>
          <a:p>
            <a:pPr lvl="2"/>
            <a:r>
              <a:rPr lang="en-US" sz="1400" dirty="0"/>
              <a:t>This amendment adds an XML schema definition to the existing 1900.5.2 standard based on the information model described in the standard. </a:t>
            </a:r>
          </a:p>
          <a:p>
            <a:pPr lvl="1"/>
            <a:r>
              <a:rPr lang="en-US" sz="1600" dirty="0"/>
              <a:t>Is the completion of this standard dependent upon the completion of another standard: No</a:t>
            </a:r>
          </a:p>
          <a:p>
            <a:pPr lvl="1"/>
            <a:r>
              <a:rPr lang="en-US" sz="1600" dirty="0"/>
              <a:t>Purpose</a:t>
            </a:r>
          </a:p>
          <a:p>
            <a:pPr lvl="2"/>
            <a:r>
              <a:rPr lang="en-US" sz="1400" dirty="0"/>
              <a:t>This standard defines an analytical framework of necessary modeling constructs which can be used to express the boundaries of spectrum consumption by any transmitting or receiving device. The standard documents a machine readable data exchange schema for the purpose of transferring these spectrum consumption models (SCM) between automated systems. This standard serves as a loose coupler for the spectrum management enterprise by providing all spectrum communities of interest a common way to express spectrum consumption. Further, the standard enables the creation of algorithms that can rapidly evaluate compatibility among SCMs and quickly perform spectrum management tasks such as finding reuse opportunities or optimizing spectrum assignments to maximize spectrum utilization. To achieve this goal, the SCMs must be sufficient in that the algorithms can perform these functions using the models alone without dependence on external databases of system or environmental characteristics. </a:t>
            </a:r>
          </a:p>
          <a:p>
            <a:pPr lvl="2"/>
            <a:r>
              <a:rPr lang="en-US" sz="1400" dirty="0"/>
              <a:t>The purpose of this amendment is to provide a data exchange format in XML so that separate applications that use the standard can exchange spectrum consumption models</a:t>
            </a:r>
          </a:p>
        </p:txBody>
      </p:sp>
      <p:sp>
        <p:nvSpPr>
          <p:cNvPr id="4" name="Date Placeholder 3"/>
          <p:cNvSpPr>
            <a:spLocks noGrp="1"/>
          </p:cNvSpPr>
          <p:nvPr>
            <p:ph type="dt" sz="half" idx="10"/>
          </p:nvPr>
        </p:nvSpPr>
        <p:spPr/>
        <p:txBody>
          <a:bodyPr/>
          <a:lstStyle/>
          <a:p>
            <a:pPr>
              <a:defRPr/>
            </a:pPr>
            <a:fld id="{8B6186E1-39C4-415F-BECB-E0260BF39994}"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29627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525963"/>
          </a:xfrm>
        </p:spPr>
        <p:txBody>
          <a:bodyPr/>
          <a:lstStyle/>
          <a:p>
            <a:r>
              <a:rPr lang="en-US" sz="2800" dirty="0"/>
              <a:t>PAR</a:t>
            </a:r>
          </a:p>
          <a:p>
            <a:pPr lvl="1"/>
            <a:r>
              <a:rPr lang="en-US" sz="2400" dirty="0"/>
              <a:t>Need for the project</a:t>
            </a:r>
          </a:p>
          <a:p>
            <a:pPr lvl="2"/>
            <a:r>
              <a:rPr lang="en-US" sz="2000" dirty="0"/>
              <a:t>Currently there is no machine readable exchange format for the data elements representing Spectrum Consumption Models as defined in the IEEE 1900.5.2 standard. Without such a format, developers of systems that use the IEEE 1900.5.2 standard cannot ensure interoperability with peer systems. </a:t>
            </a:r>
          </a:p>
          <a:p>
            <a:pPr lvl="1"/>
            <a:r>
              <a:rPr lang="en-US" sz="2400" dirty="0"/>
              <a:t>Stakeholders for the standard</a:t>
            </a:r>
          </a:p>
          <a:p>
            <a:pPr lvl="2"/>
            <a:r>
              <a:rPr lang="en-US" sz="2000" dirty="0"/>
              <a:t> Stakeholders include wireless device end users, regulators, spectrum managers, operators, and network equipment manufacturers.</a:t>
            </a:r>
          </a:p>
          <a:p>
            <a:pPr lvl="1"/>
            <a:endParaRPr lang="en-US" sz="2400" dirty="0"/>
          </a:p>
          <a:p>
            <a:pPr lvl="1"/>
            <a:endParaRPr lang="en-US" sz="2400" dirty="0"/>
          </a:p>
        </p:txBody>
      </p:sp>
      <p:sp>
        <p:nvSpPr>
          <p:cNvPr id="4" name="Date Placeholder 3"/>
          <p:cNvSpPr>
            <a:spLocks noGrp="1"/>
          </p:cNvSpPr>
          <p:nvPr>
            <p:ph type="dt" sz="half" idx="10"/>
          </p:nvPr>
        </p:nvSpPr>
        <p:spPr/>
        <p:txBody>
          <a:bodyPr/>
          <a:lstStyle/>
          <a:p>
            <a:pPr>
              <a:defRPr/>
            </a:pPr>
            <a:fld id="{1233F419-D714-49BC-B9A6-750EFFF7E5BB}"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
        <p:nvSpPr>
          <p:cNvPr id="7" name="Title 1"/>
          <p:cNvSpPr>
            <a:spLocks noGrp="1"/>
          </p:cNvSpPr>
          <p:nvPr>
            <p:ph type="title"/>
          </p:nvPr>
        </p:nvSpPr>
        <p:spPr>
          <a:xfrm>
            <a:off x="457200" y="274638"/>
            <a:ext cx="8229600" cy="1143000"/>
          </a:xfrm>
        </p:spPr>
        <p:txBody>
          <a:bodyPr/>
          <a:lstStyle/>
          <a:p>
            <a:r>
              <a:rPr lang="en-US" dirty="0"/>
              <a:t>1900.5.2 Schema PAR</a:t>
            </a:r>
          </a:p>
        </p:txBody>
      </p:sp>
    </p:spTree>
    <p:extLst>
      <p:ext uri="{BB962C8B-B14F-4D97-AF65-F5344CB8AC3E}">
        <p14:creationId xmlns:p14="http://schemas.microsoft.com/office/powerpoint/2010/main" val="2626316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items for the Chair</a:t>
            </a:r>
          </a:p>
        </p:txBody>
      </p:sp>
      <p:sp>
        <p:nvSpPr>
          <p:cNvPr id="3" name="Content Placeholder 2"/>
          <p:cNvSpPr>
            <a:spLocks noGrp="1"/>
          </p:cNvSpPr>
          <p:nvPr>
            <p:ph idx="1"/>
          </p:nvPr>
        </p:nvSpPr>
        <p:spPr/>
        <p:txBody>
          <a:bodyPr/>
          <a:lstStyle/>
          <a:p>
            <a:r>
              <a:rPr lang="en-US" dirty="0"/>
              <a:t>Check with IEEE about publicly posting </a:t>
            </a:r>
            <a:r>
              <a:rPr lang="en-US"/>
              <a:t>the schema</a:t>
            </a:r>
          </a:p>
          <a:p>
            <a:endParaRPr lang="en-US" dirty="0"/>
          </a:p>
        </p:txBody>
      </p:sp>
      <p:sp>
        <p:nvSpPr>
          <p:cNvPr id="4" name="Date Placeholder 3"/>
          <p:cNvSpPr>
            <a:spLocks noGrp="1"/>
          </p:cNvSpPr>
          <p:nvPr>
            <p:ph type="dt" sz="half" idx="10"/>
          </p:nvPr>
        </p:nvSpPr>
        <p:spPr/>
        <p:txBody>
          <a:bodyPr/>
          <a:lstStyle/>
          <a:p>
            <a:pPr>
              <a:defRPr/>
            </a:pPr>
            <a:fld id="{D470E35C-FC8F-4388-87EE-DD8421AD280C}"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1241668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Recessed ~ 5 pm TILL 3/10/17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17B36490-F969-4693-9339-203AA9DB408D}"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51927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Ad Hoc (11 am 3/10/17)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CCB4AC4E-8660-49B7-B215-C704097BC3B8}"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29</a:t>
            </a:fld>
            <a:endParaRPr lang="en-US"/>
          </a:p>
        </p:txBody>
      </p:sp>
    </p:spTree>
    <p:extLst>
      <p:ext uri="{BB962C8B-B14F-4D97-AF65-F5344CB8AC3E}">
        <p14:creationId xmlns:p14="http://schemas.microsoft.com/office/powerpoint/2010/main" val="218473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3A18232-CBFD-424D-BCED-0034B9B25250}"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Drafting Review (3/10/17)</a:t>
            </a:r>
          </a:p>
        </p:txBody>
      </p:sp>
      <p:sp>
        <p:nvSpPr>
          <p:cNvPr id="3" name="Content Placeholder 2"/>
          <p:cNvSpPr>
            <a:spLocks noGrp="1"/>
          </p:cNvSpPr>
          <p:nvPr>
            <p:ph idx="1"/>
          </p:nvPr>
        </p:nvSpPr>
        <p:spPr/>
        <p:txBody>
          <a:bodyPr/>
          <a:lstStyle/>
          <a:p>
            <a:r>
              <a:rPr lang="en-US" dirty="0"/>
              <a:t>Review changes in draft</a:t>
            </a:r>
          </a:p>
          <a:p>
            <a:pPr lvl="1"/>
            <a:r>
              <a:rPr lang="en-US" dirty="0"/>
              <a:t>Reinhard presented changes in 5-13-0044-17</a:t>
            </a:r>
          </a:p>
        </p:txBody>
      </p:sp>
      <p:sp>
        <p:nvSpPr>
          <p:cNvPr id="4" name="Date Placeholder 3"/>
          <p:cNvSpPr>
            <a:spLocks noGrp="1"/>
          </p:cNvSpPr>
          <p:nvPr>
            <p:ph type="dt" sz="half" idx="10"/>
          </p:nvPr>
        </p:nvSpPr>
        <p:spPr/>
        <p:txBody>
          <a:bodyPr/>
          <a:lstStyle/>
          <a:p>
            <a:pPr>
              <a:defRPr/>
            </a:pPr>
            <a:fld id="{797C70BF-A33D-4E68-9317-88F5F6B025EF}"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Tree>
    <p:extLst>
      <p:ext uri="{BB962C8B-B14F-4D97-AF65-F5344CB8AC3E}">
        <p14:creationId xmlns:p14="http://schemas.microsoft.com/office/powerpoint/2010/main" val="1514460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RecessED</a:t>
            </a:r>
            <a:r>
              <a:rPr lang="en-US" dirty="0"/>
              <a:t> ~5 PM EST TILL 3/11/17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42D92A6C-CFBA-4B6E-A37B-CC6F577CD45A}"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31</a:t>
            </a:fld>
            <a:endParaRPr lang="en-US"/>
          </a:p>
        </p:txBody>
      </p:sp>
    </p:spTree>
    <p:extLst>
      <p:ext uri="{BB962C8B-B14F-4D97-AF65-F5344CB8AC3E}">
        <p14:creationId xmlns:p14="http://schemas.microsoft.com/office/powerpoint/2010/main" val="1707799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Ad Hoc (11 am 3/11/17)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CCB4AC4E-8660-49B7-B215-C704097BC3B8}"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32</a:t>
            </a:fld>
            <a:endParaRPr lang="en-US"/>
          </a:p>
        </p:txBody>
      </p:sp>
    </p:spTree>
    <p:extLst>
      <p:ext uri="{BB962C8B-B14F-4D97-AF65-F5344CB8AC3E}">
        <p14:creationId xmlns:p14="http://schemas.microsoft.com/office/powerpoint/2010/main" val="1105589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Original Ballot results (Feb 2016)</a:t>
            </a:r>
          </a:p>
        </p:txBody>
      </p:sp>
      <p:sp>
        <p:nvSpPr>
          <p:cNvPr id="4" name="Date Placeholder 3"/>
          <p:cNvSpPr>
            <a:spLocks noGrp="1"/>
          </p:cNvSpPr>
          <p:nvPr>
            <p:ph type="dt" sz="half" idx="10"/>
          </p:nvPr>
        </p:nvSpPr>
        <p:spPr/>
        <p:txBody>
          <a:bodyPr/>
          <a:lstStyle/>
          <a:p>
            <a:pPr>
              <a:defRPr/>
            </a:pPr>
            <a:fld id="{4D7BDCCF-DF59-4D2D-8D56-56E47A834887}"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33</a:t>
            </a:fld>
            <a:endParaRPr lang="en-US"/>
          </a:p>
        </p:txBody>
      </p:sp>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42306"/>
            <a:ext cx="89154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988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Ballot results </a:t>
            </a:r>
            <a:br>
              <a:rPr lang="en-US" dirty="0"/>
            </a:br>
            <a:endParaRPr lang="en-US" dirty="0"/>
          </a:p>
        </p:txBody>
      </p:sp>
      <p:sp>
        <p:nvSpPr>
          <p:cNvPr id="4" name="Date Placeholder 3"/>
          <p:cNvSpPr>
            <a:spLocks noGrp="1"/>
          </p:cNvSpPr>
          <p:nvPr>
            <p:ph type="dt" sz="half" idx="10"/>
          </p:nvPr>
        </p:nvSpPr>
        <p:spPr/>
        <p:txBody>
          <a:bodyPr/>
          <a:lstStyle/>
          <a:p>
            <a:pPr>
              <a:defRPr/>
            </a:pPr>
            <a:fld id="{CFF903A5-9B0C-44B4-87D4-8F8A3306BB5D}"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34</a:t>
            </a:fld>
            <a:endParaRPr lang="en-US"/>
          </a:p>
        </p:txBody>
      </p:sp>
      <p:sp>
        <p:nvSpPr>
          <p:cNvPr id="9" name="TextBox 8"/>
          <p:cNvSpPr txBox="1"/>
          <p:nvPr/>
        </p:nvSpPr>
        <p:spPr>
          <a:xfrm>
            <a:off x="-22058" y="3259961"/>
            <a:ext cx="1262974" cy="369332"/>
          </a:xfrm>
          <a:prstGeom prst="rect">
            <a:avLst/>
          </a:prstGeom>
          <a:noFill/>
        </p:spPr>
        <p:txBody>
          <a:bodyPr wrap="none" rtlCol="0">
            <a:spAutoFit/>
          </a:bodyPr>
          <a:lstStyle/>
          <a:p>
            <a:r>
              <a:rPr lang="en-US" dirty="0"/>
              <a:t>Comments:</a:t>
            </a:r>
          </a:p>
        </p:txBody>
      </p:sp>
      <p:pic>
        <p:nvPicPr>
          <p:cNvPr id="8" name="Picture 7"/>
          <p:cNvPicPr>
            <a:picLocks noChangeAspect="1"/>
          </p:cNvPicPr>
          <p:nvPr/>
        </p:nvPicPr>
        <p:blipFill>
          <a:blip r:embed="rId2"/>
          <a:stretch>
            <a:fillRect/>
          </a:stretch>
        </p:blipFill>
        <p:spPr>
          <a:xfrm>
            <a:off x="76200" y="3750011"/>
            <a:ext cx="9144000" cy="2240462"/>
          </a:xfrm>
          <a:prstGeom prst="rect">
            <a:avLst/>
          </a:prstGeom>
        </p:spPr>
      </p:pic>
      <p:pic>
        <p:nvPicPr>
          <p:cNvPr id="10" name="Picture 9"/>
          <p:cNvPicPr>
            <a:picLocks noChangeAspect="1"/>
          </p:cNvPicPr>
          <p:nvPr/>
        </p:nvPicPr>
        <p:blipFill>
          <a:blip r:embed="rId3"/>
          <a:stretch>
            <a:fillRect/>
          </a:stretch>
        </p:blipFill>
        <p:spPr>
          <a:xfrm>
            <a:off x="0" y="1295400"/>
            <a:ext cx="9144000" cy="1459345"/>
          </a:xfrm>
          <a:prstGeom prst="rect">
            <a:avLst/>
          </a:prstGeom>
        </p:spPr>
      </p:pic>
    </p:spTree>
    <p:extLst>
      <p:ext uri="{BB962C8B-B14F-4D97-AF65-F5344CB8AC3E}">
        <p14:creationId xmlns:p14="http://schemas.microsoft.com/office/powerpoint/2010/main" val="1176265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1900.5.2 Comment Resolution (3/11/17)</a:t>
            </a:r>
          </a:p>
        </p:txBody>
      </p:sp>
      <p:sp>
        <p:nvSpPr>
          <p:cNvPr id="3" name="Content Placeholder 2"/>
          <p:cNvSpPr>
            <a:spLocks noGrp="1"/>
          </p:cNvSpPr>
          <p:nvPr>
            <p:ph idx="1"/>
          </p:nvPr>
        </p:nvSpPr>
        <p:spPr/>
        <p:txBody>
          <a:bodyPr/>
          <a:lstStyle/>
          <a:p>
            <a:r>
              <a:rPr lang="en-US" sz="2400" dirty="0"/>
              <a:t>Suggested resolution for comment r01-1:</a:t>
            </a:r>
          </a:p>
          <a:p>
            <a:endParaRPr lang="en-US" sz="2400" dirty="0"/>
          </a:p>
          <a:p>
            <a:r>
              <a:rPr lang="en-US" sz="2400" dirty="0"/>
              <a:t>Reject – The Working Group distinguishes the frequency in MHz as being something different than bandwidth which is measured in Hz within the power spectral flux density.  The current convention has been implemented by at least one implementer without difficulty, so we prefer not to change the definition of units for PSFD at this time.</a:t>
            </a:r>
          </a:p>
        </p:txBody>
      </p:sp>
      <p:sp>
        <p:nvSpPr>
          <p:cNvPr id="4" name="Date Placeholder 3"/>
          <p:cNvSpPr>
            <a:spLocks noGrp="1"/>
          </p:cNvSpPr>
          <p:nvPr>
            <p:ph type="dt" sz="half" idx="10"/>
          </p:nvPr>
        </p:nvSpPr>
        <p:spPr/>
        <p:txBody>
          <a:bodyPr/>
          <a:lstStyle/>
          <a:p>
            <a:pPr>
              <a:defRPr/>
            </a:pPr>
            <a:fld id="{5C9EAE95-2F3F-46A1-B953-63D518576150}"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35</a:t>
            </a:fld>
            <a:endParaRPr lang="en-US"/>
          </a:p>
        </p:txBody>
      </p:sp>
    </p:spTree>
    <p:extLst>
      <p:ext uri="{BB962C8B-B14F-4D97-AF65-F5344CB8AC3E}">
        <p14:creationId xmlns:p14="http://schemas.microsoft.com/office/powerpoint/2010/main" val="305387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Recessed ~12 PM EST</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42D92A6C-CFBA-4B6E-A37B-CC6F577CD45A}"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36</a:t>
            </a:fld>
            <a:endParaRPr lang="en-US"/>
          </a:p>
        </p:txBody>
      </p:sp>
    </p:spTree>
    <p:extLst>
      <p:ext uri="{BB962C8B-B14F-4D97-AF65-F5344CB8AC3E}">
        <p14:creationId xmlns:p14="http://schemas.microsoft.com/office/powerpoint/2010/main" val="3258246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WG (2 PM 3/11/17)</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fld id="{CCB4AC4E-8660-49B7-B215-C704097BC3B8}"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37</a:t>
            </a:fld>
            <a:endParaRPr lang="en-US"/>
          </a:p>
        </p:txBody>
      </p:sp>
    </p:spTree>
    <p:extLst>
      <p:ext uri="{BB962C8B-B14F-4D97-AF65-F5344CB8AC3E}">
        <p14:creationId xmlns:p14="http://schemas.microsoft.com/office/powerpoint/2010/main" val="22102306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Motion on 1900.5.2</a:t>
            </a:r>
            <a:endParaRPr dirty="0"/>
          </a:p>
        </p:txBody>
      </p:sp>
      <p:sp>
        <p:nvSpPr>
          <p:cNvPr id="12291" name="Content Placeholder 2"/>
          <p:cNvSpPr>
            <a:spLocks noGrp="1"/>
          </p:cNvSpPr>
          <p:nvPr>
            <p:ph idx="1"/>
          </p:nvPr>
        </p:nvSpPr>
        <p:spPr/>
        <p:txBody>
          <a:bodyPr/>
          <a:lstStyle/>
          <a:p>
            <a:pPr marL="0" indent="0">
              <a:buNone/>
            </a:pPr>
            <a:r>
              <a:rPr dirty="0"/>
              <a:t>Motion to approve </a:t>
            </a:r>
            <a:r>
              <a:rPr lang="en-US" dirty="0"/>
              <a:t>the suggested resolution in 5-17-0006-3 for comment r01-1 and instruct the 1900.5 Chair to make editorial changes as required and conduct a recirculation ballot for the 1900.5.2 draft.</a:t>
            </a:r>
            <a:endParaRPr dirty="0"/>
          </a:p>
          <a:p>
            <a:pPr marL="0" indent="0">
              <a:buNone/>
            </a:pPr>
            <a:r>
              <a:rPr dirty="0"/>
              <a:t>Mover:  </a:t>
            </a:r>
            <a:r>
              <a:rPr lang="en-US" dirty="0"/>
              <a:t>Tony</a:t>
            </a:r>
            <a:endParaRPr dirty="0"/>
          </a:p>
          <a:p>
            <a:pPr marL="0" indent="0">
              <a:buNone/>
            </a:pPr>
            <a:r>
              <a:rPr dirty="0"/>
              <a:t>Second:  </a:t>
            </a:r>
            <a:r>
              <a:rPr lang="en-US" dirty="0"/>
              <a:t>Carlos</a:t>
            </a:r>
            <a:endParaRPr dirty="0"/>
          </a:p>
          <a:p>
            <a:pPr marL="0" indent="0">
              <a:buNone/>
            </a:pPr>
            <a:r>
              <a:rPr lang="en-US" dirty="0"/>
              <a:t>Vote: approved by UC</a:t>
            </a:r>
            <a:endParaRPr dirty="0"/>
          </a:p>
        </p:txBody>
      </p:sp>
      <p:sp>
        <p:nvSpPr>
          <p:cNvPr id="4" name="Date Placeholder 3"/>
          <p:cNvSpPr>
            <a:spLocks noGrp="1"/>
          </p:cNvSpPr>
          <p:nvPr>
            <p:ph type="dt" sz="quarter" idx="10"/>
          </p:nvPr>
        </p:nvSpPr>
        <p:spPr/>
        <p:txBody>
          <a:bodyPr/>
          <a:lstStyle/>
          <a:p>
            <a:pPr>
              <a:defRPr/>
            </a:pPr>
            <a:fld id="{5ED5FA09-77A1-441D-9D29-9428430A6654}"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38</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23360506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pPr marL="0" indent="0">
              <a:buNone/>
            </a:pPr>
            <a:r>
              <a:rPr dirty="0"/>
              <a:t>Motion to approve WG minutes contained in </a:t>
            </a:r>
            <a:r>
              <a:rPr lang="en-US" dirty="0"/>
              <a:t>5-17-0007-00</a:t>
            </a:r>
          </a:p>
          <a:p>
            <a:pPr marL="0" indent="0" eaLnBrk="1" fontAlgn="auto" hangingPunct="1">
              <a:lnSpc>
                <a:spcPct val="115000"/>
              </a:lnSpc>
              <a:spcBef>
                <a:spcPts val="0"/>
              </a:spcBef>
              <a:spcAft>
                <a:spcPts val="0"/>
              </a:spcAft>
              <a:buNone/>
              <a:defRPr/>
            </a:pPr>
            <a:endParaRPr dirty="0"/>
          </a:p>
          <a:p>
            <a:pPr marL="0" indent="0">
              <a:buNone/>
            </a:pPr>
            <a:r>
              <a:rPr dirty="0"/>
              <a:t>Mover:  </a:t>
            </a:r>
            <a:r>
              <a:rPr lang="en-US" dirty="0"/>
              <a:t>Carlos</a:t>
            </a:r>
            <a:endParaRPr dirty="0"/>
          </a:p>
          <a:p>
            <a:pPr marL="0" indent="0">
              <a:buNone/>
            </a:pPr>
            <a:r>
              <a:rPr dirty="0"/>
              <a:t>Second:  </a:t>
            </a:r>
            <a:r>
              <a:rPr lang="en-US" dirty="0"/>
              <a:t>Alex</a:t>
            </a:r>
            <a:endParaRPr dirty="0"/>
          </a:p>
          <a:p>
            <a:pPr marL="0" indent="0">
              <a:buNone/>
            </a:pPr>
            <a:r>
              <a:rPr lang="en-US" dirty="0"/>
              <a:t>Vote:  Approved by UC</a:t>
            </a:r>
            <a:endParaRPr dirty="0"/>
          </a:p>
        </p:txBody>
      </p:sp>
      <p:sp>
        <p:nvSpPr>
          <p:cNvPr id="4" name="Date Placeholder 3"/>
          <p:cNvSpPr>
            <a:spLocks noGrp="1"/>
          </p:cNvSpPr>
          <p:nvPr>
            <p:ph type="dt" sz="quarter" idx="10"/>
          </p:nvPr>
        </p:nvSpPr>
        <p:spPr/>
        <p:txBody>
          <a:bodyPr/>
          <a:lstStyle/>
          <a:p>
            <a:pPr>
              <a:defRPr/>
            </a:pPr>
            <a:fld id="{5ED5FA09-77A1-441D-9D29-9428430A6654}"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39</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63196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a:t>Current Membership</a:t>
            </a:r>
          </a:p>
        </p:txBody>
      </p:sp>
      <p:sp>
        <p:nvSpPr>
          <p:cNvPr id="3" name="Date Placeholder 2"/>
          <p:cNvSpPr>
            <a:spLocks noGrp="1"/>
          </p:cNvSpPr>
          <p:nvPr>
            <p:ph type="dt" sz="quarter" idx="10"/>
          </p:nvPr>
        </p:nvSpPr>
        <p:spPr/>
        <p:txBody>
          <a:bodyPr/>
          <a:lstStyle/>
          <a:p>
            <a:pPr>
              <a:defRPr/>
            </a:pPr>
            <a:fld id="{C11D89C5-9EDC-4998-8785-4776F01C828F}" type="datetime1">
              <a:rPr lang="en-US" smtClean="0"/>
              <a:t>3/11/2017</a:t>
            </a:fld>
            <a:endParaRPr lang="en-US"/>
          </a:p>
        </p:txBody>
      </p:sp>
      <p:sp>
        <p:nvSpPr>
          <p:cNvPr id="4" name="Footer Placeholder 3"/>
          <p:cNvSpPr>
            <a:spLocks noGrp="1"/>
          </p:cNvSpPr>
          <p:nvPr>
            <p:ph type="ftr" sz="quarter" idx="11"/>
          </p:nvPr>
        </p:nvSpPr>
        <p:spPr/>
        <p:txBody>
          <a:bodyPr/>
          <a:lstStyle/>
          <a:p>
            <a:pPr>
              <a:defRPr/>
            </a:pPr>
            <a:r>
              <a:rPr lang="en-US"/>
              <a:t>Doc #: 5-17-0006-03-agen</a:t>
            </a:r>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(7 members)</a:t>
            </a:r>
          </a:p>
          <a:p>
            <a:pPr eaLnBrk="1" hangingPunct="1"/>
            <a:r>
              <a:rPr lang="en-US" dirty="0"/>
              <a:t>              2 meetings to get in, 2 meetings to get out</a:t>
            </a:r>
          </a:p>
        </p:txBody>
      </p:sp>
      <p:sp>
        <p:nvSpPr>
          <p:cNvPr id="8" name="TextBox 1"/>
          <p:cNvSpPr txBox="1">
            <a:spLocks noChangeArrowheads="1"/>
          </p:cNvSpPr>
          <p:nvPr/>
        </p:nvSpPr>
        <p:spPr bwMode="auto">
          <a:xfrm>
            <a:off x="6826102" y="2944963"/>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2" name="Table 1"/>
          <p:cNvGraphicFramePr>
            <a:graphicFrameLocks noGrp="1"/>
          </p:cNvGraphicFramePr>
          <p:nvPr>
            <p:extLst>
              <p:ext uri="{D42A27DB-BD31-4B8C-83A1-F6EECF244321}">
                <p14:modId xmlns:p14="http://schemas.microsoft.com/office/powerpoint/2010/main" val="1421311285"/>
              </p:ext>
            </p:extLst>
          </p:nvPr>
        </p:nvGraphicFramePr>
        <p:xfrm>
          <a:off x="2239962" y="777325"/>
          <a:ext cx="4114801" cy="4762196"/>
        </p:xfrm>
        <a:graphic>
          <a:graphicData uri="http://schemas.openxmlformats.org/drawingml/2006/table">
            <a:tbl>
              <a:tblPr>
                <a:tableStyleId>{5C22544A-7EE6-4342-B048-85BDC9FD1C3A}</a:tableStyleId>
              </a:tblPr>
              <a:tblGrid>
                <a:gridCol w="463759">
                  <a:extLst>
                    <a:ext uri="{9D8B030D-6E8A-4147-A177-3AD203B41FA5}">
                      <a16:colId xmlns:a16="http://schemas.microsoft.com/office/drawing/2014/main" val="2109707966"/>
                    </a:ext>
                  </a:extLst>
                </a:gridCol>
                <a:gridCol w="463759">
                  <a:extLst>
                    <a:ext uri="{9D8B030D-6E8A-4147-A177-3AD203B41FA5}">
                      <a16:colId xmlns:a16="http://schemas.microsoft.com/office/drawing/2014/main" val="1806915792"/>
                    </a:ext>
                  </a:extLst>
                </a:gridCol>
                <a:gridCol w="463759">
                  <a:extLst>
                    <a:ext uri="{9D8B030D-6E8A-4147-A177-3AD203B41FA5}">
                      <a16:colId xmlns:a16="http://schemas.microsoft.com/office/drawing/2014/main" val="3933110754"/>
                    </a:ext>
                  </a:extLst>
                </a:gridCol>
                <a:gridCol w="463759">
                  <a:extLst>
                    <a:ext uri="{9D8B030D-6E8A-4147-A177-3AD203B41FA5}">
                      <a16:colId xmlns:a16="http://schemas.microsoft.com/office/drawing/2014/main" val="437782173"/>
                    </a:ext>
                  </a:extLst>
                </a:gridCol>
                <a:gridCol w="539644">
                  <a:extLst>
                    <a:ext uri="{9D8B030D-6E8A-4147-A177-3AD203B41FA5}">
                      <a16:colId xmlns:a16="http://schemas.microsoft.com/office/drawing/2014/main" val="456333653"/>
                    </a:ext>
                  </a:extLst>
                </a:gridCol>
                <a:gridCol w="623966">
                  <a:extLst>
                    <a:ext uri="{9D8B030D-6E8A-4147-A177-3AD203B41FA5}">
                      <a16:colId xmlns:a16="http://schemas.microsoft.com/office/drawing/2014/main" val="2725925286"/>
                    </a:ext>
                  </a:extLst>
                </a:gridCol>
                <a:gridCol w="1096155">
                  <a:extLst>
                    <a:ext uri="{9D8B030D-6E8A-4147-A177-3AD203B41FA5}">
                      <a16:colId xmlns:a16="http://schemas.microsoft.com/office/drawing/2014/main" val="3194889194"/>
                    </a:ext>
                  </a:extLst>
                </a:gridCol>
              </a:tblGrid>
              <a:tr h="395181">
                <a:tc>
                  <a:txBody>
                    <a:bodyPr/>
                    <a:lstStyle/>
                    <a:p>
                      <a:pPr algn="l" fontAlgn="b"/>
                      <a:r>
                        <a:rPr lang="en-US" sz="1000" b="0" i="0" u="none" strike="noStrike" dirty="0">
                          <a:solidFill>
                            <a:srgbClr val="000000"/>
                          </a:solidFill>
                          <a:effectLst/>
                          <a:latin typeface="Calibri" panose="020F0502020204030204" pitchFamily="34" charset="0"/>
                        </a:rPr>
                        <a:t>3/9</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3/10</a:t>
                      </a: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3/11</a:t>
                      </a:r>
                    </a:p>
                  </a:txBody>
                  <a:tcPr marL="6947" marR="6947" marT="6947"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91417718"/>
                  </a:ext>
                </a:extLst>
              </a:tr>
              <a:tr h="131727">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800" u="none" strike="noStrike">
                          <a:effectLst/>
                        </a:rPr>
                        <a:t>14</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238326842"/>
                  </a:ext>
                </a:extLst>
              </a:tr>
              <a:tr h="13172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496310346"/>
                  </a:ext>
                </a:extLst>
              </a:tr>
              <a:tr h="27253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14587679"/>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Harris</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952012853"/>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Omar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Granados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SWRI</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616822689"/>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Colby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Harper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Pathfinder Wireless Corp</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468811701"/>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Nilesh</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Khamberkar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Univ. of Buffalo</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884951325"/>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10290411"/>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Lockheed </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914129306"/>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Yuriy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95237685"/>
                  </a:ext>
                </a:extLst>
              </a:tr>
              <a:tr h="27253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Prasad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080895612"/>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Mat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Sherman</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BAE Systems (Chair)</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338477"/>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59065480"/>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Darcy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Swain-Walsh</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48300343"/>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Foundry Inc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126139980"/>
                  </a:ext>
                </a:extLst>
              </a:tr>
              <a:tr h="136269">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745673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82424631"/>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Communications Research Centre Canada</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73736825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Spenser</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Vogel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SWRI</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6569808"/>
                  </a:ext>
                </a:extLst>
              </a:tr>
              <a:tr h="244377">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Dustan</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Hellwig</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Chesapeake Technology International</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81836049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Charles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Sheehe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NASA</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62030159"/>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Mark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McHenry</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Shared Spectrum Company</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411196174"/>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Paul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Falvell</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CGI Group Inc.</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48426422"/>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Luzango</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Pangani</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CSIR Institute</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073334843"/>
                  </a:ext>
                </a:extLst>
              </a:tr>
              <a:tr h="136269">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Nick</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Buris</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Nebens</a:t>
                      </a:r>
                      <a:endParaRPr lang="en-US" sz="8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90784067"/>
                  </a:ext>
                </a:extLst>
              </a:tr>
              <a:tr h="136269">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Karthikeyan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a:effectLst/>
                        </a:rPr>
                        <a:t>Ovuraj         </a:t>
                      </a:r>
                      <a:endParaRPr lang="en-US" sz="8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800" u="none" strike="noStrike" dirty="0">
                          <a:effectLst/>
                        </a:rPr>
                        <a:t>Twilight Ventures</a:t>
                      </a:r>
                      <a:endParaRPr lang="en-US" sz="8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519689876"/>
                  </a:ext>
                </a:extLst>
              </a:tr>
            </a:tbl>
          </a:graphicData>
        </a:graphic>
      </p:graphicFrame>
    </p:spTree>
    <p:extLst>
      <p:ext uri="{BB962C8B-B14F-4D97-AF65-F5344CB8AC3E}">
        <p14:creationId xmlns:p14="http://schemas.microsoft.com/office/powerpoint/2010/main" val="40075878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Motions (3/11/17)</a:t>
            </a:r>
          </a:p>
        </p:txBody>
      </p:sp>
      <p:sp>
        <p:nvSpPr>
          <p:cNvPr id="3" name="Content Placeholder 2"/>
          <p:cNvSpPr>
            <a:spLocks noGrp="1"/>
          </p:cNvSpPr>
          <p:nvPr>
            <p:ph idx="1"/>
          </p:nvPr>
        </p:nvSpPr>
        <p:spPr/>
        <p:txBody>
          <a:bodyPr/>
          <a:lstStyle/>
          <a:p>
            <a:r>
              <a:rPr lang="en-US" dirty="0"/>
              <a:t>Motion to affirm the agenda and work conducted by 1900.5 during the March 9-11, 2017 meetings as captured in 5-17-0006-3</a:t>
            </a:r>
          </a:p>
          <a:p>
            <a:r>
              <a:rPr lang="en-US" dirty="0"/>
              <a:t>Moved:  Reinhard</a:t>
            </a:r>
          </a:p>
          <a:p>
            <a:r>
              <a:rPr lang="en-US" dirty="0"/>
              <a:t>2</a:t>
            </a:r>
            <a:r>
              <a:rPr lang="en-US" baseline="30000" dirty="0"/>
              <a:t>nd</a:t>
            </a:r>
            <a:r>
              <a:rPr lang="en-US" dirty="0"/>
              <a:t>:  Tony</a:t>
            </a:r>
          </a:p>
          <a:p>
            <a:r>
              <a:rPr lang="en-US" dirty="0"/>
              <a:t>Vote:  Approved by UC</a:t>
            </a:r>
          </a:p>
        </p:txBody>
      </p:sp>
      <p:sp>
        <p:nvSpPr>
          <p:cNvPr id="4" name="Date Placeholder 3"/>
          <p:cNvSpPr>
            <a:spLocks noGrp="1"/>
          </p:cNvSpPr>
          <p:nvPr>
            <p:ph type="dt" sz="half" idx="10"/>
          </p:nvPr>
        </p:nvSpPr>
        <p:spPr/>
        <p:txBody>
          <a:bodyPr/>
          <a:lstStyle/>
          <a:p>
            <a:pPr>
              <a:defRPr/>
            </a:pPr>
            <a:fld id="{0689B59A-DC77-4842-82D6-E26AD6549A81}"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40</a:t>
            </a:fld>
            <a:endParaRPr lang="en-US"/>
          </a:p>
        </p:txBody>
      </p:sp>
    </p:spTree>
    <p:extLst>
      <p:ext uri="{BB962C8B-B14F-4D97-AF65-F5344CB8AC3E}">
        <p14:creationId xmlns:p14="http://schemas.microsoft.com/office/powerpoint/2010/main" val="15262957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Next WG monthly electronic meeting April 4 @ 2:30 EDT</a:t>
            </a:r>
          </a:p>
          <a:p>
            <a:r>
              <a:rPr lang="en-US" dirty="0"/>
              <a:t>Ad </a:t>
            </a:r>
            <a:r>
              <a:rPr lang="en-US" dirty="0" err="1"/>
              <a:t>Hocs</a:t>
            </a:r>
            <a:r>
              <a:rPr lang="en-US" dirty="0"/>
              <a:t>?  </a:t>
            </a:r>
          </a:p>
          <a:p>
            <a:endParaRPr lang="en-US" dirty="0"/>
          </a:p>
        </p:txBody>
      </p:sp>
      <p:sp>
        <p:nvSpPr>
          <p:cNvPr id="4" name="Date Placeholder 3"/>
          <p:cNvSpPr>
            <a:spLocks noGrp="1"/>
          </p:cNvSpPr>
          <p:nvPr>
            <p:ph type="dt" sz="quarter" idx="10"/>
          </p:nvPr>
        </p:nvSpPr>
        <p:spPr/>
        <p:txBody>
          <a:bodyPr/>
          <a:lstStyle/>
          <a:p>
            <a:pPr>
              <a:defRPr/>
            </a:pPr>
            <a:fld id="{34B287FE-5B6E-4684-9B5A-88CA29A1E2E9}"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41</a:t>
            </a:fld>
            <a:endParaRPr lang="en-US"/>
          </a:p>
        </p:txBody>
      </p:sp>
    </p:spTree>
    <p:extLst>
      <p:ext uri="{BB962C8B-B14F-4D97-AF65-F5344CB8AC3E}">
        <p14:creationId xmlns:p14="http://schemas.microsoft.com/office/powerpoint/2010/main" val="24599077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Meetings</a:t>
            </a:r>
            <a:br>
              <a:rPr lang="en-US" dirty="0"/>
            </a:br>
            <a:r>
              <a:rPr lang="en-US" dirty="0"/>
              <a:t>11/28/16 – 12/1/16</a:t>
            </a:r>
          </a:p>
        </p:txBody>
      </p:sp>
      <p:sp>
        <p:nvSpPr>
          <p:cNvPr id="4" name="Date Placeholder 3"/>
          <p:cNvSpPr>
            <a:spLocks noGrp="1"/>
          </p:cNvSpPr>
          <p:nvPr>
            <p:ph type="dt" sz="half" idx="10"/>
          </p:nvPr>
        </p:nvSpPr>
        <p:spPr/>
        <p:txBody>
          <a:bodyPr/>
          <a:lstStyle/>
          <a:p>
            <a:pPr>
              <a:defRPr/>
            </a:pPr>
            <a:fld id="{33003D8F-8FEE-4EFB-A3A1-7D59D075F4BE}" type="datetime1">
              <a:rPr lang="en-US" smtClean="0"/>
              <a:t>3/11/2017</a:t>
            </a:fld>
            <a:endParaRPr lang="en-US"/>
          </a:p>
        </p:txBody>
      </p:sp>
      <p:sp>
        <p:nvSpPr>
          <p:cNvPr id="5" name="Footer Placeholder 4"/>
          <p:cNvSpPr>
            <a:spLocks noGrp="1"/>
          </p:cNvSpPr>
          <p:nvPr>
            <p:ph type="ftr" sz="quarter" idx="11"/>
          </p:nvPr>
        </p:nvSpPr>
        <p:spPr/>
        <p:txBody>
          <a:bodyPr/>
          <a:lstStyle/>
          <a:p>
            <a:pPr>
              <a:defRPr/>
            </a:pPr>
            <a:r>
              <a:rPr lang="en-US"/>
              <a:t>Doc #: 5-17-0006-03-agen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42</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Thurs 3/09/17</a:t>
            </a:r>
          </a:p>
        </p:txBody>
      </p:sp>
      <p:sp>
        <p:nvSpPr>
          <p:cNvPr id="2" name="Date Placeholder 1"/>
          <p:cNvSpPr>
            <a:spLocks noGrp="1"/>
          </p:cNvSpPr>
          <p:nvPr>
            <p:ph type="dt" sz="half" idx="10"/>
          </p:nvPr>
        </p:nvSpPr>
        <p:spPr/>
        <p:txBody>
          <a:bodyPr/>
          <a:lstStyle/>
          <a:p>
            <a:pPr>
              <a:defRPr/>
            </a:pPr>
            <a:fld id="{A4E46534-41B5-4B26-BF16-D98C12686B05}"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5" name="Picture 4"/>
          <p:cNvPicPr>
            <a:picLocks noChangeAspect="1"/>
          </p:cNvPicPr>
          <p:nvPr/>
        </p:nvPicPr>
        <p:blipFill>
          <a:blip r:embed="rId2"/>
          <a:stretch>
            <a:fillRect/>
          </a:stretch>
        </p:blipFill>
        <p:spPr>
          <a:xfrm>
            <a:off x="304800" y="1297229"/>
            <a:ext cx="8229600" cy="4585463"/>
          </a:xfrm>
          <a:prstGeom prst="rect">
            <a:avLst/>
          </a:prstGeom>
        </p:spPr>
      </p:pic>
      <p:sp>
        <p:nvSpPr>
          <p:cNvPr id="8" name="Rectangle 7"/>
          <p:cNvSpPr/>
          <p:nvPr/>
        </p:nvSpPr>
        <p:spPr>
          <a:xfrm>
            <a:off x="3352800" y="3698684"/>
            <a:ext cx="1600200" cy="2301292"/>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117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Friday 3/10/17</a:t>
            </a:r>
          </a:p>
        </p:txBody>
      </p:sp>
      <p:sp>
        <p:nvSpPr>
          <p:cNvPr id="2" name="Date Placeholder 1"/>
          <p:cNvSpPr>
            <a:spLocks noGrp="1"/>
          </p:cNvSpPr>
          <p:nvPr>
            <p:ph type="dt" sz="half" idx="10"/>
          </p:nvPr>
        </p:nvSpPr>
        <p:spPr/>
        <p:txBody>
          <a:bodyPr/>
          <a:lstStyle/>
          <a:p>
            <a:pPr>
              <a:defRPr/>
            </a:pPr>
            <a:fld id="{A406F387-FA72-4E5C-8687-2D447D9D06D4}"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6</a:t>
            </a:fld>
            <a:endParaRPr lang="en-US"/>
          </a:p>
        </p:txBody>
      </p:sp>
      <p:pic>
        <p:nvPicPr>
          <p:cNvPr id="10" name="Picture 9"/>
          <p:cNvPicPr>
            <a:picLocks noChangeAspect="1"/>
          </p:cNvPicPr>
          <p:nvPr/>
        </p:nvPicPr>
        <p:blipFill>
          <a:blip r:embed="rId2"/>
          <a:stretch>
            <a:fillRect/>
          </a:stretch>
        </p:blipFill>
        <p:spPr>
          <a:xfrm>
            <a:off x="304800" y="1371600"/>
            <a:ext cx="8439880" cy="4114800"/>
          </a:xfrm>
          <a:prstGeom prst="rect">
            <a:avLst/>
          </a:prstGeom>
        </p:spPr>
      </p:pic>
      <p:sp>
        <p:nvSpPr>
          <p:cNvPr id="8" name="Rectangle 7"/>
          <p:cNvSpPr/>
          <p:nvPr/>
        </p:nvSpPr>
        <p:spPr>
          <a:xfrm>
            <a:off x="3429000" y="3200400"/>
            <a:ext cx="1600200" cy="21336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66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81000" y="1219200"/>
            <a:ext cx="8077200" cy="4949337"/>
          </a:xfrm>
          <a:prstGeom prst="rect">
            <a:avLst/>
          </a:prstGeom>
        </p:spPr>
      </p:pic>
      <p:sp>
        <p:nvSpPr>
          <p:cNvPr id="2" name="Title 1"/>
          <p:cNvSpPr>
            <a:spLocks noGrp="1"/>
          </p:cNvSpPr>
          <p:nvPr>
            <p:ph type="title"/>
          </p:nvPr>
        </p:nvSpPr>
        <p:spPr/>
        <p:txBody>
          <a:bodyPr/>
          <a:lstStyle/>
          <a:p>
            <a:r>
              <a:rPr lang="en-US" dirty="0"/>
              <a:t>Tentative Schedule for Saturday 3/11/17</a:t>
            </a:r>
          </a:p>
        </p:txBody>
      </p:sp>
      <p:sp>
        <p:nvSpPr>
          <p:cNvPr id="3" name="Date Placeholder 2"/>
          <p:cNvSpPr>
            <a:spLocks noGrp="1"/>
          </p:cNvSpPr>
          <p:nvPr>
            <p:ph type="dt" sz="half" idx="10"/>
          </p:nvPr>
        </p:nvSpPr>
        <p:spPr/>
        <p:txBody>
          <a:bodyPr/>
          <a:lstStyle/>
          <a:p>
            <a:pPr>
              <a:defRPr/>
            </a:pPr>
            <a:fld id="{28B9B3A2-0D77-4BBB-ACE6-9038983FA88C}" type="datetime1">
              <a:rPr lang="en-US" smtClean="0"/>
              <a:t>3/11/2017</a:t>
            </a:fld>
            <a:endParaRPr lang="en-US"/>
          </a:p>
        </p:txBody>
      </p:sp>
      <p:sp>
        <p:nvSpPr>
          <p:cNvPr id="4" name="Footer Placeholder 3"/>
          <p:cNvSpPr>
            <a:spLocks noGrp="1"/>
          </p:cNvSpPr>
          <p:nvPr>
            <p:ph type="ftr" sz="quarter" idx="11"/>
          </p:nvPr>
        </p:nvSpPr>
        <p:spPr/>
        <p:txBody>
          <a:bodyPr/>
          <a:lstStyle/>
          <a:p>
            <a:pPr>
              <a:defRPr/>
            </a:pPr>
            <a:r>
              <a:rPr lang="en-US"/>
              <a:t>Doc #: 5-17-0006-03-agen</a:t>
            </a:r>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7</a:t>
            </a:fld>
            <a:endParaRPr lang="en-US"/>
          </a:p>
        </p:txBody>
      </p:sp>
      <p:sp>
        <p:nvSpPr>
          <p:cNvPr id="10" name="Rectangle 9"/>
          <p:cNvSpPr/>
          <p:nvPr/>
        </p:nvSpPr>
        <p:spPr>
          <a:xfrm>
            <a:off x="3352800" y="3124200"/>
            <a:ext cx="1600200" cy="14478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674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83929CBC-72E4-4D68-B337-E28B005590D9}"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816114"/>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3/9/17</a:t>
            </a: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Status</a:t>
            </a:r>
          </a:p>
          <a:p>
            <a:pPr>
              <a:buFont typeface="Calibri" pitchFamily="34" charset="0"/>
              <a:buAutoNum type="arabicPeriod"/>
            </a:pPr>
            <a:r>
              <a:rPr lang="en-US" dirty="0">
                <a:latin typeface="Times New Roman" pitchFamily="18" charset="0"/>
              </a:rPr>
              <a:t>1900.5.2 Status</a:t>
            </a:r>
          </a:p>
          <a:p>
            <a:pPr>
              <a:buFont typeface="Calibri" pitchFamily="34" charset="0"/>
              <a:buAutoNum type="arabicPeriod"/>
            </a:pPr>
            <a:r>
              <a:rPr lang="en-US" dirty="0">
                <a:latin typeface="Times New Roman" pitchFamily="18" charset="0"/>
              </a:rPr>
              <a:t>Review of </a:t>
            </a:r>
            <a:r>
              <a:rPr lang="en-US" dirty="0" err="1">
                <a:latin typeface="Times New Roman" pitchFamily="18" charset="0"/>
              </a:rPr>
              <a:t>DySPAN</a:t>
            </a:r>
            <a:r>
              <a:rPr lang="en-US" dirty="0">
                <a:latin typeface="Times New Roman" pitchFamily="18" charset="0"/>
              </a:rPr>
              <a:t>-SC and other related activities </a:t>
            </a:r>
          </a:p>
          <a:p>
            <a:pPr>
              <a:buFont typeface="Calibri" pitchFamily="34" charset="0"/>
              <a:buAutoNum type="arabicPeriod"/>
            </a:pPr>
            <a:r>
              <a:rPr lang="en-US" dirty="0">
                <a:latin typeface="Times New Roman" pitchFamily="18" charset="0"/>
              </a:rPr>
              <a:t>1900.5 marketing</a:t>
            </a:r>
          </a:p>
          <a:p>
            <a:pPr>
              <a:buFont typeface="Calibri" pitchFamily="34" charset="0"/>
              <a:buAutoNum type="arabicPeriod"/>
            </a:pPr>
            <a:r>
              <a:rPr lang="en-US" dirty="0">
                <a:latin typeface="Times New Roman" pitchFamily="18" charset="0"/>
              </a:rPr>
              <a:t>1900.5.2 Ad Hoc (How to add Schema)</a:t>
            </a:r>
          </a:p>
          <a:p>
            <a:pPr marL="119063" indent="0"/>
            <a:r>
              <a:rPr lang="en-US" dirty="0">
                <a:latin typeface="Times New Roman" pitchFamily="18" charset="0"/>
              </a:rPr>
              <a:t>DAY 2 – 3/10/17</a:t>
            </a:r>
          </a:p>
          <a:p>
            <a:pPr>
              <a:buFont typeface="+mj-lt"/>
              <a:buAutoNum type="arabicPeriod" startAt="5"/>
            </a:pPr>
            <a:r>
              <a:rPr lang="en-US" dirty="0">
                <a:latin typeface="Times New Roman" pitchFamily="18" charset="0"/>
              </a:rPr>
              <a:t>1900.5.1 Ad Hoc Drafting Review</a:t>
            </a:r>
          </a:p>
          <a:p>
            <a:pPr marL="119063" indent="0"/>
            <a:r>
              <a:rPr lang="en-US" dirty="0">
                <a:latin typeface="Times New Roman" pitchFamily="18" charset="0"/>
              </a:rPr>
              <a:t>DAY 3 – 3/11/17</a:t>
            </a:r>
          </a:p>
          <a:p>
            <a:pPr>
              <a:buFont typeface="+mj-lt"/>
              <a:buAutoNum type="arabicPeriod" startAt="6"/>
            </a:pPr>
            <a:r>
              <a:rPr lang="en-US" dirty="0">
                <a:latin typeface="Times New Roman" pitchFamily="18" charset="0"/>
              </a:rPr>
              <a:t>1900.5.1 Drafting review (Continued)</a:t>
            </a:r>
          </a:p>
          <a:p>
            <a:pPr>
              <a:buFont typeface="+mj-lt"/>
              <a:buAutoNum type="arabicPeriod" startAt="7"/>
            </a:pPr>
            <a:r>
              <a:rPr lang="en-US" dirty="0">
                <a:latin typeface="Times New Roman" pitchFamily="18" charset="0"/>
              </a:rPr>
              <a:t>1900.5.2 Recirculation comment resolution</a:t>
            </a:r>
          </a:p>
          <a:p>
            <a:pPr>
              <a:buFont typeface="+mj-lt"/>
              <a:buAutoNum type="arabicPeriod" startAt="7"/>
            </a:pPr>
            <a:r>
              <a:rPr lang="en-US" dirty="0">
                <a:latin typeface="Times New Roman" pitchFamily="18" charset="0"/>
              </a:rPr>
              <a:t>1900.5 WG (2 PM) Any required closing motions</a:t>
            </a:r>
          </a:p>
          <a:p>
            <a:pPr>
              <a:buFont typeface="Calibri" pitchFamily="34" charset="0"/>
              <a:buAutoNum type="arabicPeriod" startAt="7"/>
            </a:pPr>
            <a:r>
              <a:rPr lang="en-US" dirty="0">
                <a:latin typeface="Times New Roman" pitchFamily="18" charset="0"/>
              </a:rPr>
              <a:t>1900.5 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81774470-11CF-4380-AAAC-AADC697D365E}" type="datetime1">
              <a:rPr lang="en-US" smtClean="0"/>
              <a:t>3/11/2017</a:t>
            </a:fld>
            <a:endParaRPr lang="en-US"/>
          </a:p>
        </p:txBody>
      </p:sp>
      <p:sp>
        <p:nvSpPr>
          <p:cNvPr id="3" name="Footer Placeholder 2"/>
          <p:cNvSpPr>
            <a:spLocks noGrp="1"/>
          </p:cNvSpPr>
          <p:nvPr>
            <p:ph type="ftr" sz="quarter" idx="11"/>
          </p:nvPr>
        </p:nvSpPr>
        <p:spPr/>
        <p:txBody>
          <a:bodyPr/>
          <a:lstStyle/>
          <a:p>
            <a:pPr>
              <a:defRPr/>
            </a:pPr>
            <a:r>
              <a:rPr lang="en-US"/>
              <a:t>Doc #: 5-17-0006-03-agen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9</a:t>
            </a:fld>
            <a:endParaRPr lang="en-US"/>
          </a:p>
        </p:txBody>
      </p:sp>
      <p:sp>
        <p:nvSpPr>
          <p:cNvPr id="5" name="Right Arrow 4"/>
          <p:cNvSpPr/>
          <p:nvPr/>
        </p:nvSpPr>
        <p:spPr>
          <a:xfrm>
            <a:off x="381000" y="1001643"/>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15485</TotalTime>
  <Words>2483</Words>
  <Application>Microsoft Office PowerPoint</Application>
  <PresentationFormat>On-screen Show (4:3)</PresentationFormat>
  <Paragraphs>483</Paragraphs>
  <Slides>42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Helvetica</vt:lpstr>
      <vt:lpstr>Monotype Sorts</vt:lpstr>
      <vt:lpstr>Times New Roman</vt:lpstr>
      <vt:lpstr>Office Theme</vt:lpstr>
      <vt:lpstr>PowerPoint Presentation</vt:lpstr>
      <vt:lpstr>1900.5 Wg (11 am 3/9/17)</vt:lpstr>
      <vt:lpstr>Electronic Meeting Details Same for all 3 days</vt:lpstr>
      <vt:lpstr>Current Membership</vt:lpstr>
      <vt:lpstr>Tentative Schedule for Thurs 3/09/17</vt:lpstr>
      <vt:lpstr>Tentative Schedule for Friday 3/10/17</vt:lpstr>
      <vt:lpstr>Tentative Schedule for Saturday 3/11/17</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Status</vt:lpstr>
      <vt:lpstr>Working Schedule for 1900.5.2</vt:lpstr>
      <vt:lpstr>1900.5.2 Status</vt:lpstr>
      <vt:lpstr>DySPAN-SC and Other Activities</vt:lpstr>
      <vt:lpstr>Marketing Inputs</vt:lpstr>
      <vt:lpstr>RecessED ~12 pm est</vt:lpstr>
      <vt:lpstr>1900.5.2 Ad Hoc (2 pm est 3/9/17)</vt:lpstr>
      <vt:lpstr>1900.5.2 Schema PAR</vt:lpstr>
      <vt:lpstr>1900.5.2 Schema PAR</vt:lpstr>
      <vt:lpstr>1900.5.2 Schema PAR</vt:lpstr>
      <vt:lpstr>Action items for the Chair</vt:lpstr>
      <vt:lpstr>Recessed ~ 5 pm TILL 3/10/17</vt:lpstr>
      <vt:lpstr>1900.5.1 Ad Hoc (11 am 3/10/17)</vt:lpstr>
      <vt:lpstr>1900.5.1 Drafting Review (3/10/17)</vt:lpstr>
      <vt:lpstr>RecessED ~5 PM EST TILL 3/11/17</vt:lpstr>
      <vt:lpstr>1900.5.2 Ad Hoc (11 am 3/11/17)</vt:lpstr>
      <vt:lpstr>Original Ballot results (Feb 2016)</vt:lpstr>
      <vt:lpstr>Ballot results  </vt:lpstr>
      <vt:lpstr>1900.5.2 Comment Resolution (3/11/17)</vt:lpstr>
      <vt:lpstr>Recessed ~12 PM EST</vt:lpstr>
      <vt:lpstr>1900.5 WG (2 PM 3/11/17)</vt:lpstr>
      <vt:lpstr>Motion on 1900.5.2</vt:lpstr>
      <vt:lpstr>Minutes for approval</vt:lpstr>
      <vt:lpstr>WG Motions (3/11/17)</vt:lpstr>
      <vt:lpstr>Meeting Planning</vt:lpstr>
      <vt:lpstr>IEEE 1900.5 Meetings 11/28/16 – 12/1/16</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332</cp:revision>
  <dcterms:created xsi:type="dcterms:W3CDTF">2013-08-13T02:52:21Z</dcterms:created>
  <dcterms:modified xsi:type="dcterms:W3CDTF">2017-03-11T19:26:18Z</dcterms:modified>
</cp:coreProperties>
</file>