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315" r:id="rId3"/>
    <p:sldId id="383" r:id="rId4"/>
    <p:sldId id="376" r:id="rId5"/>
    <p:sldId id="377" r:id="rId6"/>
    <p:sldId id="378" r:id="rId7"/>
    <p:sldId id="337" r:id="rId8"/>
    <p:sldId id="332" r:id="rId9"/>
    <p:sldId id="317" r:id="rId10"/>
    <p:sldId id="352" r:id="rId11"/>
    <p:sldId id="353" r:id="rId12"/>
    <p:sldId id="354" r:id="rId13"/>
    <p:sldId id="355" r:id="rId14"/>
    <p:sldId id="307" r:id="rId15"/>
    <p:sldId id="387" r:id="rId16"/>
    <p:sldId id="388" r:id="rId17"/>
    <p:sldId id="389" r:id="rId18"/>
    <p:sldId id="390" r:id="rId19"/>
    <p:sldId id="391" r:id="rId20"/>
    <p:sldId id="393" r:id="rId21"/>
    <p:sldId id="360" r:id="rId22"/>
    <p:sldId id="382" r:id="rId23"/>
    <p:sldId id="395" r:id="rId24"/>
    <p:sldId id="394" r:id="rId25"/>
    <p:sldId id="381"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96" d="100"/>
          <a:sy n="96" d="100"/>
        </p:scale>
        <p:origin x="57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3/3/2017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8</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10</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13</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BD1E750B-12D6-4FAB-9DB3-5CE4A1820125}" type="datetime1">
              <a:rPr lang="en-US" smtClean="0"/>
              <a:t>3/3/2017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5-17-0006-00-agen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0E9C182-DAFE-4879-83BC-1145397B8A1C}" type="datetime1">
              <a:rPr lang="en-US" smtClean="0"/>
              <a:t>3/3/2017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5-17-0006-00-agen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0EDFB82-3DF1-4BC0-9052-E7EDE80F7EA0}" type="datetime1">
              <a:rPr lang="en-US" smtClean="0"/>
              <a:t>3/3/2017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5-17-0006-00-agen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52C6B84-2940-45BA-81B0-08895BD0E236}" type="datetime1">
              <a:rPr lang="en-US" smtClean="0"/>
              <a:t>3/3/2017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5-17-0006-00-agen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93C203CC-C4E4-4318-A66E-BF4FD04ACE18}" type="datetime1">
              <a:rPr lang="en-US" smtClean="0"/>
              <a:t>3/3/2017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5-17-0006-00-agen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0E1D5B1-F578-442D-851C-2AC1409AE01F}" type="datetime1">
              <a:rPr lang="en-US" smtClean="0"/>
              <a:t>3/3/2017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5-17-0006-00-agen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8DD727A0-8E51-4047-B115-5B8D0443FDE0}" type="datetime1">
              <a:rPr lang="en-US" smtClean="0"/>
              <a:t>3/3/2017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5-17-0006-00-agen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96B2DE73-043D-4A40-9A8B-48FB6485FC82}" type="datetime1">
              <a:rPr lang="en-US" smtClean="0"/>
              <a:t>3/3/2017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5-17-0006-00-agen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B8F668D-938C-486B-8CCD-EDC9B93D6F86}" type="datetime1">
              <a:rPr lang="en-US" smtClean="0"/>
              <a:t>3/3/2017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5-17-0006-00-agen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62AE91E-1BE0-45E6-B272-6F0E73DD3B73}" type="datetime1">
              <a:rPr lang="en-US" smtClean="0"/>
              <a:t>3/3/2017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5-17-0006-00-agen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88BC424-6E2E-4B26-A29E-76934C4477CD}" type="datetime1">
              <a:rPr lang="en-US" smtClean="0"/>
              <a:t>3/3/2017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5-17-0006-00-agen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178AF7A4-92BA-4AB0-A699-DB4CA770011D}" type="datetime1">
              <a:rPr lang="en-US" smtClean="0"/>
              <a:t>3/3/2017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5-17-0006-00-agen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661B8702-9336-4444-8EF6-2C41D0344920}" type="datetime1">
              <a:rPr lang="en-US" smtClean="0">
                <a:solidFill>
                  <a:srgbClr val="000099"/>
                </a:solidFill>
              </a:rPr>
              <a:t>3/3/2017</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57111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t>
            </a:r>
            <a:r>
              <a:rPr lang="en-US" sz="1200" b="1" dirty="0">
                <a:latin typeface="Arial" pitchFamily="34" charset="0"/>
                <a:cs typeface="Times New Roman" pitchFamily="18" charset="0"/>
              </a:rPr>
              <a:t>Agenda, Admin and chair’s notes for </a:t>
            </a:r>
            <a:r>
              <a:rPr lang="en-US" sz="1200" b="1" dirty="0">
                <a:latin typeface="Arial" pitchFamily="34" charset="0"/>
                <a:cs typeface="Times New Roman" pitchFamily="18" charset="0"/>
              </a:rPr>
              <a:t>IEEE 1900.5 WG Meetings on </a:t>
            </a:r>
            <a:r>
              <a:rPr lang="en-US" sz="1200" b="1" dirty="0" smtClean="0">
                <a:latin typeface="Arial" pitchFamily="34" charset="0"/>
                <a:cs typeface="Times New Roman" pitchFamily="18" charset="0"/>
              </a:rPr>
              <a:t>09-11</a:t>
            </a:r>
            <a:r>
              <a:rPr lang="en-US" sz="1200" b="1" dirty="0" smtClean="0">
                <a:latin typeface="Arial" pitchFamily="34" charset="0"/>
                <a:cs typeface="Times New Roman" pitchFamily="18" charset="0"/>
              </a:rPr>
              <a:t> March 2017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03 March 2017</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a:latin typeface="Arial" pitchFamily="34" charset="0"/>
                <a:cs typeface="Times New Roman" pitchFamily="18" charset="0"/>
              </a:rPr>
              <a:t>5-17-0006-00-agen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 xmlns:a16="http://schemas.microsoft.com/office/drawing/2014/main" val="20000"/>
                    </a:ext>
                  </a:extLst>
                </a:gridCol>
                <a:gridCol w="1289973">
                  <a:extLst>
                    <a:ext uri="{9D8B030D-6E8A-4147-A177-3AD203B41FA5}">
                      <a16:colId xmlns="" xmlns:a16="http://schemas.microsoft.com/office/drawing/2014/main" val="20001"/>
                    </a:ext>
                  </a:extLst>
                </a:gridCol>
                <a:gridCol w="1219200">
                  <a:extLst>
                    <a:ext uri="{9D8B030D-6E8A-4147-A177-3AD203B41FA5}">
                      <a16:colId xmlns="" xmlns:a16="http://schemas.microsoft.com/office/drawing/2014/main" val="20002"/>
                    </a:ext>
                  </a:extLst>
                </a:gridCol>
                <a:gridCol w="1143000">
                  <a:extLst>
                    <a:ext uri="{9D8B030D-6E8A-4147-A177-3AD203B41FA5}">
                      <a16:colId xmlns="" xmlns:a16="http://schemas.microsoft.com/office/drawing/2014/main" val="20003"/>
                    </a:ext>
                  </a:extLst>
                </a:gridCol>
                <a:gridCol w="2666999">
                  <a:extLst>
                    <a:ext uri="{9D8B030D-6E8A-4147-A177-3AD203B41FA5}">
                      <a16:colId xmlns=""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a:t>5-17-0006-00-agen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A8B2251D-BAF3-4878-B027-CB10F7F1386A}" type="datetime1">
              <a:rPr lang="en-US" smtClean="0"/>
              <a:t>3/3/2017</a:t>
            </a:fld>
            <a:endParaRPr lang="en-US"/>
          </a:p>
        </p:txBody>
      </p:sp>
      <p:sp>
        <p:nvSpPr>
          <p:cNvPr id="3" name="Footer Placeholder 2"/>
          <p:cNvSpPr>
            <a:spLocks noGrp="1"/>
          </p:cNvSpPr>
          <p:nvPr>
            <p:ph type="ftr" sz="quarter" idx="11"/>
          </p:nvPr>
        </p:nvSpPr>
        <p:spPr/>
        <p:txBody>
          <a:bodyPr/>
          <a:lstStyle/>
          <a:p>
            <a:pPr>
              <a:defRPr/>
            </a:pPr>
            <a:r>
              <a:rPr lang="en-US" smtClean="0"/>
              <a:t>Doc #: 5-17-0006-00-agen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47385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EA920B3E-8284-4A34-B247-8B1AFA9350F8}" type="datetime1">
              <a:rPr lang="en-US" smtClean="0"/>
              <a:t>3/3/2017</a:t>
            </a:fld>
            <a:endParaRPr lang="en-US"/>
          </a:p>
        </p:txBody>
      </p:sp>
      <p:sp>
        <p:nvSpPr>
          <p:cNvPr id="3" name="Footer Placeholder 2"/>
          <p:cNvSpPr>
            <a:spLocks noGrp="1"/>
          </p:cNvSpPr>
          <p:nvPr>
            <p:ph type="ftr" sz="quarter" idx="11"/>
          </p:nvPr>
        </p:nvSpPr>
        <p:spPr/>
        <p:txBody>
          <a:bodyPr/>
          <a:lstStyle/>
          <a:p>
            <a:pPr>
              <a:defRPr/>
            </a:pPr>
            <a:r>
              <a:rPr lang="en-US" smtClean="0"/>
              <a:t>Doc #: 5-17-0006-00-agen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1077703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017FE1F9-74E9-4EF2-9CD9-E71539B2AB5C}" type="datetime1">
              <a:rPr lang="en-US" smtClean="0"/>
              <a:t>3/3/2017</a:t>
            </a:fld>
            <a:endParaRPr lang="en-US"/>
          </a:p>
        </p:txBody>
      </p:sp>
      <p:sp>
        <p:nvSpPr>
          <p:cNvPr id="3" name="Footer Placeholder 2"/>
          <p:cNvSpPr>
            <a:spLocks noGrp="1"/>
          </p:cNvSpPr>
          <p:nvPr>
            <p:ph type="ftr" sz="quarter" idx="11"/>
          </p:nvPr>
        </p:nvSpPr>
        <p:spPr/>
        <p:txBody>
          <a:bodyPr/>
          <a:lstStyle/>
          <a:p>
            <a:pPr>
              <a:defRPr/>
            </a:pPr>
            <a:r>
              <a:rPr lang="en-US" smtClean="0"/>
              <a:t>Doc #: 5-17-0006-00-agen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413637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379C4A3B-5105-46DF-A34A-54780EC3B426}" type="datetime1">
              <a:rPr lang="en-US" smtClean="0"/>
              <a:t>3/3/2017</a:t>
            </a:fld>
            <a:endParaRPr lang="en-US"/>
          </a:p>
        </p:txBody>
      </p:sp>
      <p:sp>
        <p:nvSpPr>
          <p:cNvPr id="3" name="Footer Placeholder 2"/>
          <p:cNvSpPr>
            <a:spLocks noGrp="1"/>
          </p:cNvSpPr>
          <p:nvPr>
            <p:ph type="ftr" sz="quarter" idx="11"/>
          </p:nvPr>
        </p:nvSpPr>
        <p:spPr/>
        <p:txBody>
          <a:bodyPr/>
          <a:lstStyle/>
          <a:p>
            <a:pPr>
              <a:defRPr/>
            </a:pPr>
            <a:r>
              <a:rPr lang="en-US" smtClean="0"/>
              <a:t>Doc #: 5-17-0006-00-agen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a:t>Minutes for approval</a:t>
            </a:r>
          </a:p>
        </p:txBody>
      </p:sp>
      <p:sp>
        <p:nvSpPr>
          <p:cNvPr id="12291" name="Content Placeholder 2"/>
          <p:cNvSpPr>
            <a:spLocks noGrp="1"/>
          </p:cNvSpPr>
          <p:nvPr>
            <p:ph idx="1"/>
          </p:nvPr>
        </p:nvSpPr>
        <p:spPr/>
        <p:txBody>
          <a:bodyPr/>
          <a:lstStyle/>
          <a:p>
            <a:pPr marL="0" indent="0">
              <a:buNone/>
            </a:pPr>
            <a:r>
              <a:rPr dirty="0"/>
              <a:t>Motion to approve WG minutes contained </a:t>
            </a:r>
            <a:r>
              <a:rPr dirty="0" smtClean="0"/>
              <a:t>in </a:t>
            </a:r>
            <a:r>
              <a:rPr lang="en-US" dirty="0" smtClean="0"/>
              <a:t>xxx</a:t>
            </a:r>
            <a:endParaRPr lang="en-US" dirty="0"/>
          </a:p>
          <a:p>
            <a:pPr marL="0" indent="0" eaLnBrk="1" fontAlgn="auto" hangingPunct="1">
              <a:lnSpc>
                <a:spcPct val="115000"/>
              </a:lnSpc>
              <a:spcBef>
                <a:spcPts val="0"/>
              </a:spcBef>
              <a:spcAft>
                <a:spcPts val="0"/>
              </a:spcAft>
              <a:buNone/>
              <a:defRPr/>
            </a:pPr>
            <a:endParaRPr dirty="0"/>
          </a:p>
          <a:p>
            <a:pPr marL="0" indent="0">
              <a:buNone/>
            </a:pPr>
            <a:r>
              <a:rPr dirty="0"/>
              <a:t>Mover:  </a:t>
            </a:r>
            <a:endParaRPr dirty="0" smtClean="0"/>
          </a:p>
          <a:p>
            <a:pPr marL="0" indent="0">
              <a:buNone/>
            </a:pPr>
            <a:r>
              <a:rPr dirty="0" smtClean="0"/>
              <a:t>Second</a:t>
            </a:r>
            <a:r>
              <a:rPr dirty="0"/>
              <a:t>:  </a:t>
            </a:r>
          </a:p>
          <a:p>
            <a:pPr marL="0" indent="0">
              <a:buNone/>
            </a:pPr>
            <a:r>
              <a:rPr lang="en-US" dirty="0"/>
              <a:t>Vote: </a:t>
            </a:r>
            <a:endParaRPr dirty="0"/>
          </a:p>
        </p:txBody>
      </p:sp>
      <p:sp>
        <p:nvSpPr>
          <p:cNvPr id="4" name="Date Placeholder 3"/>
          <p:cNvSpPr>
            <a:spLocks noGrp="1"/>
          </p:cNvSpPr>
          <p:nvPr>
            <p:ph type="dt" sz="quarter" idx="10"/>
          </p:nvPr>
        </p:nvSpPr>
        <p:spPr/>
        <p:txBody>
          <a:bodyPr/>
          <a:lstStyle/>
          <a:p>
            <a:pPr>
              <a:defRPr/>
            </a:pPr>
            <a:fld id="{38D082C9-0387-472F-BB5C-50D2598F7E11}" type="datetime1">
              <a:rPr lang="en-US" smtClean="0"/>
              <a:t>3/3/2017</a:t>
            </a:fld>
            <a:endParaRPr lang="en-US"/>
          </a:p>
        </p:txBody>
      </p:sp>
      <p:sp>
        <p:nvSpPr>
          <p:cNvPr id="5" name="Footer Placeholder 4"/>
          <p:cNvSpPr>
            <a:spLocks noGrp="1"/>
          </p:cNvSpPr>
          <p:nvPr>
            <p:ph type="ftr" sz="quarter" idx="11"/>
          </p:nvPr>
        </p:nvSpPr>
        <p:spPr/>
        <p:txBody>
          <a:bodyPr/>
          <a:lstStyle/>
          <a:p>
            <a:pPr>
              <a:defRPr/>
            </a:pPr>
            <a:r>
              <a:rPr lang="en-US" smtClean="0"/>
              <a:t>Doc #: 5-17-0006-00-agen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14</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7171" name="Content Placeholder 2"/>
          <p:cNvSpPr>
            <a:spLocks noGrp="1"/>
          </p:cNvSpPr>
          <p:nvPr>
            <p:ph idx="1"/>
          </p:nvPr>
        </p:nvSpPr>
        <p:spPr>
          <a:xfrm>
            <a:off x="381000" y="1447800"/>
            <a:ext cx="8229600" cy="4525963"/>
          </a:xfrm>
        </p:spPr>
        <p:txBody>
          <a:bodyPr/>
          <a:lstStyle/>
          <a:p>
            <a:r>
              <a:rPr altLang="en-US" sz="1400" dirty="0" smtClean="0"/>
              <a:t>Complete Draft for Clause 4					7/30√</a:t>
            </a:r>
          </a:p>
          <a:p>
            <a:r>
              <a:rPr altLang="en-US" sz="1400" dirty="0" smtClean="0"/>
              <a:t>Complete Draft for Clause 5	(Needs Work)			10/15     </a:t>
            </a:r>
            <a:r>
              <a:rPr altLang="en-US" sz="1400" b="1" dirty="0" smtClean="0">
                <a:solidFill>
                  <a:srgbClr val="FF0000"/>
                </a:solidFill>
              </a:rPr>
              <a:t>1/17?</a:t>
            </a:r>
          </a:p>
          <a:p>
            <a:r>
              <a:rPr altLang="en-US" sz="1400" dirty="0" smtClean="0"/>
              <a:t>Complete Draft for Clause 6	(More examples)			1/16        </a:t>
            </a:r>
            <a:r>
              <a:rPr altLang="en-US" sz="1400" b="1" dirty="0" smtClean="0">
                <a:solidFill>
                  <a:srgbClr val="FF0000"/>
                </a:solidFill>
              </a:rPr>
              <a:t>8/16</a:t>
            </a:r>
            <a:r>
              <a:rPr lang="en-US" altLang="en-US" sz="1400" dirty="0">
                <a:solidFill>
                  <a:srgbClr val="FF0000"/>
                </a:solidFill>
              </a:rPr>
              <a:t> √</a:t>
            </a:r>
            <a:endParaRPr altLang="en-US" sz="1400" dirty="0" smtClean="0"/>
          </a:p>
          <a:p>
            <a:r>
              <a:rPr altLang="en-US" sz="1400" dirty="0" smtClean="0"/>
              <a:t>Complete Draft for Clause 7	(put xml file in annex?)			3/16         </a:t>
            </a:r>
            <a:r>
              <a:rPr altLang="en-US" sz="1400" b="1" dirty="0" smtClean="0">
                <a:solidFill>
                  <a:srgbClr val="FF0000"/>
                </a:solidFill>
              </a:rPr>
              <a:t>7/4</a:t>
            </a:r>
            <a:r>
              <a:rPr altLang="en-US" sz="1400" dirty="0" smtClean="0">
                <a:solidFill>
                  <a:srgbClr val="FF0000"/>
                </a:solidFill>
              </a:rPr>
              <a:t> √</a:t>
            </a:r>
            <a:endParaRPr altLang="en-US" sz="1400" b="1" dirty="0" smtClean="0">
              <a:solidFill>
                <a:srgbClr val="FF0000"/>
              </a:solidFill>
            </a:endParaRPr>
          </a:p>
          <a:p>
            <a:r>
              <a:rPr altLang="en-US" sz="1400" dirty="0" smtClean="0"/>
              <a:t>Complete Draft for Clause 8	(Minor additions needed)		4/16         </a:t>
            </a:r>
            <a:r>
              <a:rPr altLang="en-US" sz="1400" b="1" dirty="0" smtClean="0">
                <a:solidFill>
                  <a:srgbClr val="FF0000"/>
                </a:solidFill>
              </a:rPr>
              <a:t>9/16</a:t>
            </a:r>
            <a:r>
              <a:rPr lang="en-US" altLang="en-US" sz="1400" dirty="0">
                <a:solidFill>
                  <a:srgbClr val="FF0000"/>
                </a:solidFill>
              </a:rPr>
              <a:t> √</a:t>
            </a:r>
            <a:endParaRPr altLang="en-US" sz="1400" b="1" dirty="0" smtClean="0">
              <a:solidFill>
                <a:srgbClr val="FF0000"/>
              </a:solidFill>
            </a:endParaRPr>
          </a:p>
          <a:p>
            <a:r>
              <a:rPr altLang="en-US" sz="1400" dirty="0" smtClean="0"/>
              <a:t>Annex A-E						3/17</a:t>
            </a:r>
          </a:p>
          <a:p>
            <a:r>
              <a:rPr altLang="en-US" sz="1400" dirty="0" smtClean="0"/>
              <a:t>First WG Ballot						3/17</a:t>
            </a:r>
          </a:p>
          <a:p>
            <a:r>
              <a:rPr altLang="en-US" sz="1400" dirty="0" smtClean="0"/>
              <a:t>WG </a:t>
            </a:r>
            <a:r>
              <a:rPr altLang="en-US" sz="1400" dirty="0" err="1" smtClean="0"/>
              <a:t>Recirc</a:t>
            </a:r>
            <a:r>
              <a:rPr altLang="en-US" sz="1400" dirty="0" smtClean="0"/>
              <a:t>						5/17</a:t>
            </a:r>
          </a:p>
          <a:p>
            <a:r>
              <a:rPr altLang="en-US" sz="1400" dirty="0" smtClean="0"/>
              <a:t>Sponsor Ballot						6/17</a:t>
            </a:r>
          </a:p>
          <a:p>
            <a:r>
              <a:rPr altLang="en-US" sz="1400" dirty="0" smtClean="0"/>
              <a:t>Sponsor </a:t>
            </a:r>
            <a:r>
              <a:rPr altLang="en-US" sz="1400" dirty="0" err="1" smtClean="0"/>
              <a:t>Recirc</a:t>
            </a:r>
            <a:r>
              <a:rPr altLang="en-US" sz="1400" dirty="0" smtClean="0"/>
              <a:t>						</a:t>
            </a:r>
            <a:r>
              <a:rPr altLang="en-US" sz="1400" dirty="0"/>
              <a:t>8</a:t>
            </a:r>
            <a:r>
              <a:rPr altLang="en-US" sz="1400" dirty="0" smtClean="0"/>
              <a:t>/17</a:t>
            </a:r>
          </a:p>
          <a:p>
            <a:r>
              <a:rPr altLang="en-US" sz="1400" dirty="0" smtClean="0"/>
              <a:t>Sponsor </a:t>
            </a:r>
            <a:r>
              <a:rPr altLang="en-US" sz="1400" dirty="0" err="1" smtClean="0"/>
              <a:t>Recirc</a:t>
            </a:r>
            <a:r>
              <a:rPr altLang="en-US" sz="1400" dirty="0" smtClean="0"/>
              <a:t> 2						9/17</a:t>
            </a:r>
          </a:p>
          <a:p>
            <a:r>
              <a:rPr altLang="en-US" sz="1400" dirty="0" smtClean="0"/>
              <a:t>Submit to REVCOM						10/17</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FA0BCC22-C741-467F-856C-DD68A78D857B}" type="datetime1">
              <a:rPr lang="en-US" smtClean="0"/>
              <a:t>3/3/2017</a:t>
            </a:fld>
            <a:endParaRPr lang="en-US"/>
          </a:p>
        </p:txBody>
      </p:sp>
      <p:sp>
        <p:nvSpPr>
          <p:cNvPr id="5" name="Footer Placeholder 4"/>
          <p:cNvSpPr>
            <a:spLocks noGrp="1"/>
          </p:cNvSpPr>
          <p:nvPr>
            <p:ph type="ftr" sz="quarter" idx="11"/>
          </p:nvPr>
        </p:nvSpPr>
        <p:spPr/>
        <p:txBody>
          <a:bodyPr/>
          <a:lstStyle/>
          <a:p>
            <a:pPr>
              <a:defRPr/>
            </a:pPr>
            <a:r>
              <a:rPr lang="en-US" smtClean="0"/>
              <a:t>Doc #: 5-17-0006-00-agen</a:t>
            </a:r>
            <a:endParaRPr lang="en-US"/>
          </a:p>
        </p:txBody>
      </p:sp>
      <p:sp>
        <p:nvSpPr>
          <p:cNvPr id="71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DEDEE979-9999-4B8B-B7C4-9AB743F5FB12}" type="slidenum">
              <a:rPr lang="en-US" altLang="en-US" sz="1200" smtClean="0"/>
              <a:pPr>
                <a:spcBef>
                  <a:spcPct val="0"/>
                </a:spcBef>
                <a:buFontTx/>
                <a:buNone/>
              </a:pPr>
              <a:t>15</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7467600" y="2895600"/>
            <a:ext cx="0" cy="18288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467600" y="3187700"/>
            <a:ext cx="803361" cy="523220"/>
          </a:xfrm>
          <a:prstGeom prst="rect">
            <a:avLst/>
          </a:prstGeom>
          <a:noFill/>
        </p:spPr>
        <p:txBody>
          <a:bodyPr wrap="none">
            <a:spAutoFit/>
          </a:bodyPr>
          <a:lstStyle/>
          <a:p>
            <a:pPr>
              <a:defRPr/>
            </a:pPr>
            <a:r>
              <a:rPr lang="en-US" sz="1400" b="1" dirty="0">
                <a:solidFill>
                  <a:srgbClr val="FF0000"/>
                </a:solidFill>
                <a:latin typeface="+mn-lt"/>
                <a:cs typeface="+mn-cs"/>
              </a:rPr>
              <a:t>?</a:t>
            </a:r>
            <a:r>
              <a:rPr lang="en-US" sz="1400" b="1" dirty="0" smtClean="0">
                <a:solidFill>
                  <a:srgbClr val="FF0000"/>
                </a:solidFill>
                <a:latin typeface="+mn-lt"/>
                <a:cs typeface="+mn-cs"/>
              </a:rPr>
              <a:t> </a:t>
            </a:r>
            <a:r>
              <a:rPr lang="en-US" sz="1400" b="1" dirty="0">
                <a:solidFill>
                  <a:srgbClr val="FF0000"/>
                </a:solidFill>
                <a:latin typeface="+mn-lt"/>
                <a:cs typeface="+mn-cs"/>
              </a:rPr>
              <a:t>month</a:t>
            </a:r>
          </a:p>
          <a:p>
            <a:pPr>
              <a:defRPr/>
            </a:pPr>
            <a:r>
              <a:rPr lang="en-US" sz="1400" b="1" dirty="0">
                <a:solidFill>
                  <a:srgbClr val="FF0000"/>
                </a:solidFill>
                <a:latin typeface="+mn-lt"/>
                <a:cs typeface="+mn-cs"/>
              </a:rPr>
              <a:t>slip</a:t>
            </a:r>
          </a:p>
        </p:txBody>
      </p:sp>
    </p:spTree>
    <p:extLst>
      <p:ext uri="{BB962C8B-B14F-4D97-AF65-F5344CB8AC3E}">
        <p14:creationId xmlns:p14="http://schemas.microsoft.com/office/powerpoint/2010/main" val="2354668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1900.5.1 Status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fld id="{2F3EC780-D9D7-4E1B-ADE5-6A85A770AD86}" type="datetime1">
              <a:rPr lang="en-US" smtClean="0"/>
              <a:t>3/3/2017</a:t>
            </a:fld>
            <a:endParaRPr lang="en-US"/>
          </a:p>
        </p:txBody>
      </p:sp>
      <p:sp>
        <p:nvSpPr>
          <p:cNvPr id="5" name="Footer Placeholder 4"/>
          <p:cNvSpPr>
            <a:spLocks noGrp="1"/>
          </p:cNvSpPr>
          <p:nvPr>
            <p:ph type="ftr" sz="quarter" idx="11"/>
          </p:nvPr>
        </p:nvSpPr>
        <p:spPr/>
        <p:txBody>
          <a:bodyPr/>
          <a:lstStyle/>
          <a:p>
            <a:pPr>
              <a:defRPr/>
            </a:pPr>
            <a:r>
              <a:rPr lang="en-US" smtClean="0"/>
              <a:t>Doc #: 5-17-0006-00-agen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16</a:t>
            </a:fld>
            <a:endParaRPr lang="en-US"/>
          </a:p>
        </p:txBody>
      </p:sp>
    </p:spTree>
    <p:extLst>
      <p:ext uri="{BB962C8B-B14F-4D97-AF65-F5344CB8AC3E}">
        <p14:creationId xmlns:p14="http://schemas.microsoft.com/office/powerpoint/2010/main" val="3370394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8195"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altLang="en-US" sz="1400" dirty="0" err="1" smtClean="0"/>
              <a:t>DySPAN</a:t>
            </a:r>
            <a:r>
              <a:rPr altLang="en-US" sz="1400" dirty="0" smtClean="0"/>
              <a:t>-SC Approval						</a:t>
            </a:r>
            <a:r>
              <a:rPr altLang="en-US" sz="1400" dirty="0" smtClean="0">
                <a:solidFill>
                  <a:srgbClr val="FF0000"/>
                </a:solidFill>
              </a:rPr>
              <a:t>8/28/15</a:t>
            </a:r>
            <a:r>
              <a:rPr altLang="en-US" sz="1400" dirty="0" smtClean="0"/>
              <a:t> </a:t>
            </a:r>
            <a:r>
              <a:rPr altLang="en-US" sz="1400" dirty="0" smtClean="0">
                <a:solidFill>
                  <a:srgbClr val="FF0000"/>
                </a:solidFill>
              </a:rPr>
              <a:t>(9/2)</a:t>
            </a:r>
            <a:r>
              <a:rPr altLang="en-US" sz="1400" b="1" dirty="0" smtClean="0">
                <a:solidFill>
                  <a:srgbClr val="FF0000"/>
                </a:solidFill>
              </a:rPr>
              <a:t> 9/30√</a:t>
            </a:r>
            <a:endParaRPr altLang="en-US" sz="1400" dirty="0" smtClean="0"/>
          </a:p>
          <a:p>
            <a:r>
              <a:rPr altLang="en-US" sz="1400" dirty="0" smtClean="0"/>
              <a:t>Mandatory Editorial Coordination Completes				</a:t>
            </a:r>
            <a:r>
              <a:rPr altLang="en-US" sz="1400" dirty="0" smtClean="0">
                <a:solidFill>
                  <a:srgbClr val="FF0000"/>
                </a:solidFill>
              </a:rPr>
              <a:t>9/30/15</a:t>
            </a:r>
            <a:r>
              <a:rPr altLang="en-US" sz="1400" dirty="0" smtClean="0"/>
              <a:t> </a:t>
            </a:r>
            <a:r>
              <a:rPr altLang="en-US" sz="1400" b="1" dirty="0" smtClean="0">
                <a:solidFill>
                  <a:srgbClr val="FF0000"/>
                </a:solidFill>
              </a:rPr>
              <a:t>12/1 √</a:t>
            </a:r>
          </a:p>
          <a:p>
            <a:r>
              <a:rPr altLang="en-US" sz="1400" dirty="0" smtClean="0"/>
              <a:t>Conduct Ballot						</a:t>
            </a:r>
            <a:r>
              <a:rPr altLang="en-US" sz="1400" dirty="0" smtClean="0">
                <a:solidFill>
                  <a:srgbClr val="FF0000"/>
                </a:solidFill>
              </a:rPr>
              <a:t>1/28/16</a:t>
            </a:r>
            <a:r>
              <a:rPr altLang="en-US" sz="1400" b="1" dirty="0" smtClean="0">
                <a:solidFill>
                  <a:srgbClr val="FF0000"/>
                </a:solidFill>
              </a:rPr>
              <a:t> 1/22 √</a:t>
            </a:r>
            <a:endParaRPr altLang="en-US" sz="1400" dirty="0" smtClean="0"/>
          </a:p>
          <a:p>
            <a:r>
              <a:rPr altLang="en-US" sz="1400" dirty="0" smtClean="0"/>
              <a:t>Ballot completes						</a:t>
            </a:r>
            <a:r>
              <a:rPr altLang="en-US" sz="1400" dirty="0" smtClean="0">
                <a:solidFill>
                  <a:srgbClr val="FF0000"/>
                </a:solidFill>
              </a:rPr>
              <a:t>2/28/15</a:t>
            </a:r>
            <a:r>
              <a:rPr altLang="en-US" sz="1400" b="1" dirty="0" smtClean="0">
                <a:solidFill>
                  <a:srgbClr val="FF0000"/>
                </a:solidFill>
              </a:rPr>
              <a:t> 3/12 √ </a:t>
            </a:r>
            <a:endParaRPr altLang="en-US" sz="1400" dirty="0" smtClean="0"/>
          </a:p>
          <a:p>
            <a:r>
              <a:rPr altLang="en-US" sz="1400" dirty="0" smtClean="0"/>
              <a:t>Form Comment Resolution subcommittee				</a:t>
            </a:r>
            <a:r>
              <a:rPr lang="en-US" altLang="en-US" sz="1400" dirty="0" smtClean="0">
                <a:solidFill>
                  <a:srgbClr val="FF0000"/>
                </a:solidFill>
              </a:rPr>
              <a:t>3/15/16</a:t>
            </a:r>
          </a:p>
          <a:p>
            <a:r>
              <a:rPr altLang="en-US" sz="1400" dirty="0" smtClean="0"/>
              <a:t>Suggested comment resolutions available				</a:t>
            </a:r>
            <a:r>
              <a:rPr lang="en-US" altLang="en-US" sz="1400" dirty="0" smtClean="0">
                <a:solidFill>
                  <a:srgbClr val="FF0000"/>
                </a:solidFill>
              </a:rPr>
              <a:t>11/15/16 </a:t>
            </a:r>
            <a:r>
              <a:rPr lang="en-US" altLang="en-US" sz="1400" b="1" dirty="0" smtClean="0">
                <a:solidFill>
                  <a:srgbClr val="FF0000"/>
                </a:solidFill>
              </a:rPr>
              <a:t>1</a:t>
            </a:r>
            <a:r>
              <a:rPr lang="en-US" altLang="en-US" sz="1400" dirty="0" smtClean="0">
                <a:solidFill>
                  <a:srgbClr val="FF0000"/>
                </a:solidFill>
              </a:rPr>
              <a:t>/</a:t>
            </a:r>
            <a:r>
              <a:rPr lang="en-US" altLang="en-US" sz="1400" b="1" dirty="0" smtClean="0">
                <a:solidFill>
                  <a:srgbClr val="FF0000"/>
                </a:solidFill>
              </a:rPr>
              <a:t>3/17 </a:t>
            </a:r>
            <a:r>
              <a:rPr lang="en-US" altLang="en-US" sz="1400" b="1" dirty="0">
                <a:solidFill>
                  <a:srgbClr val="FF0000"/>
                </a:solidFill>
              </a:rPr>
              <a:t>√ </a:t>
            </a:r>
            <a:endParaRPr lang="en-US" altLang="en-US" sz="1400" dirty="0" smtClean="0">
              <a:solidFill>
                <a:srgbClr val="FF0000"/>
              </a:solidFill>
            </a:endParaRPr>
          </a:p>
          <a:p>
            <a:r>
              <a:rPr altLang="en-US" sz="1400" dirty="0" smtClean="0"/>
              <a:t>Vote for </a:t>
            </a:r>
            <a:r>
              <a:rPr altLang="en-US" sz="1400" dirty="0" err="1" smtClean="0"/>
              <a:t>Recirc</a:t>
            </a:r>
            <a:r>
              <a:rPr altLang="en-US" sz="1400" dirty="0" smtClean="0"/>
              <a:t> Ballot					</a:t>
            </a:r>
            <a:r>
              <a:rPr lang="en-US" altLang="en-US" sz="1400" dirty="0" smtClean="0">
                <a:solidFill>
                  <a:srgbClr val="FF0000"/>
                </a:solidFill>
              </a:rPr>
              <a:t>12/1/16 </a:t>
            </a:r>
            <a:r>
              <a:rPr lang="en-US" altLang="en-US" sz="1400" b="1" dirty="0" smtClean="0">
                <a:solidFill>
                  <a:srgbClr val="FF0000"/>
                </a:solidFill>
              </a:rPr>
              <a:t>2</a:t>
            </a:r>
            <a:r>
              <a:rPr lang="en-US" altLang="en-US" sz="1400" dirty="0" smtClean="0">
                <a:solidFill>
                  <a:srgbClr val="FF0000"/>
                </a:solidFill>
              </a:rPr>
              <a:t>/</a:t>
            </a:r>
            <a:r>
              <a:rPr lang="en-US" altLang="en-US" sz="1400" b="1" dirty="0">
                <a:solidFill>
                  <a:srgbClr val="FF0000"/>
                </a:solidFill>
              </a:rPr>
              <a:t>7</a:t>
            </a:r>
            <a:r>
              <a:rPr lang="en-US" altLang="en-US" sz="1400" b="1" dirty="0" smtClean="0">
                <a:solidFill>
                  <a:srgbClr val="FF0000"/>
                </a:solidFill>
              </a:rPr>
              <a:t>/17  </a:t>
            </a:r>
            <a:endParaRPr lang="en-US" altLang="en-US" sz="1400" dirty="0" smtClean="0">
              <a:solidFill>
                <a:srgbClr val="FF0000"/>
              </a:solidFill>
            </a:endParaRPr>
          </a:p>
          <a:p>
            <a:r>
              <a:rPr altLang="en-US" sz="1400" dirty="0" smtClean="0"/>
              <a:t>Conduct </a:t>
            </a:r>
            <a:r>
              <a:rPr altLang="en-US" sz="1400" dirty="0" err="1" smtClean="0"/>
              <a:t>Recirc</a:t>
            </a:r>
            <a:r>
              <a:rPr altLang="en-US" sz="1400" dirty="0" smtClean="0"/>
              <a:t> Ballot					</a:t>
            </a:r>
            <a:r>
              <a:rPr lang="en-US" altLang="en-US" sz="1400" dirty="0" smtClean="0">
                <a:solidFill>
                  <a:srgbClr val="FF0000"/>
                </a:solidFill>
              </a:rPr>
              <a:t>1/3/17</a:t>
            </a:r>
          </a:p>
          <a:p>
            <a:r>
              <a:rPr altLang="en-US" sz="1400" dirty="0" smtClean="0"/>
              <a:t>Ballot completes						</a:t>
            </a:r>
            <a:r>
              <a:rPr lang="en-US" altLang="en-US" sz="1400" dirty="0" smtClean="0">
                <a:solidFill>
                  <a:srgbClr val="FF0000"/>
                </a:solidFill>
              </a:rPr>
              <a:t>2/2/17</a:t>
            </a:r>
          </a:p>
          <a:p>
            <a:r>
              <a:rPr altLang="en-US" sz="1400" dirty="0" smtClean="0"/>
              <a:t>Approved by Standards Board					</a:t>
            </a:r>
            <a:r>
              <a:rPr altLang="en-US" sz="1400" dirty="0" smtClean="0">
                <a:solidFill>
                  <a:srgbClr val="FF0000"/>
                </a:solidFill>
              </a:rPr>
              <a:t>4/1/17</a:t>
            </a:r>
            <a:endParaRPr altLang="en-US" sz="1400" b="1" dirty="0" smtClean="0">
              <a:solidFill>
                <a:srgbClr val="FF0000"/>
              </a:solidFill>
            </a:endParaRPr>
          </a:p>
          <a:p>
            <a:r>
              <a:rPr altLang="en-US" sz="1400" dirty="0" smtClean="0"/>
              <a:t>Reference implementation available				</a:t>
            </a:r>
            <a:r>
              <a:rPr altLang="en-US" sz="1400" dirty="0" smtClean="0">
                <a:solidFill>
                  <a:srgbClr val="FF0000"/>
                </a:solidFill>
              </a:rPr>
              <a:t>10/16 </a:t>
            </a:r>
            <a:endParaRPr altLang="en-US" sz="1400" b="1" dirty="0" smtClean="0">
              <a:solidFill>
                <a:srgbClr val="FF0000"/>
              </a:solidFill>
            </a:endParaRPr>
          </a:p>
          <a:p>
            <a:r>
              <a:rPr altLang="en-US" sz="1400" dirty="0" smtClean="0"/>
              <a:t>Certification available					</a:t>
            </a:r>
            <a:r>
              <a:rPr altLang="en-US" sz="1400" dirty="0">
                <a:solidFill>
                  <a:srgbClr val="FF0000"/>
                </a:solidFill>
              </a:rPr>
              <a:t>?</a:t>
            </a:r>
            <a:endParaRPr altLang="en-US" sz="1400" b="1" dirty="0" smtClean="0">
              <a:solidFill>
                <a:srgbClr val="FF0000"/>
              </a:solidFill>
            </a:endParaRP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1D30425F-2414-4902-AEEC-06E36F2AB7A9}" type="datetime1">
              <a:rPr lang="en-US" smtClean="0"/>
              <a:t>3/3/2017</a:t>
            </a:fld>
            <a:endParaRPr lang="en-US"/>
          </a:p>
        </p:txBody>
      </p:sp>
      <p:sp>
        <p:nvSpPr>
          <p:cNvPr id="5" name="Footer Placeholder 4"/>
          <p:cNvSpPr>
            <a:spLocks noGrp="1"/>
          </p:cNvSpPr>
          <p:nvPr>
            <p:ph type="ftr" sz="quarter" idx="11"/>
          </p:nvPr>
        </p:nvSpPr>
        <p:spPr/>
        <p:txBody>
          <a:bodyPr/>
          <a:lstStyle/>
          <a:p>
            <a:pPr>
              <a:defRPr/>
            </a:pPr>
            <a:r>
              <a:rPr lang="en-US" smtClean="0"/>
              <a:t>Doc #: 5-17-0006-00-agen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8F656348-E3AA-4BAB-9681-6108A047D376}" type="slidenum">
              <a:rPr lang="en-US" altLang="en-US" sz="1200" smtClean="0"/>
              <a:pPr>
                <a:spcBef>
                  <a:spcPct val="0"/>
                </a:spcBef>
                <a:buFontTx/>
                <a:buNone/>
              </a:pPr>
              <a:t>17</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3505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78638" y="37338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2535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1900.5.2 Status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fld id="{CDF7B8F1-2EB5-47DF-9DDA-1EC650B288CD}" type="datetime1">
              <a:rPr lang="en-US" smtClean="0"/>
              <a:t>3/3/2017</a:t>
            </a:fld>
            <a:endParaRPr lang="en-US"/>
          </a:p>
        </p:txBody>
      </p:sp>
      <p:sp>
        <p:nvSpPr>
          <p:cNvPr id="5" name="Footer Placeholder 4"/>
          <p:cNvSpPr>
            <a:spLocks noGrp="1"/>
          </p:cNvSpPr>
          <p:nvPr>
            <p:ph type="ftr" sz="quarter" idx="11"/>
          </p:nvPr>
        </p:nvSpPr>
        <p:spPr/>
        <p:txBody>
          <a:bodyPr/>
          <a:lstStyle/>
          <a:p>
            <a:pPr>
              <a:defRPr/>
            </a:pPr>
            <a:r>
              <a:rPr lang="en-US" smtClean="0"/>
              <a:t>Doc #: 5-17-0006-00-agen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18</a:t>
            </a:fld>
            <a:endParaRPr lang="en-US"/>
          </a:p>
        </p:txBody>
      </p:sp>
    </p:spTree>
    <p:extLst>
      <p:ext uri="{BB962C8B-B14F-4D97-AF65-F5344CB8AC3E}">
        <p14:creationId xmlns:p14="http://schemas.microsoft.com/office/powerpoint/2010/main" val="2428721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dirty="0" err="1" smtClean="0"/>
              <a:t>DySPAN</a:t>
            </a:r>
            <a:r>
              <a:rPr dirty="0" smtClean="0"/>
              <a:t>-SC and Other Activities</a:t>
            </a:r>
            <a:endParaRPr dirty="0" smtClean="0"/>
          </a:p>
        </p:txBody>
      </p:sp>
      <p:sp>
        <p:nvSpPr>
          <p:cNvPr id="15363" name="Content Placeholder 2"/>
          <p:cNvSpPr>
            <a:spLocks noGrp="1"/>
          </p:cNvSpPr>
          <p:nvPr>
            <p:ph idx="1"/>
          </p:nvPr>
        </p:nvSpPr>
        <p:spPr/>
        <p:txBody>
          <a:bodyPr/>
          <a:lstStyle/>
          <a:p>
            <a:r>
              <a:rPr dirty="0" smtClean="0"/>
              <a:t>Leadership meetings</a:t>
            </a:r>
          </a:p>
          <a:p>
            <a:pPr lvl="2"/>
            <a:endParaRPr lang="en-US" dirty="0" smtClean="0"/>
          </a:p>
          <a:p>
            <a:r>
              <a:rPr lang="en-US" dirty="0" smtClean="0"/>
              <a:t>Other activities?</a:t>
            </a:r>
          </a:p>
        </p:txBody>
      </p:sp>
      <p:sp>
        <p:nvSpPr>
          <p:cNvPr id="4" name="Date Placeholder 3"/>
          <p:cNvSpPr>
            <a:spLocks noGrp="1"/>
          </p:cNvSpPr>
          <p:nvPr>
            <p:ph type="dt" sz="quarter" idx="10"/>
          </p:nvPr>
        </p:nvSpPr>
        <p:spPr/>
        <p:txBody>
          <a:bodyPr/>
          <a:lstStyle/>
          <a:p>
            <a:pPr>
              <a:defRPr/>
            </a:pPr>
            <a:fld id="{4C84B83E-4C5F-4456-8206-F23032F0937E}" type="datetime1">
              <a:rPr lang="en-US" smtClean="0"/>
              <a:t>3/3/2017</a:t>
            </a:fld>
            <a:endParaRPr lang="en-US"/>
          </a:p>
        </p:txBody>
      </p:sp>
      <p:sp>
        <p:nvSpPr>
          <p:cNvPr id="5" name="Footer Placeholder 4"/>
          <p:cNvSpPr>
            <a:spLocks noGrp="1"/>
          </p:cNvSpPr>
          <p:nvPr>
            <p:ph type="ftr" sz="quarter" idx="11"/>
          </p:nvPr>
        </p:nvSpPr>
        <p:spPr/>
        <p:txBody>
          <a:bodyPr/>
          <a:lstStyle/>
          <a:p>
            <a:pPr>
              <a:defRPr/>
            </a:pPr>
            <a:r>
              <a:rPr lang="en-US" smtClean="0"/>
              <a:t>Doc #: 5-17-0006-00-agen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29710631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Electronic Meeting Details</a:t>
            </a:r>
            <a:br>
              <a:rPr dirty="0"/>
            </a:br>
            <a:r>
              <a:rPr lang="en-US" dirty="0"/>
              <a:t>Same for all 3 days</a:t>
            </a:r>
            <a:endParaRPr dirty="0"/>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424F3930-9682-486D-BCA5-AB5378D77399}" type="datetime1">
              <a:rPr lang="en-US" smtClean="0"/>
              <a:t>3/3/2017</a:t>
            </a:fld>
            <a:endParaRPr lang="en-US"/>
          </a:p>
        </p:txBody>
      </p:sp>
      <p:sp>
        <p:nvSpPr>
          <p:cNvPr id="3" name="Footer Placeholder 2"/>
          <p:cNvSpPr>
            <a:spLocks noGrp="1"/>
          </p:cNvSpPr>
          <p:nvPr>
            <p:ph type="ftr" sz="quarter" idx="11"/>
          </p:nvPr>
        </p:nvSpPr>
        <p:spPr/>
        <p:txBody>
          <a:bodyPr/>
          <a:lstStyle/>
          <a:p>
            <a:pPr>
              <a:defRPr/>
            </a:pPr>
            <a:r>
              <a:rPr lang="en-US" smtClean="0"/>
              <a:t>Doc #: 5-17-0006-00-agen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smtClean="0"/>
              <a:t>Marketing Inputs</a:t>
            </a:r>
          </a:p>
        </p:txBody>
      </p:sp>
      <p:sp>
        <p:nvSpPr>
          <p:cNvPr id="16387" name="Content Placeholder 2"/>
          <p:cNvSpPr>
            <a:spLocks noGrp="1"/>
          </p:cNvSpPr>
          <p:nvPr>
            <p:ph idx="1"/>
          </p:nvPr>
        </p:nvSpPr>
        <p:spPr>
          <a:xfrm>
            <a:off x="190500" y="1143000"/>
            <a:ext cx="8763000" cy="4525963"/>
          </a:xfrm>
        </p:spPr>
        <p:txBody>
          <a:bodyPr/>
          <a:lstStyle/>
          <a:p>
            <a:r>
              <a:rPr sz="2800" dirty="0" err="1" smtClean="0"/>
              <a:t>WInnForum</a:t>
            </a:r>
            <a:r>
              <a:rPr sz="2800" dirty="0" smtClean="0"/>
              <a:t> 3.6GHz stakeholders</a:t>
            </a:r>
          </a:p>
          <a:p>
            <a:r>
              <a:rPr lang="en-US" sz="2800" dirty="0" smtClean="0"/>
              <a:t>NSC</a:t>
            </a:r>
          </a:p>
          <a:p>
            <a:pPr lvl="1"/>
            <a:r>
              <a:rPr lang="en-US" sz="2400" dirty="0" smtClean="0"/>
              <a:t>On hold till CY17</a:t>
            </a:r>
          </a:p>
          <a:p>
            <a:r>
              <a:rPr lang="en-US" sz="2800" dirty="0" smtClean="0"/>
              <a:t>Standards paper in process</a:t>
            </a:r>
          </a:p>
          <a:p>
            <a:pPr lvl="1"/>
            <a:r>
              <a:rPr lang="en-US" sz="2400" dirty="0" err="1" smtClean="0"/>
              <a:t>DySPAN</a:t>
            </a:r>
            <a:r>
              <a:rPr lang="en-US" sz="2400" dirty="0" smtClean="0"/>
              <a:t> paper – Approved as poster paper!</a:t>
            </a:r>
          </a:p>
          <a:p>
            <a:pPr lvl="1"/>
            <a:r>
              <a:rPr lang="en-US" sz="2400" dirty="0" smtClean="0"/>
              <a:t>Carlos will present.  John likely.   Alex.  Reinhard and Mat likely.</a:t>
            </a:r>
          </a:p>
          <a:p>
            <a:r>
              <a:rPr lang="en-US" sz="2800" dirty="0" smtClean="0"/>
              <a:t>Vita 49 interactions</a:t>
            </a:r>
          </a:p>
          <a:p>
            <a:pPr lvl="1"/>
            <a:r>
              <a:rPr lang="en-US" sz="2400" dirty="0" smtClean="0"/>
              <a:t>Done for now</a:t>
            </a:r>
          </a:p>
          <a:p>
            <a:r>
              <a:rPr lang="en-US" sz="2800" dirty="0" smtClean="0"/>
              <a:t>Spectrum Challenge?</a:t>
            </a:r>
          </a:p>
          <a:p>
            <a:pPr lvl="1"/>
            <a:r>
              <a:rPr lang="en-US" sz="2400" dirty="0" smtClean="0"/>
              <a:t>Will 1900.5.2 be used???</a:t>
            </a:r>
          </a:p>
        </p:txBody>
      </p:sp>
      <p:sp>
        <p:nvSpPr>
          <p:cNvPr id="4" name="Date Placeholder 3"/>
          <p:cNvSpPr>
            <a:spLocks noGrp="1"/>
          </p:cNvSpPr>
          <p:nvPr>
            <p:ph type="dt" sz="quarter" idx="10"/>
          </p:nvPr>
        </p:nvSpPr>
        <p:spPr/>
        <p:txBody>
          <a:bodyPr/>
          <a:lstStyle/>
          <a:p>
            <a:pPr>
              <a:defRPr/>
            </a:pPr>
            <a:fld id="{9697A5F6-64D2-43BF-907C-678D9D1B8F81}" type="datetime1">
              <a:rPr lang="en-US" smtClean="0"/>
              <a:t>3/3/2017</a:t>
            </a:fld>
            <a:endParaRPr lang="en-US"/>
          </a:p>
        </p:txBody>
      </p:sp>
      <p:sp>
        <p:nvSpPr>
          <p:cNvPr id="5" name="Footer Placeholder 4"/>
          <p:cNvSpPr>
            <a:spLocks noGrp="1"/>
          </p:cNvSpPr>
          <p:nvPr>
            <p:ph type="ftr" sz="quarter" idx="11"/>
          </p:nvPr>
        </p:nvSpPr>
        <p:spPr/>
        <p:txBody>
          <a:bodyPr/>
          <a:lstStyle/>
          <a:p>
            <a:pPr>
              <a:defRPr/>
            </a:pPr>
            <a:r>
              <a:rPr lang="en-US" smtClean="0"/>
              <a:t>Doc #: 5-17-0006-00-agen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20</a:t>
            </a:fld>
            <a:endParaRPr lang="en-US"/>
          </a:p>
        </p:txBody>
      </p:sp>
    </p:spTree>
    <p:extLst>
      <p:ext uri="{BB962C8B-B14F-4D97-AF65-F5344CB8AC3E}">
        <p14:creationId xmlns:p14="http://schemas.microsoft.com/office/powerpoint/2010/main" val="26013299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1900.5.1 Drafting Review </a:t>
            </a:r>
            <a:r>
              <a:rPr lang="en-US" dirty="0" smtClean="0"/>
              <a:t>(3/10/17)</a:t>
            </a:r>
            <a:endParaRPr lang="en-US" dirty="0"/>
          </a:p>
        </p:txBody>
      </p:sp>
      <p:sp>
        <p:nvSpPr>
          <p:cNvPr id="3" name="Content Placeholder 2"/>
          <p:cNvSpPr>
            <a:spLocks noGrp="1"/>
          </p:cNvSpPr>
          <p:nvPr>
            <p:ph idx="1"/>
          </p:nvPr>
        </p:nvSpPr>
        <p:spPr/>
        <p:txBody>
          <a:bodyPr/>
          <a:lstStyle/>
          <a:p>
            <a:r>
              <a:rPr lang="en-US" dirty="0"/>
              <a:t>Review changes in </a:t>
            </a:r>
            <a:r>
              <a:rPr lang="en-US" dirty="0" smtClean="0"/>
              <a:t>draft</a:t>
            </a:r>
            <a:endParaRPr lang="en-US" dirty="0"/>
          </a:p>
        </p:txBody>
      </p:sp>
      <p:sp>
        <p:nvSpPr>
          <p:cNvPr id="4" name="Date Placeholder 3"/>
          <p:cNvSpPr>
            <a:spLocks noGrp="1"/>
          </p:cNvSpPr>
          <p:nvPr>
            <p:ph type="dt" sz="half" idx="10"/>
          </p:nvPr>
        </p:nvSpPr>
        <p:spPr/>
        <p:txBody>
          <a:bodyPr/>
          <a:lstStyle/>
          <a:p>
            <a:pPr>
              <a:defRPr/>
            </a:pPr>
            <a:fld id="{F461F9DD-C31C-42A7-A813-793ABAA05CD1}" type="datetime1">
              <a:rPr lang="en-US" smtClean="0"/>
              <a:t>3/3/2017</a:t>
            </a:fld>
            <a:endParaRPr lang="en-US"/>
          </a:p>
        </p:txBody>
      </p:sp>
      <p:sp>
        <p:nvSpPr>
          <p:cNvPr id="5" name="Footer Placeholder 4"/>
          <p:cNvSpPr>
            <a:spLocks noGrp="1"/>
          </p:cNvSpPr>
          <p:nvPr>
            <p:ph type="ftr" sz="quarter" idx="11"/>
          </p:nvPr>
        </p:nvSpPr>
        <p:spPr/>
        <p:txBody>
          <a:bodyPr/>
          <a:lstStyle/>
          <a:p>
            <a:pPr>
              <a:defRPr/>
            </a:pPr>
            <a:r>
              <a:rPr lang="en-US" smtClean="0"/>
              <a:t>Doc #: 5-17-0006-00-agen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15144602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1900.5.2 Comment Resolution </a:t>
            </a:r>
            <a:r>
              <a:rPr lang="en-US" dirty="0" smtClean="0"/>
              <a:t>(3/11/17)</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fld id="{68F35269-7236-4F7D-ADFD-C8CF618F5B5B}" type="datetime1">
              <a:rPr lang="en-US" smtClean="0"/>
              <a:t>3/3/2017</a:t>
            </a:fld>
            <a:endParaRPr lang="en-US"/>
          </a:p>
        </p:txBody>
      </p:sp>
      <p:sp>
        <p:nvSpPr>
          <p:cNvPr id="5" name="Footer Placeholder 4"/>
          <p:cNvSpPr>
            <a:spLocks noGrp="1"/>
          </p:cNvSpPr>
          <p:nvPr>
            <p:ph type="ftr" sz="quarter" idx="11"/>
          </p:nvPr>
        </p:nvSpPr>
        <p:spPr/>
        <p:txBody>
          <a:bodyPr/>
          <a:lstStyle/>
          <a:p>
            <a:pPr>
              <a:defRPr/>
            </a:pPr>
            <a:r>
              <a:rPr lang="en-US" smtClean="0"/>
              <a:t>Doc #: 5-17-0006-00-agen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305387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Motions (3/11/17)</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Date Placeholder 3"/>
          <p:cNvSpPr>
            <a:spLocks noGrp="1"/>
          </p:cNvSpPr>
          <p:nvPr>
            <p:ph type="dt" sz="half" idx="10"/>
          </p:nvPr>
        </p:nvSpPr>
        <p:spPr/>
        <p:txBody>
          <a:bodyPr/>
          <a:lstStyle/>
          <a:p>
            <a:pPr>
              <a:defRPr/>
            </a:pPr>
            <a:fld id="{C8F0A773-36AA-4894-A09A-92257E1C486D}" type="datetime1">
              <a:rPr lang="en-US" smtClean="0"/>
              <a:t>3/3/2017</a:t>
            </a:fld>
            <a:endParaRPr lang="en-US"/>
          </a:p>
        </p:txBody>
      </p:sp>
      <p:sp>
        <p:nvSpPr>
          <p:cNvPr id="5" name="Footer Placeholder 4"/>
          <p:cNvSpPr>
            <a:spLocks noGrp="1"/>
          </p:cNvSpPr>
          <p:nvPr>
            <p:ph type="ftr" sz="quarter" idx="11"/>
          </p:nvPr>
        </p:nvSpPr>
        <p:spPr/>
        <p:txBody>
          <a:bodyPr/>
          <a:lstStyle/>
          <a:p>
            <a:pPr>
              <a:defRPr/>
            </a:pPr>
            <a:r>
              <a:rPr lang="en-US" smtClean="0"/>
              <a:t>Doc #: 5-17-0006-00-agen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23</a:t>
            </a:fld>
            <a:endParaRPr lang="en-US"/>
          </a:p>
        </p:txBody>
      </p:sp>
    </p:spTree>
    <p:extLst>
      <p:ext uri="{BB962C8B-B14F-4D97-AF65-F5344CB8AC3E}">
        <p14:creationId xmlns:p14="http://schemas.microsoft.com/office/powerpoint/2010/main" val="15262957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Meeting Planning</a:t>
            </a:r>
          </a:p>
        </p:txBody>
      </p:sp>
      <p:sp>
        <p:nvSpPr>
          <p:cNvPr id="17411" name="Content Placeholder 2"/>
          <p:cNvSpPr>
            <a:spLocks noGrp="1"/>
          </p:cNvSpPr>
          <p:nvPr>
            <p:ph idx="1"/>
          </p:nvPr>
        </p:nvSpPr>
        <p:spPr>
          <a:xfrm>
            <a:off x="304800" y="838200"/>
            <a:ext cx="8229600" cy="4525963"/>
          </a:xfrm>
        </p:spPr>
        <p:txBody>
          <a:bodyPr/>
          <a:lstStyle/>
          <a:p>
            <a:r>
              <a:rPr lang="en-US" dirty="0"/>
              <a:t>Ad </a:t>
            </a:r>
            <a:r>
              <a:rPr lang="en-US" dirty="0" err="1"/>
              <a:t>Hocs</a:t>
            </a:r>
            <a:r>
              <a:rPr lang="en-US" dirty="0" smtClean="0"/>
              <a:t>?  </a:t>
            </a:r>
            <a:endParaRPr lang="en-US" dirty="0"/>
          </a:p>
          <a:p>
            <a:r>
              <a:rPr lang="en-US" dirty="0" smtClean="0"/>
              <a:t>No </a:t>
            </a:r>
            <a:r>
              <a:rPr lang="en-US" dirty="0" smtClean="0"/>
              <a:t>March 7 monthly electronic meeting</a:t>
            </a:r>
          </a:p>
          <a:p>
            <a:endParaRPr lang="en-US" dirty="0"/>
          </a:p>
        </p:txBody>
      </p:sp>
      <p:sp>
        <p:nvSpPr>
          <p:cNvPr id="4" name="Date Placeholder 3"/>
          <p:cNvSpPr>
            <a:spLocks noGrp="1"/>
          </p:cNvSpPr>
          <p:nvPr>
            <p:ph type="dt" sz="quarter" idx="10"/>
          </p:nvPr>
        </p:nvSpPr>
        <p:spPr/>
        <p:txBody>
          <a:bodyPr/>
          <a:lstStyle/>
          <a:p>
            <a:pPr>
              <a:defRPr/>
            </a:pPr>
            <a:fld id="{DE1C625F-97EF-45B6-BC87-6B3FC3836ED9}" type="datetime1">
              <a:rPr lang="en-US" smtClean="0"/>
              <a:t>3/3/2017</a:t>
            </a:fld>
            <a:endParaRPr lang="en-US"/>
          </a:p>
        </p:txBody>
      </p:sp>
      <p:sp>
        <p:nvSpPr>
          <p:cNvPr id="5" name="Footer Placeholder 4"/>
          <p:cNvSpPr>
            <a:spLocks noGrp="1"/>
          </p:cNvSpPr>
          <p:nvPr>
            <p:ph type="ftr" sz="quarter" idx="11"/>
          </p:nvPr>
        </p:nvSpPr>
        <p:spPr/>
        <p:txBody>
          <a:bodyPr/>
          <a:lstStyle/>
          <a:p>
            <a:pPr>
              <a:defRPr/>
            </a:pPr>
            <a:r>
              <a:rPr lang="en-US" smtClean="0"/>
              <a:t>Doc #: 5-17-0006-00-agen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24599077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Meetings</a:t>
            </a:r>
            <a:br>
              <a:rPr lang="en-US" dirty="0"/>
            </a:br>
            <a:r>
              <a:rPr lang="en-US" dirty="0"/>
              <a:t>11/28/16 – 12/1/16</a:t>
            </a:r>
          </a:p>
        </p:txBody>
      </p:sp>
      <p:sp>
        <p:nvSpPr>
          <p:cNvPr id="4" name="Date Placeholder 3"/>
          <p:cNvSpPr>
            <a:spLocks noGrp="1"/>
          </p:cNvSpPr>
          <p:nvPr>
            <p:ph type="dt" sz="half" idx="10"/>
          </p:nvPr>
        </p:nvSpPr>
        <p:spPr/>
        <p:txBody>
          <a:bodyPr/>
          <a:lstStyle/>
          <a:p>
            <a:pPr>
              <a:defRPr/>
            </a:pPr>
            <a:fld id="{E7ED6366-5202-4924-86EB-D659E7D85653}" type="datetime1">
              <a:rPr lang="en-US" smtClean="0"/>
              <a:t>3/3/2017</a:t>
            </a:fld>
            <a:endParaRPr lang="en-US"/>
          </a:p>
        </p:txBody>
      </p:sp>
      <p:sp>
        <p:nvSpPr>
          <p:cNvPr id="5" name="Footer Placeholder 4"/>
          <p:cNvSpPr>
            <a:spLocks noGrp="1"/>
          </p:cNvSpPr>
          <p:nvPr>
            <p:ph type="ftr" sz="quarter" idx="11"/>
          </p:nvPr>
        </p:nvSpPr>
        <p:spPr/>
        <p:txBody>
          <a:bodyPr/>
          <a:lstStyle/>
          <a:p>
            <a:pPr>
              <a:defRPr/>
            </a:pPr>
            <a:r>
              <a:rPr lang="en-US" smtClean="0"/>
              <a:t>Doc #: 5-17-0006-00-agen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25</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3961151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a:t>Current Membership</a:t>
            </a:r>
          </a:p>
        </p:txBody>
      </p:sp>
      <p:sp>
        <p:nvSpPr>
          <p:cNvPr id="3" name="Date Placeholder 2"/>
          <p:cNvSpPr>
            <a:spLocks noGrp="1"/>
          </p:cNvSpPr>
          <p:nvPr>
            <p:ph type="dt" sz="quarter" idx="10"/>
          </p:nvPr>
        </p:nvSpPr>
        <p:spPr/>
        <p:txBody>
          <a:bodyPr/>
          <a:lstStyle/>
          <a:p>
            <a:pPr>
              <a:defRPr/>
            </a:pPr>
            <a:fld id="{A579ED96-4155-4483-AD5B-73D4DAF4CC70}" type="datetime1">
              <a:rPr lang="en-US" smtClean="0"/>
              <a:t>3/3/2017</a:t>
            </a:fld>
            <a:endParaRPr lang="en-US"/>
          </a:p>
        </p:txBody>
      </p:sp>
      <p:sp>
        <p:nvSpPr>
          <p:cNvPr id="4" name="Footer Placeholder 3"/>
          <p:cNvSpPr>
            <a:spLocks noGrp="1"/>
          </p:cNvSpPr>
          <p:nvPr>
            <p:ph type="ftr" sz="quarter" idx="11"/>
          </p:nvPr>
        </p:nvSpPr>
        <p:spPr/>
        <p:txBody>
          <a:bodyPr/>
          <a:lstStyle/>
          <a:p>
            <a:pPr>
              <a:defRPr/>
            </a:pPr>
            <a:r>
              <a:rPr lang="en-US" smtClean="0"/>
              <a:t>Doc #: 5-17-0006-00-agen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3</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(6 members)</a:t>
            </a:r>
          </a:p>
          <a:p>
            <a:pPr eaLnBrk="1" hangingPunct="1"/>
            <a:r>
              <a:rPr lang="en-US" dirty="0"/>
              <a:t>              2 meetings to get in, 2 meetings to get out</a:t>
            </a:r>
          </a:p>
        </p:txBody>
      </p:sp>
      <p:sp>
        <p:nvSpPr>
          <p:cNvPr id="8" name="TextBox 1"/>
          <p:cNvSpPr txBox="1">
            <a:spLocks noChangeArrowheads="1"/>
          </p:cNvSpPr>
          <p:nvPr/>
        </p:nvSpPr>
        <p:spPr bwMode="auto">
          <a:xfrm>
            <a:off x="7467600" y="3179339"/>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Quorum?  </a:t>
            </a:r>
          </a:p>
        </p:txBody>
      </p:sp>
      <p:graphicFrame>
        <p:nvGraphicFramePr>
          <p:cNvPr id="6" name="Table 5"/>
          <p:cNvGraphicFramePr>
            <a:graphicFrameLocks noGrp="1"/>
          </p:cNvGraphicFramePr>
          <p:nvPr>
            <p:extLst>
              <p:ext uri="{D42A27DB-BD31-4B8C-83A1-F6EECF244321}">
                <p14:modId xmlns:p14="http://schemas.microsoft.com/office/powerpoint/2010/main" val="117699388"/>
              </p:ext>
            </p:extLst>
          </p:nvPr>
        </p:nvGraphicFramePr>
        <p:xfrm>
          <a:off x="700879" y="676193"/>
          <a:ext cx="6690520" cy="5259371"/>
        </p:xfrm>
        <a:graphic>
          <a:graphicData uri="http://schemas.openxmlformats.org/drawingml/2006/table">
            <a:tbl>
              <a:tblPr>
                <a:tableStyleId>{5C22544A-7EE6-4342-B048-85BDC9FD1C3A}</a:tableStyleId>
              </a:tblPr>
              <a:tblGrid>
                <a:gridCol w="213521">
                  <a:extLst>
                    <a:ext uri="{9D8B030D-6E8A-4147-A177-3AD203B41FA5}">
                      <a16:colId xmlns="" xmlns:a16="http://schemas.microsoft.com/office/drawing/2014/main" val="20000"/>
                    </a:ext>
                  </a:extLst>
                </a:gridCol>
                <a:gridCol w="381000">
                  <a:extLst>
                    <a:ext uri="{9D8B030D-6E8A-4147-A177-3AD203B41FA5}">
                      <a16:colId xmlns="" xmlns:a16="http://schemas.microsoft.com/office/drawing/2014/main" val="20001"/>
                    </a:ext>
                  </a:extLst>
                </a:gridCol>
                <a:gridCol w="381000">
                  <a:extLst>
                    <a:ext uri="{9D8B030D-6E8A-4147-A177-3AD203B41FA5}">
                      <a16:colId xmlns="" xmlns:a16="http://schemas.microsoft.com/office/drawing/2014/main" val="20002"/>
                    </a:ext>
                  </a:extLst>
                </a:gridCol>
                <a:gridCol w="3048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762000">
                  <a:extLst>
                    <a:ext uri="{9D8B030D-6E8A-4147-A177-3AD203B41FA5}">
                      <a16:colId xmlns="" xmlns:a16="http://schemas.microsoft.com/office/drawing/2014/main" val="20005"/>
                    </a:ext>
                  </a:extLst>
                </a:gridCol>
                <a:gridCol w="914400">
                  <a:extLst>
                    <a:ext uri="{9D8B030D-6E8A-4147-A177-3AD203B41FA5}">
                      <a16:colId xmlns="" xmlns:a16="http://schemas.microsoft.com/office/drawing/2014/main" val="20006"/>
                    </a:ext>
                  </a:extLst>
                </a:gridCol>
                <a:gridCol w="2971799">
                  <a:extLst>
                    <a:ext uri="{9D8B030D-6E8A-4147-A177-3AD203B41FA5}">
                      <a16:colId xmlns="" xmlns:a16="http://schemas.microsoft.com/office/drawing/2014/main" val="20007"/>
                    </a:ext>
                  </a:extLst>
                </a:gridCol>
              </a:tblGrid>
              <a:tr h="500183">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3/9</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3/10</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3/11</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 xmlns:a16="http://schemas.microsoft.com/office/drawing/2014/main" val="10000"/>
                  </a:ext>
                </a:extLst>
              </a:tr>
              <a:tr h="166728">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13</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 xmlns:a16="http://schemas.microsoft.com/office/drawing/2014/main" val="10001"/>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1" marR="7621" marT="7621" marB="0" anchor="b"/>
                </a:tc>
                <a:extLst>
                  <a:ext uri="{0D108BD9-81ED-4DB2-BD59-A6C34878D82A}">
                    <a16:rowId xmlns="" xmlns:a16="http://schemas.microsoft.com/office/drawing/2014/main" val="10002"/>
                  </a:ext>
                </a:extLst>
              </a:tr>
              <a:tr h="333455">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David</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1" marR="7621" marT="7621" marB="0" anchor="b"/>
                </a:tc>
                <a:extLst>
                  <a:ext uri="{0D108BD9-81ED-4DB2-BD59-A6C34878D82A}">
                    <a16:rowId xmlns="" xmlns:a16="http://schemas.microsoft.com/office/drawing/2014/main" val="10003"/>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Colby </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Harper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1" marR="7621" marT="7621" marB="0" anchor="b"/>
                </a:tc>
                <a:extLst>
                  <a:ext uri="{0D108BD9-81ED-4DB2-BD59-A6C34878D82A}">
                    <a16:rowId xmlns="" xmlns:a16="http://schemas.microsoft.com/office/drawing/2014/main" val="10004"/>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1" marR="7621" marT="7621" marB="0" anchor="b"/>
                </a:tc>
                <a:tc>
                  <a:txBody>
                    <a:bodyPr/>
                    <a:lstStyle/>
                    <a:p>
                      <a:pPr algn="l" fontAlgn="b"/>
                      <a:r>
                        <a:rPr lang="en-US" sz="1100" b="0" i="0" u="none" strike="noStrike" dirty="0" err="1">
                          <a:solidFill>
                            <a:srgbClr val="000000"/>
                          </a:solidFill>
                          <a:effectLst/>
                          <a:latin typeface="Calibri" panose="020F0502020204030204" pitchFamily="34" charset="0"/>
                        </a:rPr>
                        <a:t>Khamberkar</a:t>
                      </a:r>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1" marR="7621" marT="7621" marB="0" anchor="b"/>
                </a:tc>
                <a:extLst>
                  <a:ext uri="{0D108BD9-81ED-4DB2-BD59-A6C34878D82A}">
                    <a16:rowId xmlns="" xmlns:a16="http://schemas.microsoft.com/office/drawing/2014/main" val="10005"/>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Kokar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1" marR="7621" marT="7621" marB="0" anchor="b"/>
                </a:tc>
                <a:extLst>
                  <a:ext uri="{0D108BD9-81ED-4DB2-BD59-A6C34878D82A}">
                    <a16:rowId xmlns="" xmlns:a16="http://schemas.microsoft.com/office/drawing/2014/main" val="10006"/>
                  </a:ext>
                </a:extLst>
              </a:tr>
              <a:tr h="333455">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Yuriy</a:t>
                      </a:r>
                    </a:p>
                  </a:txBody>
                  <a:tcPr marL="7621" marR="7621" marT="7621" marB="0" anchor="b"/>
                </a:tc>
                <a:tc>
                  <a:txBody>
                    <a:bodyPr/>
                    <a:lstStyle/>
                    <a:p>
                      <a:pPr algn="l" fontAlgn="b"/>
                      <a:r>
                        <a:rPr lang="en-US" sz="1100" b="0" i="0" u="none" strike="noStrike" dirty="0" err="1">
                          <a:solidFill>
                            <a:srgbClr val="000000"/>
                          </a:solidFill>
                          <a:effectLst/>
                          <a:latin typeface="Calibri" panose="020F0502020204030204" pitchFamily="34" charset="0"/>
                        </a:rPr>
                        <a:t>Posherstnik</a:t>
                      </a:r>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1" marR="7621" marT="7621" marB="0" anchor="b"/>
                </a:tc>
                <a:extLst>
                  <a:ext uri="{0D108BD9-81ED-4DB2-BD59-A6C34878D82A}">
                    <a16:rowId xmlns="" xmlns:a16="http://schemas.microsoft.com/office/drawing/2014/main" val="10007"/>
                  </a:ext>
                </a:extLst>
              </a:tr>
              <a:tr h="191042">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Wireless and Mobile Communication, TU Delft</a:t>
                      </a:r>
                    </a:p>
                  </a:txBody>
                  <a:tcPr marL="7621" marR="7621" marT="7621" marB="0" anchor="b"/>
                </a:tc>
                <a:extLst>
                  <a:ext uri="{0D108BD9-81ED-4DB2-BD59-A6C34878D82A}">
                    <a16:rowId xmlns="" xmlns:a16="http://schemas.microsoft.com/office/drawing/2014/main" val="10008"/>
                  </a:ext>
                </a:extLst>
              </a:tr>
              <a:tr h="23063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BAE Systems (Chair)</a:t>
                      </a:r>
                    </a:p>
                  </a:txBody>
                  <a:tcPr marL="7621" marR="7621" marT="7621" marB="0" anchor="b"/>
                </a:tc>
                <a:extLst>
                  <a:ext uri="{0D108BD9-81ED-4DB2-BD59-A6C34878D82A}">
                    <a16:rowId xmlns="" xmlns:a16="http://schemas.microsoft.com/office/drawing/2014/main" val="10009"/>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1" marR="7621" marT="7621"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endParaRPr lang="en-US" sz="1100" b="0" i="0" u="none" strike="noStrike" dirty="0">
                        <a:solidFill>
                          <a:srgbClr val="000000"/>
                        </a:solidFill>
                        <a:effectLst/>
                        <a:latin typeface="Calibri" panose="020F0502020204030204" pitchFamily="34" charset="0"/>
                      </a:endParaRPr>
                    </a:p>
                  </a:txBody>
                  <a:tcPr marL="7621" marR="7621" marT="7621" marB="0" anchor="b"/>
                </a:tc>
                <a:extLst>
                  <a:ext uri="{0D108BD9-81ED-4DB2-BD59-A6C34878D82A}">
                    <a16:rowId xmlns="" xmlns:a16="http://schemas.microsoft.com/office/drawing/2014/main" val="10010"/>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Darcy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1" marR="7621" marT="7621"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r>
                        <a:rPr lang="en-US" sz="1100" b="0" i="0" u="none" strike="noStrike" dirty="0">
                          <a:solidFill>
                            <a:srgbClr val="000000"/>
                          </a:solidFill>
                          <a:effectLst/>
                          <a:latin typeface="Calibri" panose="020F0502020204030204" pitchFamily="34" charset="0"/>
                        </a:rPr>
                        <a:t> (Vice Chair)</a:t>
                      </a:r>
                    </a:p>
                  </a:txBody>
                  <a:tcPr marL="7621" marR="7621" marT="7621" marB="0" anchor="b"/>
                </a:tc>
                <a:extLst>
                  <a:ext uri="{0D108BD9-81ED-4DB2-BD59-A6C34878D82A}">
                    <a16:rowId xmlns="" xmlns:a16="http://schemas.microsoft.com/office/drawing/2014/main" val="10011"/>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Foundry Inc</a:t>
                      </a:r>
                    </a:p>
                  </a:txBody>
                  <a:tcPr marL="7621" marR="7621" marT="7621" marB="0" anchor="b"/>
                </a:tc>
                <a:extLst>
                  <a:ext uri="{0D108BD9-81ED-4DB2-BD59-A6C34878D82A}">
                    <a16:rowId xmlns="" xmlns:a16="http://schemas.microsoft.com/office/drawing/2014/main" val="10012"/>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1" marR="7621" marT="7621" marB="0" anchor="b"/>
                </a:tc>
                <a:tc>
                  <a:txBody>
                    <a:bodyPr/>
                    <a:lstStyle/>
                    <a:p>
                      <a:pPr algn="l" fontAlgn="b"/>
                      <a:r>
                        <a:rPr lang="en-US" sz="1100" b="0" i="0" u="none" strike="noStrike" dirty="0" err="1">
                          <a:solidFill>
                            <a:srgbClr val="000000"/>
                          </a:solidFill>
                          <a:effectLst/>
                          <a:latin typeface="Calibri" panose="020F0502020204030204" pitchFamily="34" charset="0"/>
                        </a:rPr>
                        <a:t>SchrageConsult</a:t>
                      </a:r>
                      <a:endParaRPr lang="en-US" sz="1100" b="0" i="0" u="none" strike="noStrike" dirty="0">
                        <a:solidFill>
                          <a:srgbClr val="000000"/>
                        </a:solidFill>
                        <a:effectLst/>
                        <a:latin typeface="Calibri" panose="020F0502020204030204" pitchFamily="34" charset="0"/>
                      </a:endParaRPr>
                    </a:p>
                  </a:txBody>
                  <a:tcPr marL="7621" marR="7621" marT="7621" marB="0" anchor="b"/>
                </a:tc>
                <a:extLst>
                  <a:ext uri="{0D108BD9-81ED-4DB2-BD59-A6C34878D82A}">
                    <a16:rowId xmlns="" xmlns:a16="http://schemas.microsoft.com/office/drawing/2014/main" val="10013"/>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Lockheed </a:t>
                      </a:r>
                    </a:p>
                  </a:txBody>
                  <a:tcPr marL="7621" marR="7621" marT="7621" marB="0" anchor="b"/>
                </a:tc>
                <a:extLst>
                  <a:ext uri="{0D108BD9-81ED-4DB2-BD59-A6C34878D82A}">
                    <a16:rowId xmlns="" xmlns:a16="http://schemas.microsoft.com/office/drawing/2014/main" val="10014"/>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NASA</a:t>
                      </a:r>
                    </a:p>
                  </a:txBody>
                  <a:tcPr marL="7621" marR="7621" marT="7621" marB="0" anchor="b"/>
                </a:tc>
                <a:extLst>
                  <a:ext uri="{0D108BD9-81ED-4DB2-BD59-A6C34878D82A}">
                    <a16:rowId xmlns="" xmlns:a16="http://schemas.microsoft.com/office/drawing/2014/main" val="10015"/>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Paul</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Falvell</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CGI Group Inc.</a:t>
                      </a:r>
                    </a:p>
                  </a:txBody>
                  <a:tcPr marL="7621" marR="7621" marT="7621" marB="0" anchor="b"/>
                </a:tc>
                <a:extLst>
                  <a:ext uri="{0D108BD9-81ED-4DB2-BD59-A6C34878D82A}">
                    <a16:rowId xmlns="" xmlns:a16="http://schemas.microsoft.com/office/drawing/2014/main" val="10016"/>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Luzango</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Pangani</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CSIR Institute</a:t>
                      </a:r>
                    </a:p>
                  </a:txBody>
                  <a:tcPr marL="7621" marR="7621" marT="7621" marB="0" anchor="b"/>
                </a:tc>
                <a:extLst>
                  <a:ext uri="{0D108BD9-81ED-4DB2-BD59-A6C34878D82A}">
                    <a16:rowId xmlns="" xmlns:a16="http://schemas.microsoft.com/office/drawing/2014/main" val="10017"/>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Nick</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Buris</a:t>
                      </a:r>
                    </a:p>
                  </a:txBody>
                  <a:tcPr marL="7621" marR="7621" marT="7621" marB="0" anchor="b"/>
                </a:tc>
                <a:tc>
                  <a:txBody>
                    <a:bodyPr/>
                    <a:lstStyle/>
                    <a:p>
                      <a:pPr algn="l" fontAlgn="b"/>
                      <a:r>
                        <a:rPr lang="en-US" sz="1100" b="0" i="0" u="none" strike="noStrike" dirty="0" err="1">
                          <a:solidFill>
                            <a:srgbClr val="000000"/>
                          </a:solidFill>
                          <a:effectLst/>
                          <a:latin typeface="Calibri" panose="020F0502020204030204" pitchFamily="34" charset="0"/>
                        </a:rPr>
                        <a:t>Nebens</a:t>
                      </a:r>
                      <a:endParaRPr lang="en-US" sz="1100" b="0" i="0" u="none" strike="noStrike" dirty="0">
                        <a:solidFill>
                          <a:srgbClr val="000000"/>
                        </a:solidFill>
                        <a:effectLst/>
                        <a:latin typeface="Calibri" panose="020F0502020204030204" pitchFamily="34" charset="0"/>
                      </a:endParaRPr>
                    </a:p>
                  </a:txBody>
                  <a:tcPr marL="7621" marR="7621" marT="7621" marB="0" anchor="b"/>
                </a:tc>
                <a:extLst>
                  <a:ext uri="{0D108BD9-81ED-4DB2-BD59-A6C34878D82A}">
                    <a16:rowId xmlns="" xmlns:a16="http://schemas.microsoft.com/office/drawing/2014/main" val="10018"/>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Karthikeyan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Ovuraj         </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Twilight Ventures</a:t>
                      </a:r>
                    </a:p>
                  </a:txBody>
                  <a:tcPr marL="7621" marR="7621" marT="7621" marB="0" anchor="b"/>
                </a:tc>
                <a:extLst>
                  <a:ext uri="{0D108BD9-81ED-4DB2-BD59-A6C34878D82A}">
                    <a16:rowId xmlns="" xmlns:a16="http://schemas.microsoft.com/office/drawing/2014/main" val="10019"/>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Mark</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McHenry</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Shared Spectrum Company</a:t>
                      </a:r>
                    </a:p>
                  </a:txBody>
                  <a:tcPr marL="7621" marR="7621" marT="7621" marB="0" anchor="b"/>
                </a:tc>
                <a:extLst>
                  <a:ext uri="{0D108BD9-81ED-4DB2-BD59-A6C34878D82A}">
                    <a16:rowId xmlns="" xmlns:a16="http://schemas.microsoft.com/office/drawing/2014/main" val="10020"/>
                  </a:ext>
                </a:extLst>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1" marR="7621" marT="7621" marB="0" anchor="b"/>
                </a:tc>
                <a:extLst>
                  <a:ext uri="{0D108BD9-81ED-4DB2-BD59-A6C34878D82A}">
                    <a16:rowId xmlns="" xmlns:a16="http://schemas.microsoft.com/office/drawing/2014/main" val="10021"/>
                  </a:ext>
                </a:extLst>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smtClean="0">
                          <a:solidFill>
                            <a:srgbClr val="000000"/>
                          </a:solidFill>
                          <a:effectLst/>
                          <a:latin typeface="Calibri" panose="020F0502020204030204" pitchFamily="34" charset="0"/>
                        </a:rPr>
                        <a:t>Participant</a:t>
                      </a:r>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Spenser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Vogel</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SWRI</a:t>
                      </a:r>
                    </a:p>
                  </a:txBody>
                  <a:tcPr marL="7621" marR="7621" marT="7621" marB="0" anchor="b"/>
                </a:tc>
                <a:extLst>
                  <a:ext uri="{0D108BD9-81ED-4DB2-BD59-A6C34878D82A}">
                    <a16:rowId xmlns="" xmlns:a16="http://schemas.microsoft.com/office/drawing/2014/main" val="10022"/>
                  </a:ext>
                </a:extLst>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marL="0" algn="l" defTabSz="914400" rtl="0" eaLnBrk="1" fontAlgn="b" latinLnBrk="0" hangingPunct="1"/>
                      <a:r>
                        <a:rPr lang="en-US" sz="1100" b="0" i="0" u="none" strike="noStrike" kern="1200" dirty="0" smtClean="0">
                          <a:solidFill>
                            <a:srgbClr val="000000"/>
                          </a:solidFill>
                          <a:effectLst/>
                          <a:latin typeface="Calibri" panose="020F0502020204030204" pitchFamily="34" charset="0"/>
                          <a:ea typeface="+mn-ea"/>
                          <a:cs typeface="+mn-cs"/>
                        </a:rPr>
                        <a:t>Participant</a:t>
                      </a:r>
                      <a:endParaRPr lang="en-US" sz="1100" b="0" i="0" u="none" strike="noStrike" kern="1200" dirty="0">
                        <a:solidFill>
                          <a:srgbClr val="000000"/>
                        </a:solidFill>
                        <a:effectLst/>
                        <a:latin typeface="Calibri" panose="020F0502020204030204" pitchFamily="34" charset="0"/>
                        <a:ea typeface="+mn-ea"/>
                        <a:cs typeface="+mn-cs"/>
                      </a:endParaRPr>
                    </a:p>
                  </a:txBody>
                  <a:tcPr marL="6948" marR="6948" marT="6948"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Omar</a:t>
                      </a:r>
                    </a:p>
                  </a:txBody>
                  <a:tcPr marL="6948" marR="6948" marT="6948" marB="0" anchor="b"/>
                </a:tc>
                <a:tc>
                  <a:txBody>
                    <a:bodyPr/>
                    <a:lstStyle/>
                    <a:p>
                      <a:pPr algn="l" fontAlgn="b"/>
                      <a:r>
                        <a:rPr lang="en-US" sz="1100" b="0" i="0" u="none" strike="noStrike" dirty="0">
                          <a:solidFill>
                            <a:srgbClr val="000000"/>
                          </a:solidFill>
                          <a:effectLst/>
                          <a:latin typeface="Calibri" panose="020F0502020204030204" pitchFamily="34" charset="0"/>
                        </a:rPr>
                        <a:t>Granados</a:t>
                      </a:r>
                    </a:p>
                  </a:txBody>
                  <a:tcPr marL="6948" marR="6948" marT="6948" marB="0" anchor="b"/>
                </a:tc>
                <a:tc>
                  <a:txBody>
                    <a:bodyPr/>
                    <a:lstStyle/>
                    <a:p>
                      <a:pPr algn="l" fontAlgn="b"/>
                      <a:r>
                        <a:rPr lang="en-US" sz="1100" b="0" i="0" u="none" strike="noStrike" dirty="0">
                          <a:solidFill>
                            <a:srgbClr val="000000"/>
                          </a:solidFill>
                          <a:effectLst/>
                          <a:latin typeface="Calibri" panose="020F0502020204030204" pitchFamily="34" charset="0"/>
                        </a:rPr>
                        <a:t>SWRI</a:t>
                      </a:r>
                    </a:p>
                  </a:txBody>
                  <a:tcPr marL="6948" marR="6948" marT="6948" marB="0" anchor="b"/>
                </a:tc>
                <a:extLst>
                  <a:ext uri="{0D108BD9-81ED-4DB2-BD59-A6C34878D82A}">
                    <a16:rowId xmlns="" xmlns:a16="http://schemas.microsoft.com/office/drawing/2014/main" val="10023"/>
                  </a:ext>
                </a:extLst>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smtClean="0">
                          <a:solidFill>
                            <a:srgbClr val="000000"/>
                          </a:solidFill>
                          <a:effectLst/>
                          <a:latin typeface="Calibri" panose="020F0502020204030204" pitchFamily="34" charset="0"/>
                          <a:ea typeface="+mn-ea"/>
                          <a:cs typeface="+mn-cs"/>
                        </a:rPr>
                        <a:t>Participant</a:t>
                      </a:r>
                    </a:p>
                  </a:txBody>
                  <a:tcPr marL="6947" marR="6947" marT="6947" marB="0" anchor="b"/>
                </a:tc>
                <a:tc>
                  <a:txBody>
                    <a:bodyPr/>
                    <a:lstStyle/>
                    <a:p>
                      <a:pPr marL="0" algn="l" defTabSz="914400" rtl="0" eaLnBrk="1" fontAlgn="b" latinLnBrk="0" hangingPunct="1"/>
                      <a:r>
                        <a:rPr lang="en-US" sz="1100" b="0" i="0" u="none" strike="noStrike" kern="1200" dirty="0" smtClean="0">
                          <a:solidFill>
                            <a:srgbClr val="000000"/>
                          </a:solidFill>
                          <a:effectLst/>
                          <a:latin typeface="Calibri" panose="020F0502020204030204" pitchFamily="34" charset="0"/>
                          <a:ea typeface="+mn-ea"/>
                          <a:cs typeface="+mn-cs"/>
                        </a:rPr>
                        <a:t>Dustan</a:t>
                      </a:r>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err="1" smtClean="0">
                          <a:solidFill>
                            <a:srgbClr val="000000"/>
                          </a:solidFill>
                          <a:effectLst/>
                          <a:latin typeface="Calibri" panose="020F0502020204030204" pitchFamily="34" charset="0"/>
                        </a:rPr>
                        <a:t>Hellwig</a:t>
                      </a:r>
                      <a:endParaRPr lang="en-US" sz="1100" b="0" i="0" u="none" strike="noStrike" dirty="0" smtClean="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smtClean="0">
                          <a:solidFill>
                            <a:srgbClr val="000000"/>
                          </a:solidFill>
                          <a:effectLst/>
                          <a:latin typeface="Calibri" panose="020F0502020204030204" pitchFamily="34" charset="0"/>
                        </a:rPr>
                        <a:t>Chesapeake Technology International</a:t>
                      </a:r>
                      <a:endParaRPr lang="en-US" sz="1100" b="0" i="0" u="none" strike="noStrike" dirty="0">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r>
            </a:tbl>
          </a:graphicData>
        </a:graphic>
      </p:graphicFrame>
    </p:spTree>
    <p:extLst>
      <p:ext uri="{BB962C8B-B14F-4D97-AF65-F5344CB8AC3E}">
        <p14:creationId xmlns:p14="http://schemas.microsoft.com/office/powerpoint/2010/main" val="292978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36945"/>
            <a:ext cx="8229600" cy="1143000"/>
          </a:xfrm>
        </p:spPr>
        <p:txBody>
          <a:bodyPr/>
          <a:lstStyle/>
          <a:p>
            <a:r>
              <a:rPr lang="en-US" dirty="0"/>
              <a:t>Tentative Schedule for </a:t>
            </a:r>
            <a:r>
              <a:rPr lang="en-US" dirty="0" smtClean="0"/>
              <a:t>Thurs 3/09/17</a:t>
            </a:r>
            <a:endParaRPr lang="en-US" dirty="0"/>
          </a:p>
        </p:txBody>
      </p:sp>
      <p:sp>
        <p:nvSpPr>
          <p:cNvPr id="2" name="Date Placeholder 1"/>
          <p:cNvSpPr>
            <a:spLocks noGrp="1"/>
          </p:cNvSpPr>
          <p:nvPr>
            <p:ph type="dt" sz="half" idx="10"/>
          </p:nvPr>
        </p:nvSpPr>
        <p:spPr/>
        <p:txBody>
          <a:bodyPr/>
          <a:lstStyle/>
          <a:p>
            <a:pPr>
              <a:defRPr/>
            </a:pPr>
            <a:fld id="{59C59B11-ECC4-4FC1-8675-85A1039A2757}" type="datetime1">
              <a:rPr lang="en-US" smtClean="0"/>
              <a:t>3/3/2017</a:t>
            </a:fld>
            <a:endParaRPr lang="en-US"/>
          </a:p>
        </p:txBody>
      </p:sp>
      <p:sp>
        <p:nvSpPr>
          <p:cNvPr id="3" name="Footer Placeholder 2"/>
          <p:cNvSpPr>
            <a:spLocks noGrp="1"/>
          </p:cNvSpPr>
          <p:nvPr>
            <p:ph type="ftr" sz="quarter" idx="11"/>
          </p:nvPr>
        </p:nvSpPr>
        <p:spPr/>
        <p:txBody>
          <a:bodyPr/>
          <a:lstStyle/>
          <a:p>
            <a:pPr>
              <a:defRPr/>
            </a:pPr>
            <a:r>
              <a:rPr lang="en-US" smtClean="0"/>
              <a:t>Doc #: 5-17-0006-00-agen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4</a:t>
            </a:fld>
            <a:endParaRPr lang="en-US"/>
          </a:p>
        </p:txBody>
      </p:sp>
      <p:pic>
        <p:nvPicPr>
          <p:cNvPr id="7" name="Picture 6"/>
          <p:cNvPicPr>
            <a:picLocks noChangeAspect="1"/>
          </p:cNvPicPr>
          <p:nvPr/>
        </p:nvPicPr>
        <p:blipFill>
          <a:blip r:embed="rId2"/>
          <a:stretch>
            <a:fillRect/>
          </a:stretch>
        </p:blipFill>
        <p:spPr>
          <a:xfrm>
            <a:off x="381000" y="1179945"/>
            <a:ext cx="8096250" cy="4702747"/>
          </a:xfrm>
          <a:prstGeom prst="rect">
            <a:avLst/>
          </a:prstGeom>
        </p:spPr>
      </p:pic>
      <p:sp>
        <p:nvSpPr>
          <p:cNvPr id="8" name="Rectangle 7"/>
          <p:cNvSpPr/>
          <p:nvPr/>
        </p:nvSpPr>
        <p:spPr>
          <a:xfrm>
            <a:off x="3352800" y="3581400"/>
            <a:ext cx="1447800" cy="2301292"/>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61174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Tentative Schedule for Wed </a:t>
            </a:r>
            <a:r>
              <a:rPr lang="en-US" dirty="0" smtClean="0"/>
              <a:t>3/10/17</a:t>
            </a:r>
            <a:endParaRPr lang="en-US" dirty="0"/>
          </a:p>
        </p:txBody>
      </p:sp>
      <p:sp>
        <p:nvSpPr>
          <p:cNvPr id="2" name="Date Placeholder 1"/>
          <p:cNvSpPr>
            <a:spLocks noGrp="1"/>
          </p:cNvSpPr>
          <p:nvPr>
            <p:ph type="dt" sz="half" idx="10"/>
          </p:nvPr>
        </p:nvSpPr>
        <p:spPr/>
        <p:txBody>
          <a:bodyPr/>
          <a:lstStyle/>
          <a:p>
            <a:pPr>
              <a:defRPr/>
            </a:pPr>
            <a:fld id="{C68468A2-95AE-46A4-A74A-E1FB8B6A88F4}" type="datetime1">
              <a:rPr lang="en-US" smtClean="0"/>
              <a:t>3/3/2017</a:t>
            </a:fld>
            <a:endParaRPr lang="en-US"/>
          </a:p>
        </p:txBody>
      </p:sp>
      <p:sp>
        <p:nvSpPr>
          <p:cNvPr id="3" name="Footer Placeholder 2"/>
          <p:cNvSpPr>
            <a:spLocks noGrp="1"/>
          </p:cNvSpPr>
          <p:nvPr>
            <p:ph type="ftr" sz="quarter" idx="11"/>
          </p:nvPr>
        </p:nvSpPr>
        <p:spPr/>
        <p:txBody>
          <a:bodyPr/>
          <a:lstStyle/>
          <a:p>
            <a:pPr>
              <a:defRPr/>
            </a:pPr>
            <a:r>
              <a:rPr lang="en-US" smtClean="0"/>
              <a:t>Doc #: 5-17-0006-00-agen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5</a:t>
            </a:fld>
            <a:endParaRPr lang="en-US"/>
          </a:p>
        </p:txBody>
      </p:sp>
      <p:pic>
        <p:nvPicPr>
          <p:cNvPr id="5" name="Picture 4"/>
          <p:cNvPicPr>
            <a:picLocks noChangeAspect="1"/>
          </p:cNvPicPr>
          <p:nvPr/>
        </p:nvPicPr>
        <p:blipFill>
          <a:blip r:embed="rId2"/>
          <a:stretch>
            <a:fillRect/>
          </a:stretch>
        </p:blipFill>
        <p:spPr>
          <a:xfrm>
            <a:off x="457200" y="1524000"/>
            <a:ext cx="8439150" cy="4054870"/>
          </a:xfrm>
          <a:prstGeom prst="rect">
            <a:avLst/>
          </a:prstGeom>
        </p:spPr>
      </p:pic>
      <p:sp>
        <p:nvSpPr>
          <p:cNvPr id="8" name="Rectangle 7"/>
          <p:cNvSpPr/>
          <p:nvPr/>
        </p:nvSpPr>
        <p:spPr>
          <a:xfrm>
            <a:off x="3505200" y="2667000"/>
            <a:ext cx="1600200" cy="2911870"/>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5663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Tentative Schedule for Thurs </a:t>
            </a:r>
            <a:r>
              <a:rPr lang="en-US" dirty="0" smtClean="0"/>
              <a:t>3/11/17</a:t>
            </a:r>
            <a:endParaRPr lang="en-US" dirty="0"/>
          </a:p>
        </p:txBody>
      </p:sp>
      <p:sp>
        <p:nvSpPr>
          <p:cNvPr id="3" name="Date Placeholder 2"/>
          <p:cNvSpPr>
            <a:spLocks noGrp="1"/>
          </p:cNvSpPr>
          <p:nvPr>
            <p:ph type="dt" sz="half" idx="10"/>
          </p:nvPr>
        </p:nvSpPr>
        <p:spPr/>
        <p:txBody>
          <a:bodyPr/>
          <a:lstStyle/>
          <a:p>
            <a:pPr>
              <a:defRPr/>
            </a:pPr>
            <a:fld id="{3582DDD5-EA31-43CC-B325-40903946C94F}" type="datetime1">
              <a:rPr lang="en-US" smtClean="0"/>
              <a:t>3/3/2017</a:t>
            </a:fld>
            <a:endParaRPr lang="en-US"/>
          </a:p>
        </p:txBody>
      </p:sp>
      <p:sp>
        <p:nvSpPr>
          <p:cNvPr id="4" name="Footer Placeholder 3"/>
          <p:cNvSpPr>
            <a:spLocks noGrp="1"/>
          </p:cNvSpPr>
          <p:nvPr>
            <p:ph type="ftr" sz="quarter" idx="11"/>
          </p:nvPr>
        </p:nvSpPr>
        <p:spPr/>
        <p:txBody>
          <a:bodyPr/>
          <a:lstStyle/>
          <a:p>
            <a:pPr>
              <a:defRPr/>
            </a:pPr>
            <a:r>
              <a:rPr lang="en-US" smtClean="0"/>
              <a:t>Doc #: 5-17-0006-00-agen</a:t>
            </a:r>
            <a:endParaRPr lang="en-US"/>
          </a:p>
        </p:txBody>
      </p:sp>
      <p:sp>
        <p:nvSpPr>
          <p:cNvPr id="5" name="Slide Number Placeholder 4"/>
          <p:cNvSpPr>
            <a:spLocks noGrp="1"/>
          </p:cNvSpPr>
          <p:nvPr>
            <p:ph type="sldNum" sz="quarter" idx="12"/>
          </p:nvPr>
        </p:nvSpPr>
        <p:spPr/>
        <p:txBody>
          <a:bodyPr/>
          <a:lstStyle/>
          <a:p>
            <a:pPr>
              <a:defRPr/>
            </a:pPr>
            <a:fld id="{9B07B3E5-9C92-4467-B532-D8FF4A69480D}" type="slidenum">
              <a:rPr lang="en-US" smtClean="0"/>
              <a:pPr>
                <a:defRPr/>
              </a:pPr>
              <a:t>6</a:t>
            </a:fld>
            <a:endParaRPr lang="en-US"/>
          </a:p>
        </p:txBody>
      </p:sp>
      <p:pic>
        <p:nvPicPr>
          <p:cNvPr id="6" name="Picture 5"/>
          <p:cNvPicPr>
            <a:picLocks noChangeAspect="1"/>
          </p:cNvPicPr>
          <p:nvPr/>
        </p:nvPicPr>
        <p:blipFill>
          <a:blip r:embed="rId2"/>
          <a:stretch>
            <a:fillRect/>
          </a:stretch>
        </p:blipFill>
        <p:spPr>
          <a:xfrm>
            <a:off x="454479" y="1196240"/>
            <a:ext cx="8076305" cy="4901326"/>
          </a:xfrm>
          <a:prstGeom prst="rect">
            <a:avLst/>
          </a:prstGeom>
        </p:spPr>
      </p:pic>
      <p:sp>
        <p:nvSpPr>
          <p:cNvPr id="10" name="Rectangle 9"/>
          <p:cNvSpPr/>
          <p:nvPr/>
        </p:nvSpPr>
        <p:spPr>
          <a:xfrm>
            <a:off x="3352800" y="2209800"/>
            <a:ext cx="1600200" cy="2226070"/>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5674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a:t>Rules</a:t>
            </a:r>
          </a:p>
        </p:txBody>
      </p:sp>
      <p:sp>
        <p:nvSpPr>
          <p:cNvPr id="4099" name="Content Placeholder 5"/>
          <p:cNvSpPr>
            <a:spLocks noGrp="1"/>
          </p:cNvSpPr>
          <p:nvPr>
            <p:ph idx="1"/>
          </p:nvPr>
        </p:nvSpPr>
        <p:spPr/>
        <p:txBody>
          <a:bodyPr/>
          <a:lstStyle/>
          <a:p>
            <a:r>
              <a:rPr/>
              <a:t>IEEE DySPAN-SC rules</a:t>
            </a:r>
          </a:p>
          <a:p>
            <a:pPr lvl="1"/>
            <a:r>
              <a:rPr>
                <a:hlinkClick r:id="rId2"/>
              </a:rPr>
              <a:t>http://standards.ieee.org/about/sasb/audcom/pnp/DySPAN_SC.pdf</a:t>
            </a:r>
            <a:endParaRPr/>
          </a:p>
          <a:p>
            <a:r>
              <a:rPr/>
              <a:t>IEEE 1900.5 WG rules</a:t>
            </a:r>
          </a:p>
          <a:p>
            <a:pPr lvl="1"/>
            <a:r>
              <a:rPr>
                <a:hlinkClick r:id="rId3"/>
              </a:rPr>
              <a:t>http://grouper.ieee.org/groups/dyspan/files/individual-WG-PnPs.pdf</a:t>
            </a:r>
            <a:endParaRPr/>
          </a:p>
          <a:p>
            <a:r>
              <a:rPr/>
              <a:t>Roberts Rules (latest edition) as needed…</a:t>
            </a:r>
          </a:p>
          <a:p>
            <a:pPr lvl="1"/>
            <a:endParaRPr/>
          </a:p>
        </p:txBody>
      </p:sp>
      <p:sp>
        <p:nvSpPr>
          <p:cNvPr id="2" name="Date Placeholder 1"/>
          <p:cNvSpPr>
            <a:spLocks noGrp="1"/>
          </p:cNvSpPr>
          <p:nvPr>
            <p:ph type="dt" sz="quarter" idx="10"/>
          </p:nvPr>
        </p:nvSpPr>
        <p:spPr/>
        <p:txBody>
          <a:bodyPr/>
          <a:lstStyle/>
          <a:p>
            <a:pPr>
              <a:defRPr/>
            </a:pPr>
            <a:fld id="{162E959F-1BA5-4AE0-B0E3-398A512934EC}" type="datetime1">
              <a:rPr lang="en-US" smtClean="0"/>
              <a:t>3/3/2017</a:t>
            </a:fld>
            <a:endParaRPr lang="en-US"/>
          </a:p>
        </p:txBody>
      </p:sp>
      <p:sp>
        <p:nvSpPr>
          <p:cNvPr id="3" name="Footer Placeholder 2"/>
          <p:cNvSpPr>
            <a:spLocks noGrp="1"/>
          </p:cNvSpPr>
          <p:nvPr>
            <p:ph type="ftr" sz="quarter" idx="11"/>
          </p:nvPr>
        </p:nvSpPr>
        <p:spPr/>
        <p:txBody>
          <a:bodyPr/>
          <a:lstStyle/>
          <a:p>
            <a:pPr>
              <a:defRPr/>
            </a:pPr>
            <a:r>
              <a:rPr lang="en-US" smtClean="0"/>
              <a:t>Doc #: 5-17-0006-00-agen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762000" y="816114"/>
            <a:ext cx="83820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dirty="0">
                <a:latin typeface="Times New Roman" pitchFamily="18" charset="0"/>
              </a:rPr>
              <a:t>DAY 1 – </a:t>
            </a:r>
            <a:r>
              <a:rPr lang="en-US" dirty="0" smtClean="0">
                <a:latin typeface="Times New Roman" pitchFamily="18" charset="0"/>
              </a:rPr>
              <a:t>3/9/17</a:t>
            </a:r>
            <a:endParaRPr lang="en-US" dirty="0">
              <a:latin typeface="Times New Roman" pitchFamily="18" charset="0"/>
            </a:endParaRPr>
          </a:p>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Roll Call / Quorum Check</a:t>
            </a:r>
          </a:p>
          <a:p>
            <a:pPr lvl="2">
              <a:buFont typeface="Calibri" pitchFamily="34" charset="0"/>
              <a:buAutoNum type="alphaLcPeriod"/>
            </a:pPr>
            <a:r>
              <a:rPr lang="en-US" dirty="0">
                <a:latin typeface="Times New Roman" pitchFamily="18" charset="0"/>
              </a:rPr>
              <a:t>Approve Agenda</a:t>
            </a:r>
          </a:p>
          <a:p>
            <a:pPr lvl="2">
              <a:buFont typeface="Calibri" pitchFamily="34" charset="0"/>
              <a:buAutoNum type="alphaLcPeriod"/>
            </a:pPr>
            <a:r>
              <a:rPr lang="en-US" dirty="0">
                <a:latin typeface="Times New Roman" pitchFamily="18" charset="0"/>
              </a:rPr>
              <a:t>Patent slides / Notes on status</a:t>
            </a:r>
          </a:p>
          <a:p>
            <a:pPr lvl="2">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1900.5.1 Status</a:t>
            </a:r>
          </a:p>
          <a:p>
            <a:pPr>
              <a:buFont typeface="Calibri" pitchFamily="34" charset="0"/>
              <a:buAutoNum type="arabicPeriod"/>
            </a:pPr>
            <a:r>
              <a:rPr lang="en-US" dirty="0">
                <a:latin typeface="Times New Roman" pitchFamily="18" charset="0"/>
              </a:rPr>
              <a:t>1900.5.2 </a:t>
            </a:r>
            <a:r>
              <a:rPr lang="en-US" dirty="0" smtClean="0">
                <a:latin typeface="Times New Roman" pitchFamily="18" charset="0"/>
              </a:rPr>
              <a:t>Status</a:t>
            </a:r>
          </a:p>
          <a:p>
            <a:pPr>
              <a:buFont typeface="Calibri" pitchFamily="34" charset="0"/>
              <a:buAutoNum type="arabicPeriod"/>
            </a:pPr>
            <a:r>
              <a:rPr lang="en-US" dirty="0" smtClean="0">
                <a:latin typeface="Times New Roman" pitchFamily="18" charset="0"/>
              </a:rPr>
              <a:t>Review of </a:t>
            </a:r>
            <a:r>
              <a:rPr lang="en-US" dirty="0" err="1" smtClean="0">
                <a:latin typeface="Times New Roman" pitchFamily="18" charset="0"/>
              </a:rPr>
              <a:t>DySPAN</a:t>
            </a:r>
            <a:r>
              <a:rPr lang="en-US" dirty="0" smtClean="0">
                <a:latin typeface="Times New Roman" pitchFamily="18" charset="0"/>
              </a:rPr>
              <a:t>-SC and other related activities </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a:t>
            </a:r>
            <a:r>
              <a:rPr lang="en-US" dirty="0" smtClean="0">
                <a:latin typeface="Times New Roman" pitchFamily="18" charset="0"/>
              </a:rPr>
              <a:t>marketing</a:t>
            </a:r>
          </a:p>
          <a:p>
            <a:pPr>
              <a:buFont typeface="Calibri" pitchFamily="34" charset="0"/>
              <a:buAutoNum type="arabicPeriod"/>
            </a:pPr>
            <a:r>
              <a:rPr lang="en-US" dirty="0" smtClean="0">
                <a:latin typeface="Times New Roman" pitchFamily="18" charset="0"/>
              </a:rPr>
              <a:t>1900.5.2 Ad Hoc (How to add Schema)</a:t>
            </a:r>
            <a:endParaRPr lang="en-US" dirty="0">
              <a:latin typeface="Times New Roman" pitchFamily="18" charset="0"/>
            </a:endParaRPr>
          </a:p>
          <a:p>
            <a:pPr marL="119063" indent="0"/>
            <a:r>
              <a:rPr lang="en-US" dirty="0">
                <a:latin typeface="Times New Roman" pitchFamily="18" charset="0"/>
              </a:rPr>
              <a:t>DAY 2 – </a:t>
            </a:r>
            <a:r>
              <a:rPr lang="en-US" dirty="0" smtClean="0">
                <a:latin typeface="Times New Roman" pitchFamily="18" charset="0"/>
              </a:rPr>
              <a:t>3</a:t>
            </a:r>
            <a:r>
              <a:rPr lang="en-US" dirty="0" smtClean="0">
                <a:latin typeface="Times New Roman" pitchFamily="18" charset="0"/>
              </a:rPr>
              <a:t>/10/17</a:t>
            </a:r>
            <a:endParaRPr lang="en-US" dirty="0">
              <a:latin typeface="Times New Roman" pitchFamily="18" charset="0"/>
            </a:endParaRPr>
          </a:p>
          <a:p>
            <a:pPr>
              <a:buFont typeface="+mj-lt"/>
              <a:buAutoNum type="arabicPeriod" startAt="5"/>
            </a:pPr>
            <a:r>
              <a:rPr lang="en-US" dirty="0" smtClean="0">
                <a:latin typeface="Times New Roman" pitchFamily="18" charset="0"/>
              </a:rPr>
              <a:t>1900.5.1 </a:t>
            </a:r>
            <a:r>
              <a:rPr lang="en-US" dirty="0">
                <a:latin typeface="Times New Roman" pitchFamily="18" charset="0"/>
              </a:rPr>
              <a:t>Ad Hoc Drafting Review</a:t>
            </a:r>
          </a:p>
          <a:p>
            <a:pPr marL="119063" indent="0"/>
            <a:r>
              <a:rPr lang="en-US" dirty="0">
                <a:latin typeface="Times New Roman" pitchFamily="18" charset="0"/>
              </a:rPr>
              <a:t>DAY 3 – </a:t>
            </a:r>
            <a:r>
              <a:rPr lang="en-US" dirty="0" smtClean="0">
                <a:latin typeface="Times New Roman" pitchFamily="18" charset="0"/>
              </a:rPr>
              <a:t>3</a:t>
            </a:r>
            <a:r>
              <a:rPr lang="en-US" dirty="0" smtClean="0">
                <a:latin typeface="Times New Roman" pitchFamily="18" charset="0"/>
              </a:rPr>
              <a:t>/11/17</a:t>
            </a:r>
            <a:endParaRPr lang="en-US" dirty="0">
              <a:latin typeface="Times New Roman" pitchFamily="18" charset="0"/>
            </a:endParaRPr>
          </a:p>
          <a:p>
            <a:pPr>
              <a:buFont typeface="+mj-lt"/>
              <a:buAutoNum type="arabicPeriod" startAt="6"/>
            </a:pPr>
            <a:r>
              <a:rPr lang="en-US" dirty="0">
                <a:latin typeface="Times New Roman" pitchFamily="18" charset="0"/>
              </a:rPr>
              <a:t>1900.5.1 </a:t>
            </a:r>
            <a:r>
              <a:rPr lang="en-US" dirty="0" smtClean="0">
                <a:latin typeface="Times New Roman" pitchFamily="18" charset="0"/>
              </a:rPr>
              <a:t>Drafting review (Continued)</a:t>
            </a:r>
            <a:endParaRPr lang="en-US" dirty="0">
              <a:latin typeface="Times New Roman" pitchFamily="18" charset="0"/>
            </a:endParaRPr>
          </a:p>
          <a:p>
            <a:pPr>
              <a:buFont typeface="+mj-lt"/>
              <a:buAutoNum type="arabicPeriod" startAt="7"/>
            </a:pPr>
            <a:r>
              <a:rPr lang="en-US" dirty="0" smtClean="0">
                <a:latin typeface="Times New Roman" pitchFamily="18" charset="0"/>
              </a:rPr>
              <a:t>1900.5.2 Recirculation comment resolution</a:t>
            </a:r>
            <a:endParaRPr lang="en-US" dirty="0">
              <a:latin typeface="Times New Roman" pitchFamily="18" charset="0"/>
            </a:endParaRPr>
          </a:p>
          <a:p>
            <a:pPr>
              <a:buFont typeface="+mj-lt"/>
              <a:buAutoNum type="arabicPeriod" startAt="7"/>
            </a:pPr>
            <a:r>
              <a:rPr lang="en-US" dirty="0" smtClean="0">
                <a:latin typeface="Times New Roman" pitchFamily="18" charset="0"/>
              </a:rPr>
              <a:t>1900.5 WG (2 PM) Any </a:t>
            </a:r>
            <a:r>
              <a:rPr lang="en-US" dirty="0">
                <a:latin typeface="Times New Roman" pitchFamily="18" charset="0"/>
              </a:rPr>
              <a:t>required closing motions</a:t>
            </a:r>
          </a:p>
          <a:p>
            <a:pPr>
              <a:buFont typeface="Calibri" pitchFamily="34" charset="0"/>
              <a:buAutoNum type="arabicPeriod" startAt="7"/>
            </a:pPr>
            <a:r>
              <a:rPr lang="en-US" dirty="0">
                <a:latin typeface="Times New Roman" pitchFamily="18" charset="0"/>
              </a:rPr>
              <a:t>1900.5 meeting planning and review</a:t>
            </a:r>
          </a:p>
          <a:p>
            <a:pPr>
              <a:buFont typeface="Calibri" pitchFamily="34" charset="0"/>
              <a:buAutoNum type="arabicPeriod" startAt="7"/>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startAt="7"/>
            </a:pPr>
            <a:r>
              <a:rPr lang="en-US" dirty="0">
                <a:latin typeface="Times New Roman" pitchFamily="18" charset="0"/>
              </a:rPr>
              <a:t>Adjourn</a:t>
            </a:r>
          </a:p>
        </p:txBody>
      </p:sp>
      <p:sp>
        <p:nvSpPr>
          <p:cNvPr id="2" name="Date Placeholder 1"/>
          <p:cNvSpPr>
            <a:spLocks noGrp="1"/>
          </p:cNvSpPr>
          <p:nvPr>
            <p:ph type="dt" sz="quarter" idx="10"/>
          </p:nvPr>
        </p:nvSpPr>
        <p:spPr/>
        <p:txBody>
          <a:bodyPr/>
          <a:lstStyle/>
          <a:p>
            <a:pPr>
              <a:defRPr/>
            </a:pPr>
            <a:fld id="{0FF1EFCA-BF72-4B0D-8005-DAA20FCC4A87}" type="datetime1">
              <a:rPr lang="en-US" smtClean="0"/>
              <a:t>3/3/2017</a:t>
            </a:fld>
            <a:endParaRPr lang="en-US"/>
          </a:p>
        </p:txBody>
      </p:sp>
      <p:sp>
        <p:nvSpPr>
          <p:cNvPr id="3" name="Footer Placeholder 2"/>
          <p:cNvSpPr>
            <a:spLocks noGrp="1"/>
          </p:cNvSpPr>
          <p:nvPr>
            <p:ph type="ftr" sz="quarter" idx="11"/>
          </p:nvPr>
        </p:nvSpPr>
        <p:spPr/>
        <p:txBody>
          <a:bodyPr/>
          <a:lstStyle/>
          <a:p>
            <a:pPr>
              <a:defRPr/>
            </a:pPr>
            <a:r>
              <a:rPr lang="en-US" smtClean="0"/>
              <a:t>Doc #: 5-17-0006-00-agen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8</a:t>
            </a:fld>
            <a:endParaRPr lang="en-US"/>
          </a:p>
        </p:txBody>
      </p:sp>
      <p:sp>
        <p:nvSpPr>
          <p:cNvPr id="5" name="Right Arrow 4"/>
          <p:cNvSpPr/>
          <p:nvPr/>
        </p:nvSpPr>
        <p:spPr>
          <a:xfrm>
            <a:off x="381000" y="1001643"/>
            <a:ext cx="304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Adjusted Agenda contained in </a:t>
            </a:r>
            <a:r>
              <a:rPr lang="en-US" dirty="0" smtClean="0"/>
              <a:t>5-17-000x-0x</a:t>
            </a:r>
            <a:endParaRPr lang="en-US" dirty="0"/>
          </a:p>
          <a:p>
            <a:endParaRPr lang="en-US" dirty="0"/>
          </a:p>
          <a:p>
            <a:r>
              <a:rPr dirty="0"/>
              <a:t>Mover:  </a:t>
            </a:r>
            <a:endParaRPr dirty="0" smtClean="0"/>
          </a:p>
          <a:p>
            <a:r>
              <a:rPr dirty="0" smtClean="0"/>
              <a:t>Second: </a:t>
            </a:r>
            <a:endParaRPr lang="en-US" dirty="0" smtClean="0"/>
          </a:p>
          <a:p>
            <a:r>
              <a:rPr lang="en-US" dirty="0" smtClean="0"/>
              <a:t>Vote:</a:t>
            </a:r>
            <a:endParaRPr dirty="0"/>
          </a:p>
        </p:txBody>
      </p:sp>
      <p:sp>
        <p:nvSpPr>
          <p:cNvPr id="4" name="Date Placeholder 3"/>
          <p:cNvSpPr>
            <a:spLocks noGrp="1"/>
          </p:cNvSpPr>
          <p:nvPr>
            <p:ph type="dt" sz="quarter" idx="10"/>
          </p:nvPr>
        </p:nvSpPr>
        <p:spPr/>
        <p:txBody>
          <a:bodyPr/>
          <a:lstStyle/>
          <a:p>
            <a:pPr>
              <a:defRPr/>
            </a:pPr>
            <a:fld id="{B4EA1FA8-7563-43E9-9BDB-B1A397F5160D}" type="datetime1">
              <a:rPr lang="en-US" smtClean="0"/>
              <a:t>3/3/2017</a:t>
            </a:fld>
            <a:endParaRPr lang="en-US"/>
          </a:p>
        </p:txBody>
      </p:sp>
      <p:sp>
        <p:nvSpPr>
          <p:cNvPr id="5" name="Footer Placeholder 4"/>
          <p:cNvSpPr>
            <a:spLocks noGrp="1"/>
          </p:cNvSpPr>
          <p:nvPr>
            <p:ph type="ftr" sz="quarter" idx="11"/>
          </p:nvPr>
        </p:nvSpPr>
        <p:spPr/>
        <p:txBody>
          <a:bodyPr/>
          <a:lstStyle/>
          <a:p>
            <a:pPr>
              <a:defRPr/>
            </a:pPr>
            <a:r>
              <a:rPr lang="en-US" smtClean="0"/>
              <a:t>Doc #: 5-17-0006-00-agen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9</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14503</TotalTime>
  <Words>1473</Words>
  <Application>Microsoft Office PowerPoint</Application>
  <PresentationFormat>On-screen Show (4:3)</PresentationFormat>
  <Paragraphs>355</Paragraphs>
  <Slides>25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Helvetica</vt:lpstr>
      <vt:lpstr>Monotype Sorts</vt:lpstr>
      <vt:lpstr>Times New Roman</vt:lpstr>
      <vt:lpstr>Office Theme</vt:lpstr>
      <vt:lpstr>PowerPoint Presentation</vt:lpstr>
      <vt:lpstr>Electronic Meeting Details Same for all 3 days</vt:lpstr>
      <vt:lpstr>Current Membership</vt:lpstr>
      <vt:lpstr>Tentative Schedule for Thurs 3/09/17</vt:lpstr>
      <vt:lpstr>Tentative Schedule for Wed 3/10/17</vt:lpstr>
      <vt:lpstr>Tentative Schedule for Thurs 3/11/17</vt:lpstr>
      <vt:lpstr>Rules</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Working Schedule for 1900.5.1</vt:lpstr>
      <vt:lpstr>1900.5.1 Status</vt:lpstr>
      <vt:lpstr>Working Schedule for 1900.5.2</vt:lpstr>
      <vt:lpstr>1900.5.2 Status</vt:lpstr>
      <vt:lpstr>DySPAN-SC and Other Activities</vt:lpstr>
      <vt:lpstr>Marketing Inputs</vt:lpstr>
      <vt:lpstr>1900.5.1 Drafting Review (3/10/17)</vt:lpstr>
      <vt:lpstr>1900.5.2 Comment Resolution (3/11/17)</vt:lpstr>
      <vt:lpstr>WG Motions (3/11/17)</vt:lpstr>
      <vt:lpstr>Meeting Planning</vt:lpstr>
      <vt:lpstr>IEEE 1900.5 Meetings 11/28/16 – 12/1/16</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296</cp:revision>
  <dcterms:created xsi:type="dcterms:W3CDTF">2013-08-13T02:52:21Z</dcterms:created>
  <dcterms:modified xsi:type="dcterms:W3CDTF">2017-03-03T20:42:38Z</dcterms:modified>
</cp:coreProperties>
</file>