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4" r:id="rId14"/>
    <p:sldId id="335" r:id="rId15"/>
    <p:sldId id="375" r:id="rId16"/>
    <p:sldId id="372" r:id="rId17"/>
    <p:sldId id="344" r:id="rId18"/>
    <p:sldId id="346" r:id="rId19"/>
    <p:sldId id="347"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32E21BA-845D-4435-88CF-E7144BF30521}"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E739A49-E03B-4308-AF7B-6771D9EB349B}"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F650F8-ABC7-4230-A559-8FDD51BC05CF}"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B367C6-37B1-421F-ACC1-F209078F4820}"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8D23C46-B780-489B-91EE-470E424D8E29}"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CEEC93D-7E0E-4C38-A069-A9F401F76C4C}" type="datetime1">
              <a:rPr lang="en-US" smtClean="0"/>
              <a:t>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52A1347-AB57-46BE-9CD7-209BCB23417B}" type="datetime1">
              <a:rPr lang="en-US" smtClean="0"/>
              <a:t>2/7/2017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21ED4E3-1B0A-4F60-A8EB-536916A757D7}" type="datetime1">
              <a:rPr lang="en-US" smtClean="0"/>
              <a:t>2/7/2017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C44C0BC-FB66-40F0-BF62-4FF42C5ABC86}" type="datetime1">
              <a:rPr lang="en-US" smtClean="0"/>
              <a:t>2/7/2017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899179-DAA4-4DC3-AEA5-EEE7102EF8A1}" type="datetime1">
              <a:rPr lang="en-US" smtClean="0"/>
              <a:t>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D39BF9-B453-41EC-9C28-65221DCDD768}" type="datetime1">
              <a:rPr lang="en-US" smtClean="0"/>
              <a:t>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1536FD4-DB9F-4711-BD41-147367815184}" type="datetime1">
              <a:rPr lang="en-US" smtClean="0"/>
              <a:t>2/7/2017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5-17-0004-01-agen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A29E215-E033-426D-A23D-85D10F53E45F}" type="datetime1">
              <a:rPr lang="en-US" smtClean="0">
                <a:solidFill>
                  <a:srgbClr val="000099"/>
                </a:solidFill>
              </a:rPr>
              <a:t>2/7/2017</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6404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07 February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07 February 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5-17-0004-01-agen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5-17-0004-01-agen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437C72E-D902-49A6-812E-4DEFB7F4B349}"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5-17-0001-00 &amp; 5-17-0005-00</a:t>
            </a:r>
            <a:endParaRPr dirty="0" smtClean="0"/>
          </a:p>
          <a:p>
            <a:r>
              <a:rPr dirty="0" smtClean="0"/>
              <a:t>Mover:  </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EAC2859D-C0F5-4652-A020-DF82F8966BE2}"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a:t>
            </a:r>
          </a:p>
          <a:p>
            <a:r>
              <a:rPr lang="en-US" dirty="0" smtClean="0"/>
              <a:t>Other</a:t>
            </a:r>
          </a:p>
        </p:txBody>
      </p:sp>
      <p:sp>
        <p:nvSpPr>
          <p:cNvPr id="4" name="Date Placeholder 3"/>
          <p:cNvSpPr>
            <a:spLocks noGrp="1"/>
          </p:cNvSpPr>
          <p:nvPr>
            <p:ph type="dt" sz="half" idx="10"/>
          </p:nvPr>
        </p:nvSpPr>
        <p:spPr/>
        <p:txBody>
          <a:bodyPr/>
          <a:lstStyle/>
          <a:p>
            <a:pPr>
              <a:defRPr/>
            </a:pPr>
            <a:fld id="{39DBC116-0C46-4F58-9B74-C95B94846C11}"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(Needs Work)			10/15     </a:t>
            </a:r>
            <a:r>
              <a:rPr altLang="en-US" sz="1400" b="1" dirty="0" smtClean="0">
                <a:solidFill>
                  <a:srgbClr val="FF0000"/>
                </a:solidFill>
              </a:rPr>
              <a:t>1/17?</a:t>
            </a:r>
          </a:p>
          <a:p>
            <a:r>
              <a:rPr altLang="en-US" sz="1400" dirty="0" smtClean="0"/>
              <a:t>Complete Draft for Clause 6	(More examples)			1/16        </a:t>
            </a:r>
            <a:r>
              <a:rPr altLang="en-US" sz="1400" b="1" dirty="0" smtClean="0">
                <a:solidFill>
                  <a:srgbClr val="FF0000"/>
                </a:solidFill>
              </a:rPr>
              <a:t>8/16</a:t>
            </a:r>
            <a:r>
              <a:rPr lang="en-US" altLang="en-US" sz="1400" dirty="0">
                <a:solidFill>
                  <a:srgbClr val="FF0000"/>
                </a:solidFill>
              </a:rPr>
              <a:t> √</a:t>
            </a:r>
            <a:endParaRPr altLang="en-US" sz="1400" dirty="0" smtClean="0"/>
          </a:p>
          <a:p>
            <a:r>
              <a:rPr altLang="en-US" sz="1400" dirty="0" smtClean="0"/>
              <a:t>Complete Draft for Clause 7	(put xml file in annex?)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(Minor additions needed)		4/16         </a:t>
            </a:r>
            <a:r>
              <a:rPr altLang="en-US" sz="1400" b="1" dirty="0" smtClean="0">
                <a:solidFill>
                  <a:srgbClr val="FF0000"/>
                </a:solidFill>
              </a:rPr>
              <a:t>9/16</a:t>
            </a:r>
            <a:r>
              <a:rPr lang="en-US" altLang="en-US" sz="1400" dirty="0">
                <a:solidFill>
                  <a:srgbClr val="FF0000"/>
                </a:solidFill>
              </a:rPr>
              <a:t> √</a:t>
            </a:r>
            <a:endParaRPr altLang="en-US" sz="1400" b="1" dirty="0" smtClean="0">
              <a:solidFill>
                <a:srgbClr val="FF0000"/>
              </a:solidFill>
            </a:endParaRPr>
          </a:p>
          <a:p>
            <a:r>
              <a:rPr altLang="en-US" sz="1400" dirty="0" smtClean="0"/>
              <a:t>Annex A-E						3/17</a:t>
            </a:r>
          </a:p>
          <a:p>
            <a:r>
              <a:rPr altLang="en-US" sz="1400" dirty="0" smtClean="0"/>
              <a:t>First WG Ballot						3/17</a:t>
            </a:r>
          </a:p>
          <a:p>
            <a:r>
              <a:rPr altLang="en-US" sz="1400" dirty="0" smtClean="0"/>
              <a:t>WG </a:t>
            </a:r>
            <a:r>
              <a:rPr altLang="en-US" sz="1400" dirty="0" err="1" smtClean="0"/>
              <a:t>Recirc</a:t>
            </a:r>
            <a:r>
              <a:rPr altLang="en-US" sz="1400" dirty="0" smtClean="0"/>
              <a:t>						5/17</a:t>
            </a:r>
          </a:p>
          <a:p>
            <a:r>
              <a:rPr altLang="en-US" sz="1400" dirty="0" smtClean="0"/>
              <a:t>Sponsor Ballot						6/17</a:t>
            </a:r>
          </a:p>
          <a:p>
            <a:r>
              <a:rPr altLang="en-US" sz="1400" dirty="0" smtClean="0"/>
              <a:t>Sponsor </a:t>
            </a:r>
            <a:r>
              <a:rPr altLang="en-US" sz="1400" dirty="0" err="1" smtClean="0"/>
              <a:t>Recirc</a:t>
            </a:r>
            <a:r>
              <a:rPr altLang="en-US" sz="1400" dirty="0" smtClean="0"/>
              <a:t>						</a:t>
            </a:r>
            <a:r>
              <a:rPr altLang="en-US" sz="1400" dirty="0"/>
              <a:t>8</a:t>
            </a:r>
            <a:r>
              <a:rPr altLang="en-US" sz="1400" dirty="0" smtClean="0"/>
              <a:t>/17</a:t>
            </a:r>
          </a:p>
          <a:p>
            <a:r>
              <a:rPr altLang="en-US" sz="1400" dirty="0" smtClean="0"/>
              <a:t>Sponsor </a:t>
            </a:r>
            <a:r>
              <a:rPr altLang="en-US" sz="1400" dirty="0" err="1" smtClean="0"/>
              <a:t>Recirc</a:t>
            </a:r>
            <a:r>
              <a:rPr altLang="en-US" sz="1400" dirty="0" smtClean="0"/>
              <a:t> 2						9/17</a:t>
            </a:r>
          </a:p>
          <a:p>
            <a:r>
              <a:rPr altLang="en-US" sz="1400" dirty="0" smtClean="0"/>
              <a:t>Submit to REVCOM						10/17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6A3CC6C4-68F7-457E-A288-B04CF48482FA}"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03361" cy="523220"/>
          </a:xfrm>
          <a:prstGeom prst="rect">
            <a:avLst/>
          </a:prstGeom>
          <a:noFill/>
        </p:spPr>
        <p:txBody>
          <a:bodyPr wrap="none">
            <a:spAutoFit/>
          </a:bodyPr>
          <a:lstStyle/>
          <a:p>
            <a:pPr>
              <a:defRPr/>
            </a:pPr>
            <a:r>
              <a:rPr lang="en-US" sz="1400" b="1" dirty="0">
                <a:solidFill>
                  <a:srgbClr val="FF0000"/>
                </a:solidFill>
                <a:latin typeface="+mn-lt"/>
                <a:cs typeface="+mn-cs"/>
              </a:rPr>
              <a:t>?</a:t>
            </a:r>
            <a:r>
              <a:rPr lang="en-US" sz="1400" b="1" dirty="0" smtClean="0">
                <a:solidFill>
                  <a:srgbClr val="FF0000"/>
                </a:solidFill>
                <a:latin typeface="+mn-lt"/>
                <a:cs typeface="+mn-cs"/>
              </a:rPr>
              <a:t> </a:t>
            </a:r>
            <a:r>
              <a:rPr lang="en-US" sz="1400" b="1" dirty="0">
                <a:solidFill>
                  <a:srgbClr val="FF0000"/>
                </a:solidFill>
                <a:latin typeface="+mn-lt"/>
                <a:cs typeface="+mn-cs"/>
              </a:rPr>
              <a:t>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296262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Review of comments and draft for recirculation</a:t>
            </a:r>
          </a:p>
          <a:p>
            <a:r>
              <a:rPr lang="en-US" dirty="0" smtClean="0"/>
              <a:t>Vote to recirculate 1900.5.2</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BDE3A7E7-EDF1-4855-A507-76F75C4EDFBD}"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Recirculate 1900.5.2 </a:t>
            </a:r>
            <a:endParaRPr lang="en-US" dirty="0"/>
          </a:p>
        </p:txBody>
      </p:sp>
      <p:sp>
        <p:nvSpPr>
          <p:cNvPr id="3" name="Content Placeholder 2"/>
          <p:cNvSpPr>
            <a:spLocks noGrp="1"/>
          </p:cNvSpPr>
          <p:nvPr>
            <p:ph idx="1"/>
          </p:nvPr>
        </p:nvSpPr>
        <p:spPr/>
        <p:txBody>
          <a:bodyPr/>
          <a:lstStyle/>
          <a:p>
            <a:r>
              <a:rPr lang="en-US" sz="2400" dirty="0" smtClean="0"/>
              <a:t>Motion </a:t>
            </a:r>
            <a:r>
              <a:rPr lang="en-US" sz="2400" dirty="0"/>
              <a:t>to adopt document #</a:t>
            </a:r>
            <a:r>
              <a:rPr lang="en-US" sz="2400" dirty="0" smtClean="0"/>
              <a:t>5-15-0064-11 </a:t>
            </a:r>
            <a:r>
              <a:rPr lang="en-US" sz="2400" dirty="0"/>
              <a:t>as the new 1900.5.2 draft </a:t>
            </a:r>
            <a:r>
              <a:rPr lang="en-US" sz="2400" dirty="0" smtClean="0"/>
              <a:t> and document #5-16-0011-02 as resolutions to the comments in the 1900.5.2 sponsor ballot and </a:t>
            </a:r>
            <a:r>
              <a:rPr lang="en-US" sz="2400" dirty="0"/>
              <a:t>instruct the IEEE 1900.5 Chair to take actions as required to conduct </a:t>
            </a:r>
            <a:r>
              <a:rPr lang="en-US" sz="2400" dirty="0" smtClean="0"/>
              <a:t>a sponsor recirculation ballot </a:t>
            </a:r>
            <a:r>
              <a:rPr lang="en-US" sz="2400" dirty="0"/>
              <a:t>on that draft </a:t>
            </a:r>
            <a:r>
              <a:rPr lang="en-US" sz="2400" dirty="0" smtClean="0"/>
              <a:t>/ comment resolutions and </a:t>
            </a:r>
            <a:r>
              <a:rPr lang="en-US" sz="2400" dirty="0"/>
              <a:t>make editorial changes as required for the ballot.</a:t>
            </a:r>
          </a:p>
          <a:p>
            <a:r>
              <a:rPr lang="en-US" sz="2400" dirty="0" smtClean="0"/>
              <a:t>Mover</a:t>
            </a:r>
            <a:r>
              <a:rPr lang="en-US" sz="2400" dirty="0"/>
              <a:t>: </a:t>
            </a:r>
          </a:p>
          <a:p>
            <a:r>
              <a:rPr lang="en-US" sz="2400" dirty="0" smtClean="0"/>
              <a:t>Second</a:t>
            </a:r>
            <a:r>
              <a:rPr lang="en-US" sz="2400" dirty="0"/>
              <a:t>: </a:t>
            </a:r>
            <a:endParaRPr lang="en-US" sz="2400" dirty="0" smtClean="0"/>
          </a:p>
          <a:p>
            <a:r>
              <a:rPr lang="en-US" sz="2400" dirty="0" smtClean="0"/>
              <a:t>Vote:</a:t>
            </a:r>
            <a:endParaRPr lang="en-US" sz="2400" dirty="0"/>
          </a:p>
          <a:p>
            <a:endParaRPr lang="en-US" sz="2400" dirty="0"/>
          </a:p>
        </p:txBody>
      </p:sp>
      <p:sp>
        <p:nvSpPr>
          <p:cNvPr id="4" name="Date Placeholder 3"/>
          <p:cNvSpPr>
            <a:spLocks noGrp="1"/>
          </p:cNvSpPr>
          <p:nvPr>
            <p:ph type="dt" sz="half" idx="10"/>
          </p:nvPr>
        </p:nvSpPr>
        <p:spPr/>
        <p:txBody>
          <a:bodyPr/>
          <a:lstStyle/>
          <a:p>
            <a:pPr>
              <a:defRPr/>
            </a:pPr>
            <a:fld id="{4B0B654C-2514-44BE-8F8A-A6514F68FC84}"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2428064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lang="en-US" altLang="en-US" sz="1400" dirty="0" smtClean="0">
                <a:solidFill>
                  <a:srgbClr val="FF0000"/>
                </a:solidFill>
              </a:rPr>
              <a:t>3/15/16</a:t>
            </a:r>
          </a:p>
          <a:p>
            <a:r>
              <a:rPr altLang="en-US" sz="1400" dirty="0" smtClean="0"/>
              <a:t>Suggested comment resolutions available				</a:t>
            </a:r>
            <a:r>
              <a:rPr lang="en-US" altLang="en-US" sz="1400" dirty="0" smtClean="0">
                <a:solidFill>
                  <a:srgbClr val="FF0000"/>
                </a:solidFill>
              </a:rPr>
              <a:t>11/15/16 </a:t>
            </a:r>
            <a:r>
              <a:rPr lang="en-US" altLang="en-US" sz="1400" b="1" dirty="0" smtClean="0">
                <a:solidFill>
                  <a:srgbClr val="FF0000"/>
                </a:solidFill>
              </a:rPr>
              <a:t>1</a:t>
            </a:r>
            <a:r>
              <a:rPr lang="en-US" altLang="en-US" sz="1400" dirty="0" smtClean="0">
                <a:solidFill>
                  <a:srgbClr val="FF0000"/>
                </a:solidFill>
              </a:rPr>
              <a:t>/</a:t>
            </a:r>
            <a:r>
              <a:rPr lang="en-US" altLang="en-US" sz="1400" b="1" dirty="0" smtClean="0">
                <a:solidFill>
                  <a:srgbClr val="FF0000"/>
                </a:solidFill>
              </a:rPr>
              <a:t>3/17 </a:t>
            </a:r>
            <a:r>
              <a:rPr lang="en-US" altLang="en-US" sz="1400" b="1" dirty="0">
                <a:solidFill>
                  <a:srgbClr val="FF0000"/>
                </a:solidFill>
              </a:rPr>
              <a:t>√ </a:t>
            </a:r>
            <a:endParaRPr lang="en-US" altLang="en-US" sz="1400" dirty="0" smtClean="0">
              <a:solidFill>
                <a:srgbClr val="FF0000"/>
              </a:solidFill>
            </a:endParaRPr>
          </a:p>
          <a:p>
            <a:r>
              <a:rPr altLang="en-US" sz="1400" dirty="0" smtClean="0"/>
              <a:t>Vote for </a:t>
            </a:r>
            <a:r>
              <a:rPr altLang="en-US" sz="1400" dirty="0" err="1" smtClean="0"/>
              <a:t>Recirc</a:t>
            </a:r>
            <a:r>
              <a:rPr altLang="en-US" sz="1400" dirty="0" smtClean="0"/>
              <a:t> Ballot					</a:t>
            </a:r>
            <a:r>
              <a:rPr lang="en-US" altLang="en-US" sz="1400" dirty="0" smtClean="0">
                <a:solidFill>
                  <a:srgbClr val="FF0000"/>
                </a:solidFill>
              </a:rPr>
              <a:t>12/1/16 </a:t>
            </a:r>
            <a:r>
              <a:rPr lang="en-US" altLang="en-US" sz="1400" b="1" dirty="0" smtClean="0">
                <a:solidFill>
                  <a:srgbClr val="FF0000"/>
                </a:solidFill>
              </a:rPr>
              <a:t>2</a:t>
            </a:r>
            <a:r>
              <a:rPr lang="en-US" altLang="en-US" sz="1400" dirty="0" smtClean="0">
                <a:solidFill>
                  <a:srgbClr val="FF0000"/>
                </a:solidFill>
              </a:rPr>
              <a:t>/</a:t>
            </a:r>
            <a:r>
              <a:rPr lang="en-US" altLang="en-US" sz="1400" b="1" dirty="0">
                <a:solidFill>
                  <a:srgbClr val="FF0000"/>
                </a:solidFill>
              </a:rPr>
              <a:t>7</a:t>
            </a:r>
            <a:r>
              <a:rPr lang="en-US" altLang="en-US" sz="1400" b="1" dirty="0" smtClean="0">
                <a:solidFill>
                  <a:srgbClr val="FF0000"/>
                </a:solidFill>
              </a:rPr>
              <a:t>/17  </a:t>
            </a:r>
            <a:endParaRPr lang="en-US" altLang="en-US" sz="1400" dirty="0" smtClean="0">
              <a:solidFill>
                <a:srgbClr val="FF0000"/>
              </a:solidFill>
            </a:endParaRPr>
          </a:p>
          <a:p>
            <a:r>
              <a:rPr altLang="en-US" sz="1400" dirty="0" smtClean="0"/>
              <a:t>Conduct </a:t>
            </a:r>
            <a:r>
              <a:rPr altLang="en-US" sz="1400" dirty="0" err="1" smtClean="0"/>
              <a:t>Recirc</a:t>
            </a:r>
            <a:r>
              <a:rPr altLang="en-US" sz="1400" dirty="0" smtClean="0"/>
              <a:t> Ballot					</a:t>
            </a:r>
            <a:r>
              <a:rPr lang="en-US" altLang="en-US" sz="1400" dirty="0" smtClean="0">
                <a:solidFill>
                  <a:srgbClr val="FF0000"/>
                </a:solidFill>
              </a:rPr>
              <a:t>1/3/17</a:t>
            </a:r>
          </a:p>
          <a:p>
            <a:r>
              <a:rPr altLang="en-US" sz="1400" dirty="0" smtClean="0"/>
              <a:t>Ballot completes						</a:t>
            </a:r>
            <a:r>
              <a:rPr lang="en-US" altLang="en-US" sz="1400" dirty="0" smtClean="0">
                <a:solidFill>
                  <a:srgbClr val="FF0000"/>
                </a:solidFill>
              </a:rPr>
              <a:t>2/2/17</a:t>
            </a:r>
          </a:p>
          <a:p>
            <a:r>
              <a:rPr altLang="en-US" sz="1400" dirty="0" smtClean="0"/>
              <a:t>Approved by Standards Board					</a:t>
            </a:r>
            <a:r>
              <a:rPr altLang="en-US" sz="1400" dirty="0" smtClean="0">
                <a:solidFill>
                  <a:srgbClr val="FF0000"/>
                </a:solidFill>
              </a:rPr>
              <a:t>4/1/17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DCFCAD88-EBBD-436A-9F04-19F706B4F523}"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6A2FE346-C63D-4669-B7A7-D85C6DC04A10}"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r>
              <a:rPr lang="en-US" dirty="0" smtClean="0"/>
              <a:t>NSC</a:t>
            </a:r>
          </a:p>
          <a:p>
            <a:pPr lvl="1"/>
            <a:r>
              <a:rPr lang="en-US" dirty="0" smtClean="0"/>
              <a:t>On hold till CY17</a:t>
            </a:r>
          </a:p>
          <a:p>
            <a:r>
              <a:rPr lang="en-US" dirty="0" smtClean="0"/>
              <a:t>Standards paper in process</a:t>
            </a:r>
          </a:p>
          <a:p>
            <a:r>
              <a:rPr lang="en-US" dirty="0" smtClean="0"/>
              <a:t>Vita 49 interactions</a:t>
            </a:r>
          </a:p>
          <a:p>
            <a:pPr lvl="1"/>
            <a:r>
              <a:rPr lang="en-US" dirty="0" smtClean="0"/>
              <a:t>Ongoing</a:t>
            </a:r>
          </a:p>
        </p:txBody>
      </p:sp>
      <p:sp>
        <p:nvSpPr>
          <p:cNvPr id="4" name="Date Placeholder 3"/>
          <p:cNvSpPr>
            <a:spLocks noGrp="1"/>
          </p:cNvSpPr>
          <p:nvPr>
            <p:ph type="dt" sz="quarter" idx="10"/>
          </p:nvPr>
        </p:nvSpPr>
        <p:spPr/>
        <p:txBody>
          <a:bodyPr/>
          <a:lstStyle/>
          <a:p>
            <a:pPr>
              <a:defRPr/>
            </a:pPr>
            <a:fld id="{643FB49D-F138-47B8-A490-AC8EE9BCD0AF}"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Ad </a:t>
            </a:r>
            <a:r>
              <a:rPr lang="en-US" dirty="0" err="1"/>
              <a:t>Hocs</a:t>
            </a:r>
            <a:r>
              <a:rPr lang="en-US" dirty="0"/>
              <a:t>?</a:t>
            </a:r>
          </a:p>
          <a:p>
            <a:r>
              <a:rPr lang="en-US" dirty="0" smtClean="0"/>
              <a:t>Face </a:t>
            </a:r>
            <a:r>
              <a:rPr lang="en-US" dirty="0"/>
              <a:t>to Face in March adjacent to </a:t>
            </a:r>
            <a:r>
              <a:rPr lang="en-US" dirty="0" err="1"/>
              <a:t>DySPAN</a:t>
            </a:r>
            <a:r>
              <a:rPr lang="en-US" dirty="0"/>
              <a:t> Conference in Baltimore March 9-11, 2017</a:t>
            </a:r>
          </a:p>
          <a:p>
            <a:pPr lvl="1"/>
            <a:r>
              <a:rPr lang="en-US" dirty="0" err="1"/>
              <a:t>DySPAN</a:t>
            </a:r>
            <a:r>
              <a:rPr lang="en-US" dirty="0"/>
              <a:t> Conference is March </a:t>
            </a:r>
            <a:r>
              <a:rPr lang="en-US" dirty="0" smtClean="0"/>
              <a:t>6-9</a:t>
            </a:r>
          </a:p>
          <a:p>
            <a:r>
              <a:rPr lang="en-US" dirty="0" smtClean="0"/>
              <a:t>Tentative Meeting times (9-5:30 daily)</a:t>
            </a:r>
          </a:p>
          <a:p>
            <a:pPr lvl="1"/>
            <a:r>
              <a:rPr lang="en-US" sz="2400" dirty="0" smtClean="0"/>
              <a:t>Day 1 (start 11 AM):  1900.5 WG / 1900.5.2 Ad Hoc</a:t>
            </a:r>
          </a:p>
          <a:p>
            <a:pPr lvl="1"/>
            <a:r>
              <a:rPr lang="en-US" sz="2400" dirty="0" smtClean="0"/>
              <a:t>Day 2 (start 9 AM):  1900.5.1 Ad Hoc</a:t>
            </a:r>
          </a:p>
          <a:p>
            <a:pPr lvl="1"/>
            <a:r>
              <a:rPr lang="en-US" sz="2400" dirty="0" smtClean="0"/>
              <a:t>Day 3 (end 3:30 PM) : 1900.5.1 Ad Hoc / 1900.5 WG</a:t>
            </a:r>
          </a:p>
          <a:p>
            <a:r>
              <a:rPr lang="en-US" dirty="0" smtClean="0"/>
              <a:t>No March 7 monthly electronic meeting</a:t>
            </a:r>
          </a:p>
          <a:p>
            <a:endParaRPr lang="en-US" dirty="0"/>
          </a:p>
        </p:txBody>
      </p:sp>
      <p:sp>
        <p:nvSpPr>
          <p:cNvPr id="4" name="Date Placeholder 3"/>
          <p:cNvSpPr>
            <a:spLocks noGrp="1"/>
          </p:cNvSpPr>
          <p:nvPr>
            <p:ph type="dt" sz="quarter" idx="10"/>
          </p:nvPr>
        </p:nvSpPr>
        <p:spPr/>
        <p:txBody>
          <a:bodyPr/>
          <a:lstStyle/>
          <a:p>
            <a:pPr>
              <a:defRPr/>
            </a:pPr>
            <a:fld id="{0EE0139B-4E7C-4A11-8EE6-6A9BF45CBE99}"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EA7C1CEC-C060-436E-B45C-3A14E28BB443}"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02/07/17 @</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E40EA881-AC2A-4F1F-94B1-047FB6B79A2F}"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051578FC-729E-4645-9062-7A65616D2A1D}"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smtClean="0"/>
              <a:t>Current Membership</a:t>
            </a:r>
          </a:p>
        </p:txBody>
      </p:sp>
      <p:sp>
        <p:nvSpPr>
          <p:cNvPr id="3" name="Date Placeholder 2"/>
          <p:cNvSpPr>
            <a:spLocks noGrp="1"/>
          </p:cNvSpPr>
          <p:nvPr>
            <p:ph type="dt" sz="quarter" idx="10"/>
          </p:nvPr>
        </p:nvSpPr>
        <p:spPr/>
        <p:txBody>
          <a:bodyPr/>
          <a:lstStyle/>
          <a:p>
            <a:pPr>
              <a:defRPr/>
            </a:pPr>
            <a:fld id="{F3A79325-126F-4C66-8D3D-042852BD0ACF}" type="datetime1">
              <a:rPr lang="en-US" smtClean="0"/>
              <a:t>2/7/2017</a:t>
            </a:fld>
            <a:endParaRPr lang="en-US"/>
          </a:p>
        </p:txBody>
      </p:sp>
      <p:sp>
        <p:nvSpPr>
          <p:cNvPr id="4" name="Footer Placeholder 3"/>
          <p:cNvSpPr>
            <a:spLocks noGrp="1"/>
          </p:cNvSpPr>
          <p:nvPr>
            <p:ph type="ftr" sz="quarter" idx="11"/>
          </p:nvPr>
        </p:nvSpPr>
        <p:spPr/>
        <p:txBody>
          <a:bodyPr/>
          <a:lstStyle/>
          <a:p>
            <a:pPr>
              <a:defRPr/>
            </a:pPr>
            <a:r>
              <a:rPr lang="en-US" smtClean="0"/>
              <a:t>Doc #: 5-17-0004-01-agen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2690225912"/>
              </p:ext>
            </p:extLst>
          </p:nvPr>
        </p:nvGraphicFramePr>
        <p:xfrm>
          <a:off x="571500" y="714335"/>
          <a:ext cx="6096000" cy="5211843"/>
        </p:xfrm>
        <a:graphic>
          <a:graphicData uri="http://schemas.openxmlformats.org/drawingml/2006/table">
            <a:tbl>
              <a:tblPr>
                <a:tableStyleId>{5C22544A-7EE6-4342-B048-85BDC9FD1C3A}</a:tableStyleId>
              </a:tblPr>
              <a:tblGrid>
                <a:gridCol w="536027"/>
                <a:gridCol w="804042"/>
                <a:gridCol w="832859"/>
                <a:gridCol w="835742"/>
                <a:gridCol w="3087330"/>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smtClean="0">
                          <a:effectLst/>
                        </a:rPr>
                        <a:t>Members 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1" marR="7621" marT="7621" marB="0" anchor="b"/>
                </a:tc>
              </a:tr>
              <a:tr h="135935">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1" marR="7621" marT="7621"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1" marR="7621" marT="7621" marB="0" anchor="b"/>
                </a:tc>
              </a:tr>
              <a:tr h="150634">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Participant</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1" marR="7621" marT="7621"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6948" marR="6948" marT="6948"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Omar</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Granados</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6948" marR="6948" marT="6948"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Dustan</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Hellwig</a:t>
                      </a:r>
                      <a:endParaRPr lang="en-US" sz="11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Chesapeake Technology International</a:t>
                      </a:r>
                      <a:endParaRPr lang="en-US" sz="11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a:t>
            </a:r>
            <a:r>
              <a:rPr lang="en-US" sz="1600" dirty="0" smtClean="0"/>
              <a:t>&gt; </a:t>
            </a:r>
            <a:r>
              <a:rPr lang="en-US" sz="1600" dirty="0"/>
              <a:t>½ membership </a:t>
            </a:r>
            <a:r>
              <a:rPr lang="en-US" sz="1600" dirty="0" smtClean="0"/>
              <a:t>(7 </a:t>
            </a:r>
            <a:r>
              <a:rPr lang="en-US" sz="1600" dirty="0"/>
              <a:t>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b="1" dirty="0">
                <a:latin typeface="Times New Roman" pitchFamily="18" charset="0"/>
              </a:rPr>
              <a:t>Vote to recirculate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E722A0EA-030E-4231-B773-8C3F17CD28F9}"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5-17-0004-01</a:t>
            </a:r>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B8E80E4C-56AE-4973-8C34-5DBE03A45157}"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D9CF907-B27D-4053-9D2A-652D712E8581}"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3E9D2DB9-FF8D-409E-9694-FAF1F10EFEC4}"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FEDA9D78-6D94-4826-B2F8-76B569EFE5D9}"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10816</TotalTime>
  <Words>1519</Words>
  <Application>Microsoft Office PowerPoint</Application>
  <PresentationFormat>On-screen Show (4:3)</PresentationFormat>
  <Paragraphs>341</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Motion to Recirculate 1900.5.2 </vt:lpstr>
      <vt:lpstr>Working Schedule for 1900.5.2</vt:lpstr>
      <vt:lpstr>Other DySPAN-SC Activities</vt:lpstr>
      <vt:lpstr>Marketing Inputs</vt:lpstr>
      <vt:lpstr>Meeting Planning</vt:lpstr>
      <vt:lpstr>IEEE 1900.5 Meeting 02/07/17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241</cp:revision>
  <dcterms:created xsi:type="dcterms:W3CDTF">2013-08-13T02:52:21Z</dcterms:created>
  <dcterms:modified xsi:type="dcterms:W3CDTF">2017-02-07T05:29:49Z</dcterms:modified>
</cp:coreProperties>
</file>