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4" r:id="rId14"/>
    <p:sldId id="335" r:id="rId15"/>
    <p:sldId id="375" r:id="rId16"/>
    <p:sldId id="372" r:id="rId17"/>
    <p:sldId id="344" r:id="rId18"/>
    <p:sldId id="346" r:id="rId19"/>
    <p:sldId id="347"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7CE3DDE-4BCE-4A85-89C3-51C01A43AAC8}"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6649684-482E-4ADE-AB08-C3DD2C281EEB}"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A8C932E-6436-4196-BE92-00776188CB03}"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CEC9245-57D2-4791-843A-0310B82D482D}"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3BE6C46-34F1-48CF-A4BB-708F87E10D1E}" type="datetime1">
              <a:rPr lang="en-US" smtClean="0"/>
              <a:t>1/24/2017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34A7C7A-C110-4721-84EB-A25070F1D24A}" type="datetime1">
              <a:rPr lang="en-US" smtClean="0"/>
              <a:t>1/24/2017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B4E31FD-3F21-4CCE-B615-5B563FDF43C7}" type="datetime1">
              <a:rPr lang="en-US" smtClean="0"/>
              <a:t>1/24/2017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5EC801-ADC5-45A7-A6FB-7DB6B70E684A}" type="datetime1">
              <a:rPr lang="en-US" smtClean="0"/>
              <a:t>1/24/2017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F87DA6-3A83-4065-BE58-E3CCD84DD657}" type="datetime1">
              <a:rPr lang="en-US" smtClean="0"/>
              <a:t>1/24/2017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3795F3-3503-402A-9CDC-077525CF7E3D}" type="datetime1">
              <a:rPr lang="en-US" smtClean="0"/>
              <a:t>1/24/2017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10EC211-7D6A-467E-8517-2D94362BBDAF}" type="datetime1">
              <a:rPr lang="en-US" smtClean="0"/>
              <a:t>1/24/2017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F68289F-891B-4A1B-84E4-9D8CDE7B72E4}" type="datetime1">
              <a:rPr lang="en-US" smtClean="0"/>
              <a:t>1/24/2017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5-17-0004-00-agen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BB6FE80-9741-4E75-A8D2-B4FE0C95EB55}" type="datetime1">
              <a:rPr lang="en-US" smtClean="0">
                <a:solidFill>
                  <a:srgbClr val="000099"/>
                </a:solidFill>
              </a:rPr>
              <a:t>1/24/2017</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6404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07 February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07 February 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5-17-0004-00-agen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5-17-0004-00-agen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003991F2-774C-4289-BD66-551B02BBFF54}"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5-17-0001-00</a:t>
            </a:r>
            <a:endParaRPr dirty="0" smtClean="0"/>
          </a:p>
          <a:p>
            <a:r>
              <a:rPr dirty="0" smtClean="0"/>
              <a:t>Mover:  </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57E2ECEF-8C6B-4BD3-97F8-AE1562FCCFA9}"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a:t>
            </a:r>
          </a:p>
          <a:p>
            <a:r>
              <a:rPr lang="en-US" dirty="0" smtClean="0"/>
              <a:t>Other</a:t>
            </a:r>
          </a:p>
        </p:txBody>
      </p:sp>
      <p:sp>
        <p:nvSpPr>
          <p:cNvPr id="4" name="Date Placeholder 3"/>
          <p:cNvSpPr>
            <a:spLocks noGrp="1"/>
          </p:cNvSpPr>
          <p:nvPr>
            <p:ph type="dt" sz="half" idx="10"/>
          </p:nvPr>
        </p:nvSpPr>
        <p:spPr/>
        <p:txBody>
          <a:bodyPr/>
          <a:lstStyle/>
          <a:p>
            <a:pPr>
              <a:defRPr/>
            </a:pPr>
            <a:fld id="{059D6144-FA7F-46F9-BB3E-B125D5B54EF9}"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(Needs Work)			10/15     </a:t>
            </a:r>
            <a:r>
              <a:rPr altLang="en-US" sz="1400" b="1" dirty="0" smtClean="0">
                <a:solidFill>
                  <a:srgbClr val="FF0000"/>
                </a:solidFill>
              </a:rPr>
              <a:t>1/17?</a:t>
            </a:r>
          </a:p>
          <a:p>
            <a:r>
              <a:rPr altLang="en-US" sz="1400" dirty="0" smtClean="0"/>
              <a:t>Complete Draft for Clause 6	(More examples)			1/16        </a:t>
            </a:r>
            <a:r>
              <a:rPr altLang="en-US" sz="1400" b="1" dirty="0" smtClean="0">
                <a:solidFill>
                  <a:srgbClr val="FF0000"/>
                </a:solidFill>
              </a:rPr>
              <a:t>8/16</a:t>
            </a:r>
            <a:r>
              <a:rPr lang="en-US" altLang="en-US" sz="1400" dirty="0">
                <a:solidFill>
                  <a:srgbClr val="FF0000"/>
                </a:solidFill>
              </a:rPr>
              <a:t> √</a:t>
            </a:r>
            <a:endParaRPr altLang="en-US" sz="1400" dirty="0" smtClean="0"/>
          </a:p>
          <a:p>
            <a:r>
              <a:rPr altLang="en-US" sz="1400" dirty="0" smtClean="0"/>
              <a:t>Complete Draft for Clause 7	(put xml file in annex?)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(Minor additions needed)		4/16         </a:t>
            </a:r>
            <a:r>
              <a:rPr altLang="en-US" sz="1400" b="1" dirty="0" smtClean="0">
                <a:solidFill>
                  <a:srgbClr val="FF0000"/>
                </a:solidFill>
              </a:rPr>
              <a:t>9/16</a:t>
            </a:r>
            <a:r>
              <a:rPr lang="en-US" altLang="en-US" sz="1400" dirty="0">
                <a:solidFill>
                  <a:srgbClr val="FF0000"/>
                </a:solidFill>
              </a:rPr>
              <a:t> √</a:t>
            </a:r>
            <a:endParaRPr altLang="en-US" sz="1400" b="1" dirty="0" smtClean="0">
              <a:solidFill>
                <a:srgbClr val="FF0000"/>
              </a:solidFill>
            </a:endParaRPr>
          </a:p>
          <a:p>
            <a:r>
              <a:rPr altLang="en-US" sz="1400" dirty="0" smtClean="0"/>
              <a:t>Annex A-E						3/17</a:t>
            </a:r>
          </a:p>
          <a:p>
            <a:r>
              <a:rPr altLang="en-US" sz="1400" dirty="0" smtClean="0"/>
              <a:t>First WG Ballot						3/17</a:t>
            </a:r>
          </a:p>
          <a:p>
            <a:r>
              <a:rPr altLang="en-US" sz="1400" dirty="0" smtClean="0"/>
              <a:t>WG </a:t>
            </a:r>
            <a:r>
              <a:rPr altLang="en-US" sz="1400" dirty="0" err="1" smtClean="0"/>
              <a:t>Recirc</a:t>
            </a:r>
            <a:r>
              <a:rPr altLang="en-US" sz="1400" dirty="0" smtClean="0"/>
              <a:t>						5/17</a:t>
            </a:r>
          </a:p>
          <a:p>
            <a:r>
              <a:rPr altLang="en-US" sz="1400" dirty="0" smtClean="0"/>
              <a:t>Sponsor Ballot						6/17</a:t>
            </a:r>
          </a:p>
          <a:p>
            <a:r>
              <a:rPr altLang="en-US" sz="1400" dirty="0" smtClean="0"/>
              <a:t>Sponsor </a:t>
            </a:r>
            <a:r>
              <a:rPr altLang="en-US" sz="1400" dirty="0" err="1" smtClean="0"/>
              <a:t>Recirc</a:t>
            </a:r>
            <a:r>
              <a:rPr altLang="en-US" sz="1400" dirty="0" smtClean="0"/>
              <a:t>						</a:t>
            </a:r>
            <a:r>
              <a:rPr altLang="en-US" sz="1400" dirty="0"/>
              <a:t>8</a:t>
            </a:r>
            <a:r>
              <a:rPr altLang="en-US" sz="1400" dirty="0" smtClean="0"/>
              <a:t>/17</a:t>
            </a:r>
          </a:p>
          <a:p>
            <a:r>
              <a:rPr altLang="en-US" sz="1400" dirty="0" smtClean="0"/>
              <a:t>Sponsor </a:t>
            </a:r>
            <a:r>
              <a:rPr altLang="en-US" sz="1400" dirty="0" err="1" smtClean="0"/>
              <a:t>Recirc</a:t>
            </a:r>
            <a:r>
              <a:rPr altLang="en-US" sz="1400" dirty="0" smtClean="0"/>
              <a:t> 2						9/17</a:t>
            </a:r>
          </a:p>
          <a:p>
            <a:r>
              <a:rPr altLang="en-US" sz="1400" dirty="0" smtClean="0"/>
              <a:t>Submit to REVCOM						10/17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5E82ED53-4BF9-4142-A6EB-E31138019F07}"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03361" cy="523220"/>
          </a:xfrm>
          <a:prstGeom prst="rect">
            <a:avLst/>
          </a:prstGeom>
          <a:noFill/>
        </p:spPr>
        <p:txBody>
          <a:bodyPr wrap="none">
            <a:spAutoFit/>
          </a:bodyPr>
          <a:lstStyle/>
          <a:p>
            <a:pPr>
              <a:defRPr/>
            </a:pPr>
            <a:r>
              <a:rPr lang="en-US" sz="1400" b="1" dirty="0">
                <a:solidFill>
                  <a:srgbClr val="FF0000"/>
                </a:solidFill>
                <a:latin typeface="+mn-lt"/>
                <a:cs typeface="+mn-cs"/>
              </a:rPr>
              <a:t>?</a:t>
            </a:r>
            <a:r>
              <a:rPr lang="en-US" sz="1400" b="1" dirty="0" smtClean="0">
                <a:solidFill>
                  <a:srgbClr val="FF0000"/>
                </a:solidFill>
                <a:latin typeface="+mn-lt"/>
                <a:cs typeface="+mn-cs"/>
              </a:rPr>
              <a:t> </a:t>
            </a:r>
            <a:r>
              <a:rPr lang="en-US" sz="1400" b="1" dirty="0">
                <a:solidFill>
                  <a:srgbClr val="FF0000"/>
                </a:solidFill>
                <a:latin typeface="+mn-lt"/>
                <a:cs typeface="+mn-cs"/>
              </a:rPr>
              <a:t>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296262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Review of comments and draft for recirculation</a:t>
            </a:r>
          </a:p>
          <a:p>
            <a:r>
              <a:rPr lang="en-US" dirty="0" smtClean="0"/>
              <a:t>Vote to recirculate 1900.5.2</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4CE30AF9-E82A-492A-BA58-EE74AD9B4D58}"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Recirculate 1900.5.2 </a:t>
            </a:r>
            <a:endParaRPr lang="en-US" dirty="0"/>
          </a:p>
        </p:txBody>
      </p:sp>
      <p:sp>
        <p:nvSpPr>
          <p:cNvPr id="3" name="Content Placeholder 2"/>
          <p:cNvSpPr>
            <a:spLocks noGrp="1"/>
          </p:cNvSpPr>
          <p:nvPr>
            <p:ph idx="1"/>
          </p:nvPr>
        </p:nvSpPr>
        <p:spPr/>
        <p:txBody>
          <a:bodyPr/>
          <a:lstStyle/>
          <a:p>
            <a:r>
              <a:rPr lang="en-US" sz="2400" dirty="0" smtClean="0"/>
              <a:t>Motion </a:t>
            </a:r>
            <a:r>
              <a:rPr lang="en-US" sz="2400" dirty="0"/>
              <a:t>to adopt document #</a:t>
            </a:r>
            <a:r>
              <a:rPr lang="en-US" sz="2400" dirty="0" smtClean="0"/>
              <a:t>5-15-0064-11 </a:t>
            </a:r>
            <a:r>
              <a:rPr lang="en-US" sz="2400" dirty="0"/>
              <a:t>as the new 1900.5.2 draft </a:t>
            </a:r>
            <a:r>
              <a:rPr lang="en-US" sz="2400" dirty="0" smtClean="0"/>
              <a:t> and document #5-16-0011-02 as resolutions to the comments in the 1900.5.2 sponsor ballot and </a:t>
            </a:r>
            <a:r>
              <a:rPr lang="en-US" sz="2400" dirty="0"/>
              <a:t>instruct the IEEE 1900.5 Chair to take actions as required to conduct </a:t>
            </a:r>
            <a:r>
              <a:rPr lang="en-US" sz="2400" dirty="0" smtClean="0"/>
              <a:t>a sponsor recirculation ballot </a:t>
            </a:r>
            <a:r>
              <a:rPr lang="en-US" sz="2400" dirty="0"/>
              <a:t>on that draft </a:t>
            </a:r>
            <a:r>
              <a:rPr lang="en-US" sz="2400" dirty="0" smtClean="0"/>
              <a:t>/ comment resolutions and </a:t>
            </a:r>
            <a:r>
              <a:rPr lang="en-US" sz="2400" dirty="0"/>
              <a:t>make editorial changes as required for the ballot.</a:t>
            </a:r>
          </a:p>
          <a:p>
            <a:r>
              <a:rPr lang="en-US" sz="2400" dirty="0" smtClean="0"/>
              <a:t>Mover</a:t>
            </a:r>
            <a:r>
              <a:rPr lang="en-US" sz="2400" dirty="0"/>
              <a:t>: </a:t>
            </a:r>
          </a:p>
          <a:p>
            <a:r>
              <a:rPr lang="en-US" sz="2400" dirty="0" smtClean="0"/>
              <a:t>Second</a:t>
            </a:r>
            <a:r>
              <a:rPr lang="en-US" sz="2400" dirty="0"/>
              <a:t>: </a:t>
            </a:r>
            <a:endParaRPr lang="en-US" sz="2400" dirty="0" smtClean="0"/>
          </a:p>
          <a:p>
            <a:r>
              <a:rPr lang="en-US" sz="2400" dirty="0" smtClean="0"/>
              <a:t>Vote:</a:t>
            </a:r>
            <a:endParaRPr lang="en-US" sz="2400" dirty="0"/>
          </a:p>
          <a:p>
            <a:endParaRPr lang="en-US" sz="2400" dirty="0"/>
          </a:p>
        </p:txBody>
      </p:sp>
      <p:sp>
        <p:nvSpPr>
          <p:cNvPr id="4" name="Date Placeholder 3"/>
          <p:cNvSpPr>
            <a:spLocks noGrp="1"/>
          </p:cNvSpPr>
          <p:nvPr>
            <p:ph type="dt" sz="half" idx="10"/>
          </p:nvPr>
        </p:nvSpPr>
        <p:spPr/>
        <p:txBody>
          <a:bodyPr/>
          <a:lstStyle/>
          <a:p>
            <a:pPr>
              <a:defRPr/>
            </a:pPr>
            <a:fld id="{5A29346D-D245-43C0-B5BF-6787C5D4DD4D}"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2428064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lang="en-US" altLang="en-US" sz="1400" dirty="0" smtClean="0">
                <a:solidFill>
                  <a:srgbClr val="FF0000"/>
                </a:solidFill>
              </a:rPr>
              <a:t>3/15/16</a:t>
            </a:r>
          </a:p>
          <a:p>
            <a:r>
              <a:rPr altLang="en-US" sz="1400" dirty="0" smtClean="0"/>
              <a:t>Suggested comment resolutions available				</a:t>
            </a:r>
            <a:r>
              <a:rPr lang="en-US" altLang="en-US" sz="1400" dirty="0" smtClean="0">
                <a:solidFill>
                  <a:srgbClr val="FF0000"/>
                </a:solidFill>
              </a:rPr>
              <a:t>11/15/16 </a:t>
            </a:r>
            <a:r>
              <a:rPr lang="en-US" altLang="en-US" sz="1400" b="1" dirty="0" smtClean="0">
                <a:solidFill>
                  <a:srgbClr val="FF0000"/>
                </a:solidFill>
              </a:rPr>
              <a:t>1</a:t>
            </a:r>
            <a:r>
              <a:rPr lang="en-US" altLang="en-US" sz="1400" dirty="0" smtClean="0">
                <a:solidFill>
                  <a:srgbClr val="FF0000"/>
                </a:solidFill>
              </a:rPr>
              <a:t>/</a:t>
            </a:r>
            <a:r>
              <a:rPr lang="en-US" altLang="en-US" sz="1400" b="1" dirty="0" smtClean="0">
                <a:solidFill>
                  <a:srgbClr val="FF0000"/>
                </a:solidFill>
              </a:rPr>
              <a:t>3/17 </a:t>
            </a:r>
            <a:r>
              <a:rPr lang="en-US" altLang="en-US" sz="1400" b="1" dirty="0">
                <a:solidFill>
                  <a:srgbClr val="FF0000"/>
                </a:solidFill>
              </a:rPr>
              <a:t>√ </a:t>
            </a:r>
            <a:endParaRPr lang="en-US" altLang="en-US" sz="1400" dirty="0" smtClean="0">
              <a:solidFill>
                <a:srgbClr val="FF0000"/>
              </a:solidFill>
            </a:endParaRPr>
          </a:p>
          <a:p>
            <a:r>
              <a:rPr altLang="en-US" sz="1400" dirty="0" smtClean="0"/>
              <a:t>Vote for </a:t>
            </a:r>
            <a:r>
              <a:rPr altLang="en-US" sz="1400" dirty="0" err="1" smtClean="0"/>
              <a:t>Recirc</a:t>
            </a:r>
            <a:r>
              <a:rPr altLang="en-US" sz="1400" dirty="0" smtClean="0"/>
              <a:t> Ballot					</a:t>
            </a:r>
            <a:r>
              <a:rPr lang="en-US" altLang="en-US" sz="1400" dirty="0" smtClean="0">
                <a:solidFill>
                  <a:srgbClr val="FF0000"/>
                </a:solidFill>
              </a:rPr>
              <a:t>12/1/16 </a:t>
            </a:r>
            <a:r>
              <a:rPr lang="en-US" altLang="en-US" sz="1400" b="1" dirty="0" smtClean="0">
                <a:solidFill>
                  <a:srgbClr val="FF0000"/>
                </a:solidFill>
              </a:rPr>
              <a:t>2</a:t>
            </a:r>
            <a:r>
              <a:rPr lang="en-US" altLang="en-US" sz="1400" dirty="0" smtClean="0">
                <a:solidFill>
                  <a:srgbClr val="FF0000"/>
                </a:solidFill>
              </a:rPr>
              <a:t>/</a:t>
            </a:r>
            <a:r>
              <a:rPr lang="en-US" altLang="en-US" sz="1400" b="1" dirty="0">
                <a:solidFill>
                  <a:srgbClr val="FF0000"/>
                </a:solidFill>
              </a:rPr>
              <a:t>7</a:t>
            </a:r>
            <a:r>
              <a:rPr lang="en-US" altLang="en-US" sz="1400" b="1" dirty="0" smtClean="0">
                <a:solidFill>
                  <a:srgbClr val="FF0000"/>
                </a:solidFill>
              </a:rPr>
              <a:t>/17  </a:t>
            </a:r>
            <a:endParaRPr lang="en-US" altLang="en-US" sz="1400" dirty="0" smtClean="0">
              <a:solidFill>
                <a:srgbClr val="FF0000"/>
              </a:solidFill>
            </a:endParaRPr>
          </a:p>
          <a:p>
            <a:r>
              <a:rPr altLang="en-US" sz="1400" dirty="0" smtClean="0"/>
              <a:t>Conduct </a:t>
            </a:r>
            <a:r>
              <a:rPr altLang="en-US" sz="1400" dirty="0" err="1" smtClean="0"/>
              <a:t>Recirc</a:t>
            </a:r>
            <a:r>
              <a:rPr altLang="en-US" sz="1400" dirty="0" smtClean="0"/>
              <a:t> Ballot					</a:t>
            </a:r>
            <a:r>
              <a:rPr lang="en-US" altLang="en-US" sz="1400" dirty="0" smtClean="0">
                <a:solidFill>
                  <a:srgbClr val="FF0000"/>
                </a:solidFill>
              </a:rPr>
              <a:t>1/3/17</a:t>
            </a:r>
          </a:p>
          <a:p>
            <a:r>
              <a:rPr altLang="en-US" sz="1400" dirty="0" smtClean="0"/>
              <a:t>Ballot completes						</a:t>
            </a:r>
            <a:r>
              <a:rPr lang="en-US" altLang="en-US" sz="1400" dirty="0" smtClean="0">
                <a:solidFill>
                  <a:srgbClr val="FF0000"/>
                </a:solidFill>
              </a:rPr>
              <a:t>2/2/17</a:t>
            </a:r>
          </a:p>
          <a:p>
            <a:r>
              <a:rPr altLang="en-US" sz="1400" dirty="0" smtClean="0"/>
              <a:t>Approved by Standards Board					</a:t>
            </a:r>
            <a:r>
              <a:rPr altLang="en-US" sz="1400" dirty="0" smtClean="0">
                <a:solidFill>
                  <a:srgbClr val="FF0000"/>
                </a:solidFill>
              </a:rPr>
              <a:t>4/1/17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5C53676D-A620-47F2-B9AE-C1D79D75FB91}"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AE77C873-CC01-4D14-8BE8-FEB104BDB071}"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r>
              <a:rPr lang="en-US" dirty="0" smtClean="0"/>
              <a:t>NSC</a:t>
            </a:r>
          </a:p>
          <a:p>
            <a:pPr lvl="1"/>
            <a:r>
              <a:rPr lang="en-US" dirty="0" smtClean="0"/>
              <a:t>On hold till CY17</a:t>
            </a:r>
          </a:p>
          <a:p>
            <a:r>
              <a:rPr lang="en-US" dirty="0" smtClean="0"/>
              <a:t>Standards paper in process</a:t>
            </a:r>
          </a:p>
          <a:p>
            <a:r>
              <a:rPr lang="en-US" dirty="0" smtClean="0"/>
              <a:t>Vita 49 interactions</a:t>
            </a:r>
          </a:p>
          <a:p>
            <a:pPr lvl="1"/>
            <a:r>
              <a:rPr lang="en-US" dirty="0" smtClean="0"/>
              <a:t>Ongoing</a:t>
            </a:r>
          </a:p>
        </p:txBody>
      </p:sp>
      <p:sp>
        <p:nvSpPr>
          <p:cNvPr id="4" name="Date Placeholder 3"/>
          <p:cNvSpPr>
            <a:spLocks noGrp="1"/>
          </p:cNvSpPr>
          <p:nvPr>
            <p:ph type="dt" sz="quarter" idx="10"/>
          </p:nvPr>
        </p:nvSpPr>
        <p:spPr/>
        <p:txBody>
          <a:bodyPr/>
          <a:lstStyle/>
          <a:p>
            <a:pPr>
              <a:defRPr/>
            </a:pPr>
            <a:fld id="{0F82B783-C696-4527-8B35-3882FF9DFE81}"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Ad </a:t>
            </a:r>
            <a:r>
              <a:rPr lang="en-US" dirty="0" err="1"/>
              <a:t>Hocs</a:t>
            </a:r>
            <a:r>
              <a:rPr lang="en-US" dirty="0"/>
              <a:t>?</a:t>
            </a:r>
          </a:p>
          <a:p>
            <a:r>
              <a:rPr lang="en-US" dirty="0" smtClean="0"/>
              <a:t>Face </a:t>
            </a:r>
            <a:r>
              <a:rPr lang="en-US" dirty="0"/>
              <a:t>to Face in March adjacent to </a:t>
            </a:r>
            <a:r>
              <a:rPr lang="en-US" dirty="0" err="1"/>
              <a:t>DySPAN</a:t>
            </a:r>
            <a:r>
              <a:rPr lang="en-US" dirty="0"/>
              <a:t> Conference in Baltimore March 9-11, 2017</a:t>
            </a:r>
          </a:p>
          <a:p>
            <a:pPr lvl="1"/>
            <a:r>
              <a:rPr lang="en-US" dirty="0" err="1"/>
              <a:t>DySPAN</a:t>
            </a:r>
            <a:r>
              <a:rPr lang="en-US" dirty="0"/>
              <a:t> Conference is March 6-9</a:t>
            </a:r>
          </a:p>
        </p:txBody>
      </p:sp>
      <p:sp>
        <p:nvSpPr>
          <p:cNvPr id="4" name="Date Placeholder 3"/>
          <p:cNvSpPr>
            <a:spLocks noGrp="1"/>
          </p:cNvSpPr>
          <p:nvPr>
            <p:ph type="dt" sz="quarter" idx="10"/>
          </p:nvPr>
        </p:nvSpPr>
        <p:spPr/>
        <p:txBody>
          <a:bodyPr/>
          <a:lstStyle/>
          <a:p>
            <a:pPr>
              <a:defRPr/>
            </a:pPr>
            <a:fld id="{DCF7CBF8-4828-4508-A361-41D599C1FE9E}"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755CFE41-C2EF-4294-B417-B3D706DB4BC4}"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5-17-0004-00-agen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02/07/17 @</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A94CBC16-EAF2-49BF-B03D-8F6E35B63588}"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ED926FDB-EFAA-41A1-AAD7-6D767E0EC641}"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5-17-0004-00-agen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smtClean="0"/>
              <a:t>Current Membership</a:t>
            </a:r>
          </a:p>
        </p:txBody>
      </p:sp>
      <p:sp>
        <p:nvSpPr>
          <p:cNvPr id="3" name="Date Placeholder 2"/>
          <p:cNvSpPr>
            <a:spLocks noGrp="1"/>
          </p:cNvSpPr>
          <p:nvPr>
            <p:ph type="dt" sz="quarter" idx="10"/>
          </p:nvPr>
        </p:nvSpPr>
        <p:spPr/>
        <p:txBody>
          <a:bodyPr/>
          <a:lstStyle/>
          <a:p>
            <a:pPr>
              <a:defRPr/>
            </a:pPr>
            <a:fld id="{84A89C7B-89D3-4B8E-809E-83470282098E}" type="datetime1">
              <a:rPr lang="en-US" smtClean="0"/>
              <a:t>1/24/2017</a:t>
            </a:fld>
            <a:endParaRPr lang="en-US"/>
          </a:p>
        </p:txBody>
      </p:sp>
      <p:sp>
        <p:nvSpPr>
          <p:cNvPr id="4" name="Footer Placeholder 3"/>
          <p:cNvSpPr>
            <a:spLocks noGrp="1"/>
          </p:cNvSpPr>
          <p:nvPr>
            <p:ph type="ftr" sz="quarter" idx="11"/>
          </p:nvPr>
        </p:nvSpPr>
        <p:spPr/>
        <p:txBody>
          <a:bodyPr/>
          <a:lstStyle/>
          <a:p>
            <a:pPr>
              <a:defRPr/>
            </a:pPr>
            <a:r>
              <a:rPr lang="en-US" smtClean="0"/>
              <a:t>Doc #: 5-17-0004-00-agen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2690225912"/>
              </p:ext>
            </p:extLst>
          </p:nvPr>
        </p:nvGraphicFramePr>
        <p:xfrm>
          <a:off x="571500" y="714335"/>
          <a:ext cx="6096000" cy="5211843"/>
        </p:xfrm>
        <a:graphic>
          <a:graphicData uri="http://schemas.openxmlformats.org/drawingml/2006/table">
            <a:tbl>
              <a:tblPr>
                <a:tableStyleId>{5C22544A-7EE6-4342-B048-85BDC9FD1C3A}</a:tableStyleId>
              </a:tblPr>
              <a:tblGrid>
                <a:gridCol w="536027"/>
                <a:gridCol w="804042"/>
                <a:gridCol w="832859"/>
                <a:gridCol w="835742"/>
                <a:gridCol w="3087330"/>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smtClean="0">
                          <a:effectLst/>
                        </a:rPr>
                        <a:t>Members 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1" marR="7621" marT="7621" marB="0" anchor="b"/>
                </a:tc>
              </a:tr>
              <a:tr h="135935">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1" marR="7621" marT="7621"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1" marR="7621" marT="7621" marB="0" anchor="b"/>
                </a:tc>
              </a:tr>
              <a:tr h="150634">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Participant</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1" marR="7621" marT="7621"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6948" marR="6948" marT="6948"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Omar</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Granados</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6948" marR="6948" marT="6948"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Dustan</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Hellwig</a:t>
                      </a:r>
                      <a:endParaRPr lang="en-US" sz="11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Chesapeake Technology International</a:t>
                      </a:r>
                      <a:endParaRPr lang="en-US" sz="11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a:t>
            </a:r>
            <a:r>
              <a:rPr lang="en-US" sz="1600" dirty="0" smtClean="0"/>
              <a:t>&gt; </a:t>
            </a:r>
            <a:r>
              <a:rPr lang="en-US" sz="1600" dirty="0"/>
              <a:t>½ membership </a:t>
            </a:r>
            <a:r>
              <a:rPr lang="en-US" sz="1600" dirty="0" smtClean="0"/>
              <a:t>(7 </a:t>
            </a:r>
            <a:r>
              <a:rPr lang="en-US" sz="1600" dirty="0"/>
              <a:t>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b="1" dirty="0">
                <a:latin typeface="Times New Roman" pitchFamily="18" charset="0"/>
              </a:rPr>
              <a:t>Vote to recirculate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4C7E94AB-2D92-4466-82DC-588B6A720EAC}"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5-17-0004-00-agen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5-17-0004-00</a:t>
            </a:r>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2D7C9A91-567C-4F52-893E-7C1E5D14538A}" type="datetime1">
              <a:rPr lang="en-US" smtClean="0"/>
              <a:t>1/24/2017</a:t>
            </a:fld>
            <a:endParaRPr lang="en-US"/>
          </a:p>
        </p:txBody>
      </p:sp>
      <p:sp>
        <p:nvSpPr>
          <p:cNvPr id="5" name="Footer Placeholder 4"/>
          <p:cNvSpPr>
            <a:spLocks noGrp="1"/>
          </p:cNvSpPr>
          <p:nvPr>
            <p:ph type="ftr" sz="quarter" idx="11"/>
          </p:nvPr>
        </p:nvSpPr>
        <p:spPr/>
        <p:txBody>
          <a:bodyPr/>
          <a:lstStyle/>
          <a:p>
            <a:pPr>
              <a:defRPr/>
            </a:pPr>
            <a:r>
              <a:rPr lang="en-US" smtClean="0"/>
              <a:t>Doc #: 5-17-0004-00-agen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09BD508A-CA32-4521-BA16-8514B7E36AE6}"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A2FDC5DB-7643-4378-B406-EC9B16E84785}"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E5CE0FB-62D0-4860-B909-CF1482B685E1}" type="datetime1">
              <a:rPr lang="en-US" smtClean="0"/>
              <a:t>1/24/2017</a:t>
            </a:fld>
            <a:endParaRPr lang="en-US"/>
          </a:p>
        </p:txBody>
      </p:sp>
      <p:sp>
        <p:nvSpPr>
          <p:cNvPr id="3" name="Footer Placeholder 2"/>
          <p:cNvSpPr>
            <a:spLocks noGrp="1"/>
          </p:cNvSpPr>
          <p:nvPr>
            <p:ph type="ftr" sz="quarter" idx="11"/>
          </p:nvPr>
        </p:nvSpPr>
        <p:spPr/>
        <p:txBody>
          <a:bodyPr/>
          <a:lstStyle/>
          <a:p>
            <a:pPr>
              <a:defRPr/>
            </a:pPr>
            <a:r>
              <a:rPr lang="en-US" smtClean="0"/>
              <a:t>Doc #: 5-17-0004-00-agen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10765</TotalTime>
  <Words>1467</Words>
  <Application>Microsoft Office PowerPoint</Application>
  <PresentationFormat>On-screen Show (4:3)</PresentationFormat>
  <Paragraphs>336</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Motion to Recirculate 1900.5.2 </vt:lpstr>
      <vt:lpstr>Working Schedule for 1900.5.2</vt:lpstr>
      <vt:lpstr>Other DySPAN-SC Activities</vt:lpstr>
      <vt:lpstr>Marketing Inputs</vt:lpstr>
      <vt:lpstr>Meeting Planning</vt:lpstr>
      <vt:lpstr>IEEE 1900.5 Meeting 02/07/17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238</cp:revision>
  <dcterms:created xsi:type="dcterms:W3CDTF">2013-08-13T02:52:21Z</dcterms:created>
  <dcterms:modified xsi:type="dcterms:W3CDTF">2017-01-25T03:56:32Z</dcterms:modified>
</cp:coreProperties>
</file>