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4" r:id="rId14"/>
    <p:sldId id="335" r:id="rId15"/>
    <p:sldId id="375" r:id="rId16"/>
    <p:sldId id="372" r:id="rId17"/>
    <p:sldId id="344" r:id="rId18"/>
    <p:sldId id="346" r:id="rId19"/>
    <p:sldId id="347"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7CE3DDE-4BCE-4A85-89C3-51C01A43AAC8}"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649684-482E-4ADE-AB08-C3DD2C281EEB}"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8C932E-6436-4196-BE92-00776188CB03}"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EC9245-57D2-4791-843A-0310B82D482D}"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BE6C46-34F1-48CF-A4BB-708F87E10D1E}"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34A7C7A-C110-4721-84EB-A25070F1D24A}" type="datetime1">
              <a:rPr lang="en-US" smtClean="0"/>
              <a:t>1/24/2017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B4E31FD-3F21-4CCE-B615-5B563FDF43C7}" type="datetime1">
              <a:rPr lang="en-US" smtClean="0"/>
              <a:t>1/24/2017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5EC801-ADC5-45A7-A6FB-7DB6B70E684A}" type="datetime1">
              <a:rPr lang="en-US" smtClean="0"/>
              <a:t>1/24/2017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F87DA6-3A83-4065-BE58-E3CCD84DD657}" type="datetime1">
              <a:rPr lang="en-US" smtClean="0"/>
              <a:t>1/24/2017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3795F3-3503-402A-9CDC-077525CF7E3D}" type="datetime1">
              <a:rPr lang="en-US" smtClean="0"/>
              <a:t>1/24/2017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10EC211-7D6A-467E-8517-2D94362BBDAF}" type="datetime1">
              <a:rPr lang="en-US" smtClean="0"/>
              <a:t>1/24/2017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F68289F-891B-4A1B-84E4-9D8CDE7B72E4}" type="datetime1">
              <a:rPr lang="en-US" smtClean="0"/>
              <a:t>1/24/2017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BB6FE80-9741-4E75-A8D2-B4FE0C95EB55}" type="datetime1">
              <a:rPr lang="en-US" smtClean="0">
                <a:solidFill>
                  <a:srgbClr val="000099"/>
                </a:solidFill>
              </a:rPr>
              <a:t>1/24/2017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6404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07 February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07 February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5-17-0004-00-agen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003991F2-774C-4289-BD66-551B02BBFF54}"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5-17-0001-00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57E2ECEF-8C6B-4BD3-97F8-AE1562FCCFA9}"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059D6144-FA7F-46F9-BB3E-B125D5B54EF9}"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(Needs Work)			10/15     </a:t>
            </a:r>
            <a:r>
              <a:rPr altLang="en-US" sz="1400" b="1" dirty="0" smtClean="0">
                <a:solidFill>
                  <a:srgbClr val="FF0000"/>
                </a:solidFill>
              </a:rPr>
              <a:t>1/17?</a:t>
            </a:r>
          </a:p>
          <a:p>
            <a:r>
              <a:rPr altLang="en-US" sz="1400" dirty="0" smtClean="0"/>
              <a:t>Complete Draft for Clause 6	(More examples)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(put xml file in annex?)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(Minor additions needed)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A-E						3/17</a:t>
            </a:r>
          </a:p>
          <a:p>
            <a:r>
              <a:rPr altLang="en-US" sz="1400" dirty="0" smtClean="0"/>
              <a:t>First WG Ballot						3/17</a:t>
            </a:r>
          </a:p>
          <a:p>
            <a:r>
              <a:rPr altLang="en-US" sz="1400" dirty="0" smtClean="0"/>
              <a:t>WG </a:t>
            </a:r>
            <a:r>
              <a:rPr altLang="en-US" sz="1400" dirty="0" err="1" smtClean="0"/>
              <a:t>Recirc</a:t>
            </a:r>
            <a:r>
              <a:rPr altLang="en-US" sz="1400" dirty="0" smtClean="0"/>
              <a:t>						5/17</a:t>
            </a:r>
          </a:p>
          <a:p>
            <a:r>
              <a:rPr altLang="en-US" sz="1400" dirty="0" smtClean="0"/>
              <a:t>Sponsor Ballot						6/17</a:t>
            </a:r>
          </a:p>
          <a:p>
            <a:r>
              <a:rPr altLang="en-US" sz="1400" dirty="0" smtClean="0"/>
              <a:t>Sponsor </a:t>
            </a:r>
            <a:r>
              <a:rPr altLang="en-US" sz="1400" dirty="0" err="1" smtClean="0"/>
              <a:t>Recirc</a:t>
            </a:r>
            <a:r>
              <a:rPr altLang="en-US" sz="1400" dirty="0" smtClean="0"/>
              <a:t>						</a:t>
            </a:r>
            <a:r>
              <a:rPr altLang="en-US" sz="1400" dirty="0"/>
              <a:t>8</a:t>
            </a:r>
            <a:r>
              <a:rPr altLang="en-US" sz="1400" dirty="0" smtClean="0"/>
              <a:t>/17</a:t>
            </a:r>
          </a:p>
          <a:p>
            <a:r>
              <a:rPr altLang="en-US" sz="1400" dirty="0" smtClean="0"/>
              <a:t>Sponsor </a:t>
            </a:r>
            <a:r>
              <a:rPr altLang="en-US" sz="1400" dirty="0" err="1" smtClean="0"/>
              <a:t>Recirc</a:t>
            </a:r>
            <a:r>
              <a:rPr altLang="en-US" sz="1400" dirty="0" smtClean="0"/>
              <a:t> 2						9/17</a:t>
            </a:r>
          </a:p>
          <a:p>
            <a:r>
              <a:rPr altLang="en-US" sz="1400" dirty="0" smtClean="0"/>
              <a:t>Submit to REVCOM						10/17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5E82ED53-4BF9-4142-A6EB-E31138019F07}"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a:t>
            </a:r>
            <a:r>
              <a:rPr lang="en-US" sz="1400" b="1" dirty="0" smtClean="0">
                <a:solidFill>
                  <a:srgbClr val="FF0000"/>
                </a:solidFill>
                <a:latin typeface="+mn-lt"/>
                <a:cs typeface="+mn-cs"/>
              </a:rPr>
              <a:t> </a:t>
            </a:r>
            <a:r>
              <a:rPr lang="en-US" sz="1400" b="1" dirty="0">
                <a:solidFill>
                  <a:srgbClr val="FF0000"/>
                </a:solidFill>
                <a:latin typeface="+mn-lt"/>
                <a:cs typeface="+mn-cs"/>
              </a:rPr>
              <a:t>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296262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Review of comments and draft for recirculation</a:t>
            </a:r>
          </a:p>
          <a:p>
            <a:r>
              <a:rPr lang="en-US" dirty="0" smtClean="0"/>
              <a:t>Vote to recirculate 1900.5.2</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4CE30AF9-E82A-492A-BA58-EE74AD9B4D58}"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Recirculate 1900.5.2 </a:t>
            </a:r>
            <a:endParaRPr lang="en-US" dirty="0"/>
          </a:p>
        </p:txBody>
      </p:sp>
      <p:sp>
        <p:nvSpPr>
          <p:cNvPr id="3" name="Content Placeholder 2"/>
          <p:cNvSpPr>
            <a:spLocks noGrp="1"/>
          </p:cNvSpPr>
          <p:nvPr>
            <p:ph idx="1"/>
          </p:nvPr>
        </p:nvSpPr>
        <p:spPr/>
        <p:txBody>
          <a:bodyPr/>
          <a:lstStyle/>
          <a:p>
            <a:r>
              <a:rPr lang="en-US" sz="2400" dirty="0" smtClean="0"/>
              <a:t>Motion </a:t>
            </a:r>
            <a:r>
              <a:rPr lang="en-US" sz="2400" dirty="0"/>
              <a:t>to adopt document #</a:t>
            </a:r>
            <a:r>
              <a:rPr lang="en-US" sz="2400" dirty="0" smtClean="0"/>
              <a:t>5-15-0064-11 </a:t>
            </a:r>
            <a:r>
              <a:rPr lang="en-US" sz="2400" dirty="0"/>
              <a:t>as the new 1900.5.2 draft </a:t>
            </a:r>
            <a:r>
              <a:rPr lang="en-US" sz="2400" dirty="0" smtClean="0"/>
              <a:t> and document #5-16-0011-02 as resolutions to the comments in the 1900.5.2 sponsor ballot and </a:t>
            </a:r>
            <a:r>
              <a:rPr lang="en-US" sz="2400" dirty="0"/>
              <a:t>instruct the IEEE 1900.5 Chair to take actions as required to conduct </a:t>
            </a:r>
            <a:r>
              <a:rPr lang="en-US" sz="2400" dirty="0" smtClean="0"/>
              <a:t>a sponsor recirculation ballot </a:t>
            </a:r>
            <a:r>
              <a:rPr lang="en-US" sz="2400" dirty="0"/>
              <a:t>on that draft </a:t>
            </a:r>
            <a:r>
              <a:rPr lang="en-US" sz="2400" dirty="0" smtClean="0"/>
              <a:t>/ comment resolutions and </a:t>
            </a:r>
            <a:r>
              <a:rPr lang="en-US" sz="2400" dirty="0"/>
              <a:t>make editorial changes as required for the ballot.</a:t>
            </a:r>
          </a:p>
          <a:p>
            <a:r>
              <a:rPr lang="en-US" sz="2400" dirty="0" smtClean="0"/>
              <a:t>Mover</a:t>
            </a:r>
            <a:r>
              <a:rPr lang="en-US" sz="2400" dirty="0"/>
              <a:t>: </a:t>
            </a:r>
          </a:p>
          <a:p>
            <a:r>
              <a:rPr lang="en-US" sz="2400" dirty="0" smtClean="0"/>
              <a:t>Second</a:t>
            </a:r>
            <a:r>
              <a:rPr lang="en-US" sz="2400" dirty="0"/>
              <a:t>: </a:t>
            </a:r>
            <a:endParaRPr lang="en-US" sz="2400" dirty="0" smtClean="0"/>
          </a:p>
          <a:p>
            <a:r>
              <a:rPr lang="en-US" sz="2400" dirty="0" smtClean="0"/>
              <a:t>Vote:</a:t>
            </a:r>
            <a:endParaRPr lang="en-US" sz="2400" dirty="0"/>
          </a:p>
          <a:p>
            <a:endParaRPr lang="en-US" sz="2400" dirty="0"/>
          </a:p>
        </p:txBody>
      </p:sp>
      <p:sp>
        <p:nvSpPr>
          <p:cNvPr id="4" name="Date Placeholder 3"/>
          <p:cNvSpPr>
            <a:spLocks noGrp="1"/>
          </p:cNvSpPr>
          <p:nvPr>
            <p:ph type="dt" sz="half" idx="10"/>
          </p:nvPr>
        </p:nvSpPr>
        <p:spPr/>
        <p:txBody>
          <a:bodyPr/>
          <a:lstStyle/>
          <a:p>
            <a:pPr>
              <a:defRPr/>
            </a:pPr>
            <a:fld id="{5A29346D-D245-43C0-B5BF-6787C5D4DD4D}"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2428064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 </a:t>
            </a:r>
            <a:r>
              <a:rPr lang="en-US" altLang="en-US" sz="1400" b="1" dirty="0" smtClean="0">
                <a:solidFill>
                  <a:srgbClr val="FF0000"/>
                </a:solidFill>
              </a:rPr>
              <a:t>1</a:t>
            </a:r>
            <a:r>
              <a:rPr lang="en-US" altLang="en-US" sz="1400" dirty="0" smtClean="0">
                <a:solidFill>
                  <a:srgbClr val="FF0000"/>
                </a:solidFill>
              </a:rPr>
              <a:t>/</a:t>
            </a:r>
            <a:r>
              <a:rPr lang="en-US" altLang="en-US" sz="1400" b="1" dirty="0" smtClean="0">
                <a:solidFill>
                  <a:srgbClr val="FF0000"/>
                </a:solidFill>
              </a:rPr>
              <a:t>3/17 </a:t>
            </a:r>
            <a:r>
              <a:rPr lang="en-US" altLang="en-US" sz="1400" b="1" dirty="0">
                <a:solidFill>
                  <a:srgbClr val="FF0000"/>
                </a:solidFill>
              </a:rPr>
              <a:t>√ </a:t>
            </a:r>
            <a:endParaRPr lang="en-US" altLang="en-US" sz="1400" dirty="0" smtClean="0">
              <a:solidFill>
                <a:srgbClr val="FF0000"/>
              </a:solidFill>
            </a:endParaRP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 </a:t>
            </a:r>
            <a:r>
              <a:rPr lang="en-US" altLang="en-US" sz="1400" b="1" dirty="0" smtClean="0">
                <a:solidFill>
                  <a:srgbClr val="FF0000"/>
                </a:solidFill>
              </a:rPr>
              <a:t>2</a:t>
            </a:r>
            <a:r>
              <a:rPr lang="en-US" altLang="en-US" sz="1400" dirty="0" smtClean="0">
                <a:solidFill>
                  <a:srgbClr val="FF0000"/>
                </a:solidFill>
              </a:rPr>
              <a:t>/</a:t>
            </a:r>
            <a:r>
              <a:rPr lang="en-US" altLang="en-US" sz="1400" b="1" dirty="0">
                <a:solidFill>
                  <a:srgbClr val="FF0000"/>
                </a:solidFill>
              </a:rPr>
              <a:t>7</a:t>
            </a:r>
            <a:r>
              <a:rPr lang="en-US" altLang="en-US" sz="1400" b="1" dirty="0" smtClean="0">
                <a:solidFill>
                  <a:srgbClr val="FF0000"/>
                </a:solidFill>
              </a:rPr>
              <a:t>/17  </a:t>
            </a:r>
            <a:endParaRPr lang="en-US" altLang="en-US" sz="1400" dirty="0" smtClean="0">
              <a:solidFill>
                <a:srgbClr val="FF0000"/>
              </a:solidFill>
            </a:endParaRP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5C53676D-A620-47F2-B9AE-C1D79D75FB91}"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16</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AE77C873-CC01-4D14-8BE8-FEB104BDB071}"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r>
              <a:rPr lang="en-US" dirty="0" smtClean="0"/>
              <a:t>NSC</a:t>
            </a:r>
          </a:p>
          <a:p>
            <a:pPr lvl="1"/>
            <a:r>
              <a:rPr lang="en-US" dirty="0" smtClean="0"/>
              <a:t>On hold till CY17</a:t>
            </a:r>
          </a:p>
          <a:p>
            <a:r>
              <a:rPr lang="en-US" dirty="0" smtClean="0"/>
              <a:t>Standards paper in process</a:t>
            </a:r>
          </a:p>
          <a:p>
            <a:r>
              <a:rPr lang="en-US" dirty="0" smtClean="0"/>
              <a:t>Vita 49 interactions</a:t>
            </a:r>
          </a:p>
          <a:p>
            <a:pPr lvl="1"/>
            <a:r>
              <a:rPr lang="en-US" dirty="0" smtClean="0"/>
              <a:t>Ongoing</a:t>
            </a:r>
          </a:p>
        </p:txBody>
      </p:sp>
      <p:sp>
        <p:nvSpPr>
          <p:cNvPr id="4" name="Date Placeholder 3"/>
          <p:cNvSpPr>
            <a:spLocks noGrp="1"/>
          </p:cNvSpPr>
          <p:nvPr>
            <p:ph type="dt" sz="quarter" idx="10"/>
          </p:nvPr>
        </p:nvSpPr>
        <p:spPr/>
        <p:txBody>
          <a:bodyPr/>
          <a:lstStyle/>
          <a:p>
            <a:pPr>
              <a:defRPr/>
            </a:pPr>
            <a:fld id="{0F82B783-C696-4527-8B35-3882FF9DFE81}"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a:t>?</a:t>
            </a:r>
          </a:p>
          <a:p>
            <a:r>
              <a:rPr lang="en-US" dirty="0" smtClean="0"/>
              <a:t>Face </a:t>
            </a:r>
            <a:r>
              <a:rPr lang="en-US" dirty="0"/>
              <a:t>to Face in March adjacent to </a:t>
            </a:r>
            <a:r>
              <a:rPr lang="en-US" dirty="0" err="1"/>
              <a:t>DySPAN</a:t>
            </a:r>
            <a:r>
              <a:rPr lang="en-US" dirty="0"/>
              <a:t> Conference in Baltimore March 9-11, 2017</a:t>
            </a:r>
          </a:p>
          <a:p>
            <a:pPr lvl="1"/>
            <a:r>
              <a:rPr lang="en-US" dirty="0" err="1"/>
              <a:t>DySPAN</a:t>
            </a:r>
            <a:r>
              <a:rPr lang="en-US" dirty="0"/>
              <a:t> Conference is March 6-9</a:t>
            </a:r>
          </a:p>
        </p:txBody>
      </p:sp>
      <p:sp>
        <p:nvSpPr>
          <p:cNvPr id="4" name="Date Placeholder 3"/>
          <p:cNvSpPr>
            <a:spLocks noGrp="1"/>
          </p:cNvSpPr>
          <p:nvPr>
            <p:ph type="dt" sz="quarter" idx="10"/>
          </p:nvPr>
        </p:nvSpPr>
        <p:spPr/>
        <p:txBody>
          <a:bodyPr/>
          <a:lstStyle/>
          <a:p>
            <a:pPr>
              <a:defRPr/>
            </a:pPr>
            <a:fld id="{DCF7CBF8-4828-4508-A361-41D599C1FE9E}"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755CFE41-C2EF-4294-B417-B3D706DB4BC4}"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02/07/17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A94CBC16-EAF2-49BF-B03D-8F6E35B63588}"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ED926FDB-EFAA-41A1-AAD7-6D767E0EC641}"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smtClean="0"/>
              <a:t>Current Membership</a:t>
            </a:r>
          </a:p>
        </p:txBody>
      </p:sp>
      <p:sp>
        <p:nvSpPr>
          <p:cNvPr id="3" name="Date Placeholder 2"/>
          <p:cNvSpPr>
            <a:spLocks noGrp="1"/>
          </p:cNvSpPr>
          <p:nvPr>
            <p:ph type="dt" sz="quarter" idx="10"/>
          </p:nvPr>
        </p:nvSpPr>
        <p:spPr/>
        <p:txBody>
          <a:bodyPr/>
          <a:lstStyle/>
          <a:p>
            <a:pPr>
              <a:defRPr/>
            </a:pPr>
            <a:fld id="{84A89C7B-89D3-4B8E-809E-83470282098E}" type="datetime1">
              <a:rPr lang="en-US" smtClean="0"/>
              <a:t>1/24/2017</a:t>
            </a:fld>
            <a:endParaRPr lang="en-US"/>
          </a:p>
        </p:txBody>
      </p:sp>
      <p:sp>
        <p:nvSpPr>
          <p:cNvPr id="4" name="Footer Placeholder 3"/>
          <p:cNvSpPr>
            <a:spLocks noGrp="1"/>
          </p:cNvSpPr>
          <p:nvPr>
            <p:ph type="ftr" sz="quarter" idx="11"/>
          </p:nvPr>
        </p:nvSpPr>
        <p:spPr/>
        <p:txBody>
          <a:bodyPr/>
          <a:lstStyle/>
          <a:p>
            <a:pPr>
              <a:defRPr/>
            </a:pPr>
            <a:r>
              <a:rPr lang="en-US" smtClean="0"/>
              <a:t>Doc #: 5-17-0004-00-agen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690225912"/>
              </p:ext>
            </p:extLst>
          </p:nvPr>
        </p:nvGraphicFramePr>
        <p:xfrm>
          <a:off x="571500" y="714335"/>
          <a:ext cx="6096000" cy="5211843"/>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smtClean="0">
                          <a:effectLst/>
                        </a:rPr>
                        <a:t>Members 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a:t>
            </a:r>
            <a:r>
              <a:rPr lang="en-US" sz="1600" dirty="0" smtClean="0"/>
              <a:t>&gt; </a:t>
            </a:r>
            <a:r>
              <a:rPr lang="en-US" sz="1600" dirty="0"/>
              <a:t>½ membership </a:t>
            </a:r>
            <a:r>
              <a:rPr lang="en-US" sz="1600" dirty="0" smtClean="0"/>
              <a:t>(7 </a:t>
            </a:r>
            <a:r>
              <a:rPr lang="en-US" sz="1600" dirty="0"/>
              <a:t>members)</a:t>
            </a:r>
          </a:p>
          <a:p>
            <a:pPr eaLnBrk="1" hangingPunct="1"/>
            <a:r>
              <a:rPr lang="en-US" sz="1600" dirty="0"/>
              <a:t>              2 meetings to get in, 2 meetings to get out</a:t>
            </a:r>
          </a:p>
        </p:txBody>
      </p:sp>
      <p:sp>
        <p:nvSpPr>
          <p:cNvPr id="9" name="TextBox 1"/>
          <p:cNvSpPr txBox="1">
            <a:spLocks noChangeArrowheads="1"/>
          </p:cNvSpPr>
          <p:nvPr/>
        </p:nvSpPr>
        <p:spPr bwMode="auto">
          <a:xfrm>
            <a:off x="6667500" y="1882054"/>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lvl="1">
              <a:buFont typeface="Calibri" pitchFamily="34" charset="0"/>
              <a:buAutoNum type="alphaLcPeriod"/>
            </a:pPr>
            <a:r>
              <a:rPr lang="en-US" b="1" dirty="0">
                <a:latin typeface="Times New Roman" pitchFamily="18" charset="0"/>
              </a:rPr>
              <a:t>Vote to recirculate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err="1" smtClean="0">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4C7E94AB-2D92-4466-82DC-588B6A720EAC}"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5-17-0004-00</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2D7C9A91-567C-4F52-893E-7C1E5D14538A}"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5-17-0004-00-agen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9BD508A-CA32-4521-BA16-8514B7E36AE6}"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A2FDC5DB-7643-4378-B406-EC9B16E84785}"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E5CE0FB-62D0-4860-B909-CF1482B685E1}"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5-17-0004-00-agen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10765</TotalTime>
  <Words>1467</Words>
  <Application>Microsoft Office PowerPoint</Application>
  <PresentationFormat>On-screen Show (4:3)</PresentationFormat>
  <Paragraphs>336</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Motion to Recirculate 1900.5.2 </vt:lpstr>
      <vt:lpstr>Working Schedule for 1900.5.2</vt:lpstr>
      <vt:lpstr>Other DySPAN-SC Activities</vt:lpstr>
      <vt:lpstr>Marketing Inputs</vt:lpstr>
      <vt:lpstr>Meeting Planning</vt:lpstr>
      <vt:lpstr>IEEE 1900.5 Meeting 02/07/17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238</cp:revision>
  <dcterms:created xsi:type="dcterms:W3CDTF">2013-08-13T02:52:21Z</dcterms:created>
  <dcterms:modified xsi:type="dcterms:W3CDTF">2017-01-25T03:56:32Z</dcterms:modified>
</cp:coreProperties>
</file>