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315" r:id="rId3"/>
    <p:sldId id="337" r:id="rId4"/>
    <p:sldId id="313" r:id="rId5"/>
    <p:sldId id="332" r:id="rId6"/>
    <p:sldId id="352" r:id="rId7"/>
    <p:sldId id="353" r:id="rId8"/>
    <p:sldId id="354" r:id="rId9"/>
    <p:sldId id="355" r:id="rId10"/>
    <p:sldId id="365" r:id="rId11"/>
    <p:sldId id="367" r:id="rId12"/>
    <p:sldId id="364"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6</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5CBC598-3840-4F8C-9BDF-9E3FF0000B70}" type="datetime1">
              <a:rPr lang="en-US" smtClean="0"/>
              <a:t>1/15/2017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5-17-0003-00-agen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6945217-4213-4C99-AC08-F347DBE2E77F}" type="datetime1">
              <a:rPr lang="en-US" smtClean="0"/>
              <a:t>1/15/2017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5-17-0003-00-agen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C9356F7-A000-4F7D-9024-D8D67E4B2D13}" type="datetime1">
              <a:rPr lang="en-US" smtClean="0"/>
              <a:t>1/15/2017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5-17-0003-00-agen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76DDC99-794C-42EF-9DFE-A9961E01F0FC}" type="datetime1">
              <a:rPr lang="en-US" smtClean="0"/>
              <a:t>1/15/2017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5-17-0003-00-agen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16BD5F0-37DC-474B-B880-675B6273D6E5}" type="datetime1">
              <a:rPr lang="en-US" smtClean="0"/>
              <a:t>1/15/2017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5-17-0003-00-agen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A3831BB-860B-4D87-9CB9-E5CBDFD24367}" type="datetime1">
              <a:rPr lang="en-US" smtClean="0"/>
              <a:t>1/15/2017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5-17-0003-00-agen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A438740-3CC4-4A53-A7D7-5F71B7C71BB0}" type="datetime1">
              <a:rPr lang="en-US" smtClean="0"/>
              <a:t>1/15/2017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5-17-0003-00-agen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3AA3078-2109-4C05-8302-C5E79D568DAE}" type="datetime1">
              <a:rPr lang="en-US" smtClean="0"/>
              <a:t>1/15/2017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5-17-0003-00-agen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7C896FC-3D87-49AE-A1A4-716AAF066682}" type="datetime1">
              <a:rPr lang="en-US" smtClean="0"/>
              <a:t>1/15/2017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5-17-0003-00-agen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4E2926A-E1EA-40B7-8D12-4ED8878D6A3D}" type="datetime1">
              <a:rPr lang="en-US" smtClean="0"/>
              <a:t>1/15/2017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5-17-0003-00-agen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C06F567-2361-442E-875E-A93719DB9A90}" type="datetime1">
              <a:rPr lang="en-US" smtClean="0"/>
              <a:t>1/15/2017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5-17-0003-00-agen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1D5DF6A3-6EF6-4306-A3C3-47FD2550DC79}" type="datetime1">
              <a:rPr lang="en-US" smtClean="0"/>
              <a:t>1/15/2017</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5-17-0003-00-agen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EB0447E6-2AEC-46DB-89B4-1FB0EC6A6D30}" type="datetime1">
              <a:rPr lang="en-US" smtClean="0">
                <a:solidFill>
                  <a:srgbClr val="000099"/>
                </a:solidFill>
              </a:rPr>
              <a:t>1/15/2017</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78047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0" hangingPunct="0"/>
            <a:r>
              <a:rPr lang="en-US" sz="1200" b="1" dirty="0">
                <a:latin typeface="Arial" pitchFamily="34" charset="0"/>
                <a:cs typeface="Times New Roman" pitchFamily="18" charset="0"/>
              </a:rPr>
              <a:t>Document Title: Agenda, Admin and chair’s notes </a:t>
            </a:r>
            <a:r>
              <a:rPr lang="en-US" sz="1200" b="1" dirty="0" smtClean="0">
                <a:latin typeface="Arial" pitchFamily="34" charset="0"/>
                <a:cs typeface="Times New Roman" pitchFamily="18" charset="0"/>
              </a:rPr>
              <a:t>for IEEE </a:t>
            </a:r>
            <a:r>
              <a:rPr lang="en-US" sz="1200" b="1" dirty="0" smtClean="0">
                <a:latin typeface="Arial" pitchFamily="34" charset="0"/>
                <a:cs typeface="Times New Roman" pitchFamily="18" charset="0"/>
              </a:rPr>
              <a:t>1900.5.1 </a:t>
            </a:r>
            <a:r>
              <a:rPr lang="en-US" sz="1200" b="1" dirty="0" smtClean="0">
                <a:latin typeface="Arial" pitchFamily="34" charset="0"/>
                <a:cs typeface="Times New Roman" pitchFamily="18" charset="0"/>
              </a:rPr>
              <a:t>Ad Hoc </a:t>
            </a:r>
            <a:r>
              <a:rPr lang="en-US" sz="1200" b="1" dirty="0">
                <a:latin typeface="Arial" pitchFamily="34" charset="0"/>
                <a:cs typeface="Times New Roman" pitchFamily="18" charset="0"/>
              </a:rPr>
              <a:t>Meeting on </a:t>
            </a:r>
            <a:r>
              <a:rPr lang="en-US" sz="1200" b="1" dirty="0" smtClean="0">
                <a:latin typeface="Arial" pitchFamily="34" charset="0"/>
                <a:cs typeface="Times New Roman" pitchFamily="18" charset="0"/>
              </a:rPr>
              <a:t>17 </a:t>
            </a:r>
            <a:r>
              <a:rPr lang="en-US" sz="1200" b="1" dirty="0">
                <a:latin typeface="Arial" pitchFamily="34" charset="0"/>
                <a:cs typeface="Times New Roman" pitchFamily="18" charset="0"/>
              </a:rPr>
              <a:t>January 2017 </a:t>
            </a:r>
          </a:p>
          <a:p>
            <a:pPr eaLnBrk="0" hangingPunct="0"/>
            <a:r>
              <a:rPr lang="en-US" sz="1200" b="1" dirty="0" smtClean="0">
                <a:latin typeface="Arial" pitchFamily="34" charset="0"/>
                <a:cs typeface="Times New Roman" pitchFamily="18" charset="0"/>
              </a:rPr>
              <a:t>Document </a:t>
            </a:r>
            <a:r>
              <a:rPr lang="en-US" sz="1200" b="1" dirty="0">
                <a:latin typeface="Arial" pitchFamily="34" charset="0"/>
                <a:cs typeface="Times New Roman" pitchFamily="18" charset="0"/>
              </a:rPr>
              <a:t>Date: </a:t>
            </a:r>
            <a:r>
              <a:rPr lang="en-US" sz="1200" b="1" dirty="0" smtClean="0">
                <a:latin typeface="Arial" pitchFamily="34" charset="0"/>
                <a:cs typeface="Times New Roman" pitchFamily="18" charset="0"/>
              </a:rPr>
              <a:t>15 January 2017 </a:t>
            </a:r>
          </a:p>
          <a:p>
            <a:pPr eaLnBrk="0" hangingPunct="0"/>
            <a:r>
              <a:rPr lang="en-US" sz="1200" b="1" dirty="0" smtClean="0">
                <a:latin typeface="Arial" pitchFamily="34" charset="0"/>
                <a:cs typeface="Times New Roman" pitchFamily="18" charset="0"/>
              </a:rPr>
              <a:t>Document </a:t>
            </a:r>
            <a:r>
              <a:rPr lang="en-US" sz="1200" b="1" dirty="0">
                <a:latin typeface="Arial" pitchFamily="34" charset="0"/>
                <a:cs typeface="Times New Roman" pitchFamily="18" charset="0"/>
              </a:rPr>
              <a:t>No: </a:t>
            </a:r>
            <a:r>
              <a:rPr lang="en-US" sz="1200" b="1" dirty="0" smtClean="0">
                <a:latin typeface="Arial" pitchFamily="34" charset="0"/>
                <a:cs typeface="Times New Roman" pitchFamily="18" charset="0"/>
              </a:rPr>
              <a:t>5-17-0003-00-agen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a:t>
            </a:r>
            <a:r>
              <a:rPr lang="en-US" sz="1200" dirty="0" smtClean="0">
                <a:latin typeface="Arial" pitchFamily="34" charset="0"/>
                <a:cs typeface="Times New Roman" pitchFamily="18" charset="0"/>
              </a:rPr>
              <a:t>in </a:t>
            </a:r>
            <a:r>
              <a:rPr lang="en-US" sz="1200" dirty="0">
                <a:latin typeface="Arial" pitchFamily="34" charset="0"/>
                <a:cs typeface="Times New Roman" pitchFamily="18" charset="0"/>
              </a:rPr>
              <a:t>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5-17-0003-00-agen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a:t>
            </a:r>
            <a:r>
              <a:rPr dirty="0" smtClean="0"/>
              <a:t>1900.5.1</a:t>
            </a:r>
            <a:endParaRPr dirty="0"/>
          </a:p>
        </p:txBody>
      </p:sp>
      <p:sp>
        <p:nvSpPr>
          <p:cNvPr id="14339" name="Content Placeholder 2"/>
          <p:cNvSpPr>
            <a:spLocks noGrp="1"/>
          </p:cNvSpPr>
          <p:nvPr>
            <p:ph idx="1"/>
          </p:nvPr>
        </p:nvSpPr>
        <p:spPr>
          <a:xfrm>
            <a:off x="422564" y="1298720"/>
            <a:ext cx="8229600" cy="4525963"/>
          </a:xfrm>
        </p:spPr>
        <p:txBody>
          <a:bodyPr/>
          <a:lstStyle/>
          <a:p>
            <a:r>
              <a:rPr lang="en-US" dirty="0" smtClean="0"/>
              <a:t>Draft in review</a:t>
            </a:r>
            <a:endParaRPr lang="en-US" dirty="0" smtClean="0"/>
          </a:p>
        </p:txBody>
      </p:sp>
      <p:sp>
        <p:nvSpPr>
          <p:cNvPr id="4" name="Date Placeholder 3"/>
          <p:cNvSpPr>
            <a:spLocks noGrp="1"/>
          </p:cNvSpPr>
          <p:nvPr>
            <p:ph type="dt" sz="quarter" idx="10"/>
          </p:nvPr>
        </p:nvSpPr>
        <p:spPr/>
        <p:txBody>
          <a:bodyPr/>
          <a:lstStyle/>
          <a:p>
            <a:pPr>
              <a:defRPr/>
            </a:pPr>
            <a:fld id="{AAF6917A-8336-4059-89B5-28BF47F89ED7}" type="datetime1">
              <a:rPr lang="en-US" smtClean="0"/>
              <a:t>1/15/2017</a:t>
            </a:fld>
            <a:endParaRPr lang="en-US"/>
          </a:p>
        </p:txBody>
      </p:sp>
      <p:sp>
        <p:nvSpPr>
          <p:cNvPr id="5" name="Footer Placeholder 4"/>
          <p:cNvSpPr>
            <a:spLocks noGrp="1"/>
          </p:cNvSpPr>
          <p:nvPr>
            <p:ph type="ftr" sz="quarter" idx="11"/>
          </p:nvPr>
        </p:nvSpPr>
        <p:spPr/>
        <p:txBody>
          <a:bodyPr/>
          <a:lstStyle/>
          <a:p>
            <a:pPr>
              <a:defRPr/>
            </a:pPr>
            <a:r>
              <a:rPr lang="en-US" smtClean="0"/>
              <a:t>Doc #: 5-17-0003-00-agen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10</a:t>
            </a:fld>
            <a:endParaRPr lang="en-US"/>
          </a:p>
        </p:txBody>
      </p:sp>
    </p:spTree>
    <p:extLst>
      <p:ext uri="{BB962C8B-B14F-4D97-AF65-F5344CB8AC3E}">
        <p14:creationId xmlns:p14="http://schemas.microsoft.com/office/powerpoint/2010/main" val="894632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7171" name="Content Placeholder 2"/>
          <p:cNvSpPr>
            <a:spLocks noGrp="1"/>
          </p:cNvSpPr>
          <p:nvPr>
            <p:ph idx="1"/>
          </p:nvPr>
        </p:nvSpPr>
        <p:spPr>
          <a:xfrm>
            <a:off x="381000" y="1447800"/>
            <a:ext cx="8229600" cy="4525963"/>
          </a:xfrm>
        </p:spPr>
        <p:txBody>
          <a:bodyPr/>
          <a:lstStyle/>
          <a:p>
            <a:r>
              <a:rPr altLang="en-US" sz="1400" dirty="0" smtClean="0"/>
              <a:t>Complete Draft for Clause 4					7/30√</a:t>
            </a:r>
          </a:p>
          <a:p>
            <a:r>
              <a:rPr altLang="en-US" sz="1400" dirty="0" smtClean="0"/>
              <a:t>Complete Draft for Clause 5					10/15     </a:t>
            </a:r>
            <a:r>
              <a:rPr altLang="en-US" sz="1400" b="1" dirty="0" smtClean="0">
                <a:solidFill>
                  <a:srgbClr val="FF0000"/>
                </a:solidFill>
              </a:rPr>
              <a:t>1/17?</a:t>
            </a:r>
          </a:p>
          <a:p>
            <a:r>
              <a:rPr altLang="en-US" sz="1400" dirty="0" smtClean="0"/>
              <a:t>Complete Draft for Clause 6					1/16        </a:t>
            </a:r>
            <a:r>
              <a:rPr altLang="en-US" sz="1400" b="1" dirty="0" smtClean="0">
                <a:solidFill>
                  <a:srgbClr val="FF0000"/>
                </a:solidFill>
              </a:rPr>
              <a:t>8/16</a:t>
            </a:r>
            <a:r>
              <a:rPr lang="en-US" altLang="en-US" sz="1400" dirty="0">
                <a:solidFill>
                  <a:srgbClr val="FF0000"/>
                </a:solidFill>
              </a:rPr>
              <a:t> √</a:t>
            </a:r>
            <a:endParaRPr altLang="en-US" sz="1400" dirty="0" smtClean="0"/>
          </a:p>
          <a:p>
            <a:r>
              <a:rPr altLang="en-US" sz="1400" dirty="0" smtClean="0"/>
              <a:t>Complete Draft for Clause 7					3/16         </a:t>
            </a:r>
            <a:r>
              <a:rPr altLang="en-US" sz="1400" b="1" dirty="0" smtClean="0">
                <a:solidFill>
                  <a:srgbClr val="FF0000"/>
                </a:solidFill>
              </a:rPr>
              <a:t>7/4</a:t>
            </a:r>
            <a:r>
              <a:rPr altLang="en-US" sz="1400" dirty="0" smtClean="0">
                <a:solidFill>
                  <a:srgbClr val="FF0000"/>
                </a:solidFill>
              </a:rPr>
              <a:t> √</a:t>
            </a:r>
            <a:endParaRPr altLang="en-US" sz="1400" b="1" dirty="0" smtClean="0">
              <a:solidFill>
                <a:srgbClr val="FF0000"/>
              </a:solidFill>
            </a:endParaRPr>
          </a:p>
          <a:p>
            <a:r>
              <a:rPr altLang="en-US" sz="1400" dirty="0" smtClean="0"/>
              <a:t>Complete Draft for Clause 8					4/16         </a:t>
            </a:r>
            <a:r>
              <a:rPr altLang="en-US" sz="1400" b="1" dirty="0" smtClean="0">
                <a:solidFill>
                  <a:srgbClr val="FF0000"/>
                </a:solidFill>
              </a:rPr>
              <a:t>9/16</a:t>
            </a:r>
            <a:r>
              <a:rPr lang="en-US" altLang="en-US" sz="1400" dirty="0">
                <a:solidFill>
                  <a:srgbClr val="FF0000"/>
                </a:solidFill>
              </a:rPr>
              <a:t> √</a:t>
            </a:r>
            <a:endParaRPr altLang="en-US" sz="1400" b="1" dirty="0" smtClean="0">
              <a:solidFill>
                <a:srgbClr val="FF0000"/>
              </a:solidFill>
            </a:endParaRPr>
          </a:p>
          <a:p>
            <a:r>
              <a:rPr altLang="en-US" sz="1400" dirty="0" smtClean="0"/>
              <a:t>Annex A						6/16</a:t>
            </a:r>
          </a:p>
          <a:p>
            <a:r>
              <a:rPr altLang="en-US" sz="1400" dirty="0" smtClean="0"/>
              <a:t>First WG Ballot						6/16</a:t>
            </a:r>
          </a:p>
          <a:p>
            <a:r>
              <a:rPr altLang="en-US" sz="1400" dirty="0" smtClean="0"/>
              <a:t>WG </a:t>
            </a:r>
            <a:r>
              <a:rPr altLang="en-US" sz="1400" dirty="0" err="1" smtClean="0"/>
              <a:t>Recirc</a:t>
            </a:r>
            <a:r>
              <a:rPr altLang="en-US" sz="1400" dirty="0" smtClean="0"/>
              <a:t>						8/16</a:t>
            </a:r>
          </a:p>
          <a:p>
            <a:r>
              <a:rPr altLang="en-US" sz="1400" dirty="0" smtClean="0"/>
              <a:t>WG </a:t>
            </a:r>
            <a:r>
              <a:rPr altLang="en-US" sz="1400" dirty="0" err="1" smtClean="0"/>
              <a:t>Recirc</a:t>
            </a:r>
            <a:r>
              <a:rPr altLang="en-US" sz="1400" dirty="0" smtClean="0"/>
              <a:t> 2						10/16</a:t>
            </a:r>
          </a:p>
          <a:p>
            <a:r>
              <a:rPr altLang="en-US" sz="1400" dirty="0" smtClean="0"/>
              <a:t>Sponsor Ballot						1/17</a:t>
            </a:r>
          </a:p>
          <a:p>
            <a:r>
              <a:rPr altLang="en-US" sz="1400" dirty="0" smtClean="0"/>
              <a:t>Sponsor </a:t>
            </a:r>
            <a:r>
              <a:rPr altLang="en-US" sz="1400" dirty="0" err="1" smtClean="0"/>
              <a:t>Recirc</a:t>
            </a:r>
            <a:r>
              <a:rPr altLang="en-US" sz="1400" dirty="0" smtClean="0"/>
              <a:t>						3/17</a:t>
            </a:r>
          </a:p>
          <a:p>
            <a:r>
              <a:rPr altLang="en-US" sz="1400" dirty="0" smtClean="0"/>
              <a:t>Sponsor </a:t>
            </a:r>
            <a:r>
              <a:rPr altLang="en-US" sz="1400" dirty="0" err="1" smtClean="0"/>
              <a:t>Recirc</a:t>
            </a:r>
            <a:r>
              <a:rPr altLang="en-US" sz="1400" dirty="0" smtClean="0"/>
              <a:t> 2						5/17</a:t>
            </a:r>
          </a:p>
          <a:p>
            <a:r>
              <a:rPr altLang="en-US" sz="1400" dirty="0" smtClean="0"/>
              <a:t>Submit to REVCOM						6/17</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B58B6F0B-D1AD-41D4-BA06-558421029A76}" type="datetime1">
              <a:rPr lang="en-US" smtClean="0"/>
              <a:t>1/15/2017</a:t>
            </a:fld>
            <a:endParaRPr lang="en-US"/>
          </a:p>
        </p:txBody>
      </p:sp>
      <p:sp>
        <p:nvSpPr>
          <p:cNvPr id="5" name="Footer Placeholder 4"/>
          <p:cNvSpPr>
            <a:spLocks noGrp="1"/>
          </p:cNvSpPr>
          <p:nvPr>
            <p:ph type="ftr" sz="quarter" idx="11"/>
          </p:nvPr>
        </p:nvSpPr>
        <p:spPr/>
        <p:txBody>
          <a:bodyPr/>
          <a:lstStyle/>
          <a:p>
            <a:pPr>
              <a:defRPr/>
            </a:pPr>
            <a:r>
              <a:rPr lang="en-US" smtClean="0"/>
              <a:t>Doc #: 5-17-0003-00-agen</a:t>
            </a:r>
            <a:endParaRPr lang="en-US"/>
          </a:p>
        </p:txBody>
      </p:sp>
      <p:sp>
        <p:nvSpPr>
          <p:cNvPr id="71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DEDEE979-9999-4B8B-B7C4-9AB743F5FB12}" type="slidenum">
              <a:rPr lang="en-US" altLang="en-US" sz="1200" smtClean="0"/>
              <a:pPr>
                <a:spcBef>
                  <a:spcPct val="0"/>
                </a:spcBef>
                <a:buFontTx/>
                <a:buNone/>
              </a:pPr>
              <a:t>11</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7467600" y="2895600"/>
            <a:ext cx="0" cy="18288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467600" y="3187700"/>
            <a:ext cx="811213" cy="522288"/>
          </a:xfrm>
          <a:prstGeom prst="rect">
            <a:avLst/>
          </a:prstGeom>
          <a:noFill/>
        </p:spPr>
        <p:txBody>
          <a:bodyPr wrap="none">
            <a:spAutoFit/>
          </a:bodyPr>
          <a:lstStyle/>
          <a:p>
            <a:pPr>
              <a:defRPr/>
            </a:pPr>
            <a:r>
              <a:rPr lang="en-US" sz="1400" b="1" dirty="0">
                <a:solidFill>
                  <a:srgbClr val="FF0000"/>
                </a:solidFill>
                <a:latin typeface="+mn-lt"/>
                <a:cs typeface="+mn-cs"/>
              </a:rPr>
              <a:t>3 month</a:t>
            </a:r>
          </a:p>
          <a:p>
            <a:pPr>
              <a:defRPr/>
            </a:pPr>
            <a:r>
              <a:rPr lang="en-US" sz="1400" b="1" dirty="0">
                <a:solidFill>
                  <a:srgbClr val="FF0000"/>
                </a:solidFill>
                <a:latin typeface="+mn-lt"/>
                <a:cs typeface="+mn-cs"/>
              </a:rPr>
              <a:t>slip</a:t>
            </a:r>
          </a:p>
        </p:txBody>
      </p:sp>
    </p:spTree>
    <p:extLst>
      <p:ext uri="{BB962C8B-B14F-4D97-AF65-F5344CB8AC3E}">
        <p14:creationId xmlns:p14="http://schemas.microsoft.com/office/powerpoint/2010/main" val="1880700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IEEE 1900.5 Meeting</a:t>
            </a:r>
            <a:br>
              <a:rPr lang="en-US" dirty="0" smtClean="0"/>
            </a:br>
            <a:r>
              <a:rPr lang="en-US" dirty="0" smtClean="0"/>
              <a:t>1/17/17 @2:30 PM EST</a:t>
            </a:r>
            <a:endParaRPr lang="en-US" dirty="0"/>
          </a:p>
        </p:txBody>
      </p:sp>
      <p:sp>
        <p:nvSpPr>
          <p:cNvPr id="4" name="Date Placeholder 3"/>
          <p:cNvSpPr>
            <a:spLocks noGrp="1"/>
          </p:cNvSpPr>
          <p:nvPr>
            <p:ph type="dt" sz="half" idx="10"/>
          </p:nvPr>
        </p:nvSpPr>
        <p:spPr/>
        <p:txBody>
          <a:bodyPr/>
          <a:lstStyle/>
          <a:p>
            <a:pPr>
              <a:defRPr/>
            </a:pPr>
            <a:fld id="{CA76FB57-360C-4123-AD6E-2165286EE5E9}" type="datetime1">
              <a:rPr lang="en-US" smtClean="0"/>
              <a:t>1/15/2017</a:t>
            </a:fld>
            <a:endParaRPr lang="en-US"/>
          </a:p>
        </p:txBody>
      </p:sp>
      <p:sp>
        <p:nvSpPr>
          <p:cNvPr id="5" name="Footer Placeholder 4"/>
          <p:cNvSpPr>
            <a:spLocks noGrp="1"/>
          </p:cNvSpPr>
          <p:nvPr>
            <p:ph type="ftr" sz="quarter" idx="11"/>
          </p:nvPr>
        </p:nvSpPr>
        <p:spPr/>
        <p:txBody>
          <a:bodyPr/>
          <a:lstStyle/>
          <a:p>
            <a:pPr>
              <a:defRPr/>
            </a:pPr>
            <a:r>
              <a:rPr lang="en-US" smtClean="0"/>
              <a:t>Doc #: 5-17-0003-00-agen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endPar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069413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9E6CF0D6-A0B5-497B-A7B2-A13A52D34290}" type="datetime1">
              <a:rPr lang="en-US" smtClean="0"/>
              <a:t>1/15/2017</a:t>
            </a:fld>
            <a:endParaRPr lang="en-US"/>
          </a:p>
        </p:txBody>
      </p:sp>
      <p:sp>
        <p:nvSpPr>
          <p:cNvPr id="3" name="Footer Placeholder 2"/>
          <p:cNvSpPr>
            <a:spLocks noGrp="1"/>
          </p:cNvSpPr>
          <p:nvPr>
            <p:ph type="ftr" sz="quarter" idx="11"/>
          </p:nvPr>
        </p:nvSpPr>
        <p:spPr/>
        <p:txBody>
          <a:bodyPr/>
          <a:lstStyle/>
          <a:p>
            <a:pPr>
              <a:defRPr/>
            </a:pPr>
            <a:r>
              <a:rPr lang="en-US" smtClean="0"/>
              <a:t>Doc #: 5-17-0003-00-agen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C2734338-528B-40FB-8CC6-343817AB33B0}" type="datetime1">
              <a:rPr lang="en-US" smtClean="0"/>
              <a:t>1/15/2017</a:t>
            </a:fld>
            <a:endParaRPr lang="en-US"/>
          </a:p>
        </p:txBody>
      </p:sp>
      <p:sp>
        <p:nvSpPr>
          <p:cNvPr id="3" name="Footer Placeholder 2"/>
          <p:cNvSpPr>
            <a:spLocks noGrp="1"/>
          </p:cNvSpPr>
          <p:nvPr>
            <p:ph type="ftr" sz="quarter" idx="11"/>
          </p:nvPr>
        </p:nvSpPr>
        <p:spPr/>
        <p:txBody>
          <a:bodyPr/>
          <a:lstStyle/>
          <a:p>
            <a:pPr>
              <a:defRPr/>
            </a:pPr>
            <a:r>
              <a:rPr lang="en-US" smtClean="0"/>
              <a:t>Doc #: 5-17-0003-00-agen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8257E001-50F8-4A8C-A610-1E08634F6C95}" type="datetime1">
              <a:rPr lang="en-US" smtClean="0"/>
              <a:t>1/15/2017</a:t>
            </a:fld>
            <a:endParaRPr lang="en-US"/>
          </a:p>
        </p:txBody>
      </p:sp>
      <p:sp>
        <p:nvSpPr>
          <p:cNvPr id="4" name="Footer Placeholder 3"/>
          <p:cNvSpPr>
            <a:spLocks noGrp="1"/>
          </p:cNvSpPr>
          <p:nvPr>
            <p:ph type="ftr" sz="quarter" idx="11"/>
          </p:nvPr>
        </p:nvSpPr>
        <p:spPr/>
        <p:txBody>
          <a:bodyPr/>
          <a:lstStyle/>
          <a:p>
            <a:pPr>
              <a:defRPr/>
            </a:pPr>
            <a:r>
              <a:rPr lang="en-US" smtClean="0"/>
              <a:t>Doc #: 5-17-0003-00-agen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4</a:t>
            </a:fld>
            <a:endParaRPr lang="en-US"/>
          </a:p>
        </p:txBody>
      </p:sp>
      <p:sp>
        <p:nvSpPr>
          <p:cNvPr id="5126" name="TextBox 5"/>
          <p:cNvSpPr txBox="1">
            <a:spLocks noChangeArrowheads="1"/>
          </p:cNvSpPr>
          <p:nvPr/>
        </p:nvSpPr>
        <p:spPr bwMode="auto">
          <a:xfrm>
            <a:off x="1500909" y="5697142"/>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(7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6705600" y="3179043"/>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a:t>
            </a:r>
            <a:endParaRPr lang="en-US" sz="2400" b="1" i="1" dirty="0">
              <a:solidFill>
                <a:srgbClr val="FF0000"/>
              </a:solidFill>
              <a:latin typeface="Times New Roman" pitchFamily="18"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1145160600"/>
              </p:ext>
            </p:extLst>
          </p:nvPr>
        </p:nvGraphicFramePr>
        <p:xfrm>
          <a:off x="685800" y="668890"/>
          <a:ext cx="6096000" cy="5053652"/>
        </p:xfrm>
        <a:graphic>
          <a:graphicData uri="http://schemas.openxmlformats.org/drawingml/2006/table">
            <a:tbl>
              <a:tblPr>
                <a:tableStyleId>{5C22544A-7EE6-4342-B048-85BDC9FD1C3A}</a:tableStyleId>
              </a:tblPr>
              <a:tblGrid>
                <a:gridCol w="536027"/>
                <a:gridCol w="804042"/>
                <a:gridCol w="832859"/>
                <a:gridCol w="835742"/>
                <a:gridCol w="3087330"/>
              </a:tblGrid>
              <a:tr h="500178">
                <a:tc>
                  <a:txBody>
                    <a:bodyPr/>
                    <a:lstStyle/>
                    <a:p>
                      <a:pPr algn="l" fontAlgn="b"/>
                      <a:r>
                        <a:rPr lang="en-US" sz="1000" b="0" i="0" u="none" strike="noStrike" dirty="0" smtClean="0">
                          <a:solidFill>
                            <a:srgbClr val="000000"/>
                          </a:solidFill>
                          <a:effectLst/>
                          <a:latin typeface="Calibri" panose="020F0502020204030204" pitchFamily="34" charset="0"/>
                        </a:rPr>
                        <a:t>79/6/16</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947" marR="6947" marT="6947" marB="0" anchor="b"/>
                </a:tc>
              </a:tr>
              <a:tr h="166726">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smtClean="0">
                          <a:effectLst/>
                        </a:rPr>
                        <a:t>13</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r>
              <a:tr h="156970">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Carlos</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1" marR="7621" marT="7621" marB="0" anchor="b"/>
                </a:tc>
              </a:tr>
              <a:tr h="135935">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1" marR="7621" marT="7621" marB="0" anchor="b"/>
                </a:tc>
              </a:tr>
              <a:tr h="191040">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Yuriy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Posherstnik</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US Army RDECOM CERDEC</a:t>
                      </a:r>
                    </a:p>
                  </a:txBody>
                  <a:tcPr marL="7621" marR="7621" marT="7621" marB="0" anchor="b"/>
                </a:tc>
              </a:tr>
              <a:tr h="150634">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Darcy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Lockheed </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Charles</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Sheehe </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NASA</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Paul</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Falvell</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CGI Group Inc.</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Luzango</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Pangani</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CSIR Institute</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Nick</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Buris</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Nebens</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Karthikeyan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Ovuraj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Twilight Ventures</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Mark</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McHenry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Shared Spectrum Company</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smtClean="0">
                          <a:solidFill>
                            <a:srgbClr val="000000"/>
                          </a:solidFill>
                          <a:effectLst/>
                          <a:latin typeface="Calibri" panose="020F0502020204030204" pitchFamily="34" charset="0"/>
                        </a:rPr>
                        <a:t>Participant</a:t>
                      </a:r>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Spenser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Vogel</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SWRI</a:t>
                      </a:r>
                    </a:p>
                  </a:txBody>
                  <a:tcPr marL="7621" marR="7621" marT="7621" marB="0" anchor="b"/>
                </a:tc>
              </a:tr>
              <a:tr h="166726">
                <a:tc>
                  <a:txBody>
                    <a:bodyPr/>
                    <a:lstStyle/>
                    <a:p>
                      <a:pPr marL="0" algn="l"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marL="0" algn="l" defTabSz="914400" rtl="0" eaLnBrk="1" fontAlgn="b" latinLnBrk="0" hangingPunct="1"/>
                      <a:r>
                        <a:rPr lang="en-US" sz="1100" b="0" i="0" u="none" strike="noStrike" kern="1200" dirty="0" smtClean="0">
                          <a:solidFill>
                            <a:srgbClr val="000000"/>
                          </a:solidFill>
                          <a:effectLst/>
                          <a:latin typeface="Calibri" panose="020F0502020204030204" pitchFamily="34" charset="0"/>
                          <a:ea typeface="+mn-ea"/>
                          <a:cs typeface="+mn-cs"/>
                        </a:rPr>
                        <a:t>Participant</a:t>
                      </a:r>
                      <a:endParaRPr lang="en-US" sz="1100" b="0" i="0" u="none" strike="noStrike" kern="1200" dirty="0">
                        <a:solidFill>
                          <a:srgbClr val="000000"/>
                        </a:solidFill>
                        <a:effectLst/>
                        <a:latin typeface="Calibri" panose="020F0502020204030204" pitchFamily="34" charset="0"/>
                        <a:ea typeface="+mn-ea"/>
                        <a:cs typeface="+mn-cs"/>
                      </a:endParaRPr>
                    </a:p>
                  </a:txBody>
                  <a:tcPr marL="6948" marR="6948" marT="6948"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Omar</a:t>
                      </a:r>
                    </a:p>
                  </a:txBody>
                  <a:tcPr marL="6948" marR="6948" marT="6948" marB="0" anchor="b"/>
                </a:tc>
                <a:tc>
                  <a:txBody>
                    <a:bodyPr/>
                    <a:lstStyle/>
                    <a:p>
                      <a:pPr algn="l" fontAlgn="b"/>
                      <a:r>
                        <a:rPr lang="en-US" sz="1100" b="0" i="0" u="none" strike="noStrike" dirty="0">
                          <a:solidFill>
                            <a:srgbClr val="000000"/>
                          </a:solidFill>
                          <a:effectLst/>
                          <a:latin typeface="Calibri" panose="020F0502020204030204" pitchFamily="34" charset="0"/>
                        </a:rPr>
                        <a:t>Granados</a:t>
                      </a:r>
                    </a:p>
                  </a:txBody>
                  <a:tcPr marL="6948" marR="6948" marT="6948" marB="0" anchor="b"/>
                </a:tc>
                <a:tc>
                  <a:txBody>
                    <a:bodyPr/>
                    <a:lstStyle/>
                    <a:p>
                      <a:pPr algn="l" fontAlgn="b"/>
                      <a:r>
                        <a:rPr lang="en-US" sz="1100" b="0" i="0" u="none" strike="noStrike" dirty="0">
                          <a:solidFill>
                            <a:srgbClr val="000000"/>
                          </a:solidFill>
                          <a:effectLst/>
                          <a:latin typeface="Calibri" panose="020F0502020204030204" pitchFamily="34" charset="0"/>
                        </a:rPr>
                        <a:t>SWRI</a:t>
                      </a:r>
                    </a:p>
                  </a:txBody>
                  <a:tcPr marL="6948" marR="6948" marT="6948" marB="0" anchor="b"/>
                </a:tc>
              </a:tr>
              <a:tr h="166726">
                <a:tc>
                  <a:txBody>
                    <a:bodyPr/>
                    <a:lstStyle/>
                    <a:p>
                      <a:pPr marL="0" algn="l"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smtClean="0">
                          <a:solidFill>
                            <a:srgbClr val="000000"/>
                          </a:solidFill>
                          <a:effectLst/>
                          <a:latin typeface="Calibri" panose="020F0502020204030204" pitchFamily="34" charset="0"/>
                          <a:ea typeface="+mn-ea"/>
                          <a:cs typeface="+mn-cs"/>
                        </a:rPr>
                        <a:t>Participant</a:t>
                      </a:r>
                    </a:p>
                  </a:txBody>
                  <a:tcPr marL="6947" marR="6947" marT="6947" marB="0" anchor="b"/>
                </a:tc>
                <a:tc>
                  <a:txBody>
                    <a:bodyPr/>
                    <a:lstStyle/>
                    <a:p>
                      <a:pPr marL="0" algn="l" defTabSz="914400" rtl="0" eaLnBrk="1" fontAlgn="b" latinLnBrk="0" hangingPunct="1"/>
                      <a:r>
                        <a:rPr lang="en-US" sz="1100" b="0" i="0" u="none" strike="noStrike" kern="1200" dirty="0" smtClean="0">
                          <a:solidFill>
                            <a:srgbClr val="000000"/>
                          </a:solidFill>
                          <a:effectLst/>
                          <a:latin typeface="Calibri" panose="020F0502020204030204" pitchFamily="34" charset="0"/>
                          <a:ea typeface="+mn-ea"/>
                          <a:cs typeface="+mn-cs"/>
                        </a:rPr>
                        <a:t>Dustan</a:t>
                      </a:r>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err="1" smtClean="0">
                          <a:solidFill>
                            <a:srgbClr val="000000"/>
                          </a:solidFill>
                          <a:effectLst/>
                          <a:latin typeface="Calibri" panose="020F0502020204030204" pitchFamily="34" charset="0"/>
                        </a:rPr>
                        <a:t>Hellwig</a:t>
                      </a:r>
                      <a:endParaRPr lang="en-US" sz="1100" b="0" i="0" u="none" strike="noStrike" dirty="0" smtClean="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smtClean="0">
                          <a:solidFill>
                            <a:srgbClr val="000000"/>
                          </a:solidFill>
                          <a:effectLst/>
                          <a:latin typeface="Calibri" panose="020F0502020204030204" pitchFamily="34" charset="0"/>
                        </a:rPr>
                        <a:t>Chesapeake Technology International</a:t>
                      </a:r>
                      <a:endParaRPr lang="en-US" sz="11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marL="0" algn="l"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marL="0" algn="l" defTabSz="914400" rtl="0" eaLnBrk="1" fontAlgn="b" latinLnBrk="0" hangingPunct="1"/>
                      <a:endParaRPr lang="en-US" sz="1100" b="0" i="0" u="none" strike="noStrike" kern="1200">
                        <a:solidFill>
                          <a:srgbClr val="000000"/>
                        </a:solidFill>
                        <a:effectLst/>
                        <a:latin typeface="Calibri" panose="020F0502020204030204" pitchFamily="34" charset="0"/>
                        <a:ea typeface="+mn-ea"/>
                        <a:cs typeface="+mn-cs"/>
                      </a:endParaRPr>
                    </a:p>
                  </a:txBody>
                  <a:tcPr marL="6947" marR="6947" marT="6947" marB="0" anchor="b"/>
                </a:tc>
                <a:tc>
                  <a:txBody>
                    <a:bodyPr/>
                    <a:lstStyle/>
                    <a:p>
                      <a:pPr marL="0" algn="l"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533400" y="1369419"/>
            <a:ext cx="83820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smtClean="0"/>
              <a:t>1</a:t>
            </a:r>
            <a:r>
              <a:rPr lang="en-US" dirty="0"/>
              <a:t>.  </a:t>
            </a:r>
            <a:r>
              <a:rPr lang="en-US" dirty="0" err="1"/>
              <a:t>Administrivia</a:t>
            </a:r>
            <a:endParaRPr lang="en-US" dirty="0"/>
          </a:p>
          <a:p>
            <a:r>
              <a:rPr lang="en-US" dirty="0"/>
              <a:t>     *   Roll </a:t>
            </a:r>
            <a:r>
              <a:rPr lang="en-US" dirty="0" smtClean="0"/>
              <a:t>Call</a:t>
            </a:r>
            <a:endParaRPr lang="en-US" dirty="0"/>
          </a:p>
          <a:p>
            <a:r>
              <a:rPr lang="en-US" dirty="0"/>
              <a:t>     *   Approve Agenda</a:t>
            </a:r>
          </a:p>
          <a:p>
            <a:r>
              <a:rPr lang="en-US" dirty="0"/>
              <a:t>     *   Patent slides / Notes on </a:t>
            </a:r>
            <a:r>
              <a:rPr lang="en-US" dirty="0" smtClean="0"/>
              <a:t>status</a:t>
            </a:r>
            <a:endParaRPr lang="en-US" dirty="0"/>
          </a:p>
          <a:p>
            <a:r>
              <a:rPr lang="en-US" dirty="0" smtClean="0"/>
              <a:t>2</a:t>
            </a:r>
            <a:r>
              <a:rPr lang="en-US" dirty="0"/>
              <a:t>.  Review of </a:t>
            </a:r>
            <a:r>
              <a:rPr lang="en-US" dirty="0" smtClean="0"/>
              <a:t>1900.5.1 Draft</a:t>
            </a:r>
            <a:endParaRPr lang="en-US" dirty="0"/>
          </a:p>
          <a:p>
            <a:r>
              <a:rPr lang="en-US" dirty="0" smtClean="0"/>
              <a:t>3</a:t>
            </a:r>
            <a:r>
              <a:rPr lang="en-US" dirty="0"/>
              <a:t>.  AOB / Adjourn</a:t>
            </a:r>
            <a:endParaRPr lang="en-US" dirty="0">
              <a:latin typeface="Times New Roman" pitchFamily="18" charset="0"/>
            </a:endParaRP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98A8D67A-4A8A-4E90-8FB9-8445D58D287C}" type="datetime1">
              <a:rPr lang="en-US" smtClean="0"/>
              <a:t>1/15/2017</a:t>
            </a:fld>
            <a:endParaRPr lang="en-US"/>
          </a:p>
        </p:txBody>
      </p:sp>
      <p:sp>
        <p:nvSpPr>
          <p:cNvPr id="3" name="Footer Placeholder 2"/>
          <p:cNvSpPr>
            <a:spLocks noGrp="1"/>
          </p:cNvSpPr>
          <p:nvPr>
            <p:ph type="ftr" sz="quarter" idx="11"/>
          </p:nvPr>
        </p:nvSpPr>
        <p:spPr/>
        <p:txBody>
          <a:bodyPr/>
          <a:lstStyle/>
          <a:p>
            <a:pPr>
              <a:defRPr/>
            </a:pPr>
            <a:r>
              <a:rPr lang="en-US" smtClean="0"/>
              <a:t>Doc #: 5-17-0003-00-agen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F45D35FE-356D-49C2-B784-F07C0C9E7E71}" type="datetime1">
              <a:rPr lang="en-US" smtClean="0"/>
              <a:t>1/15/2017</a:t>
            </a:fld>
            <a:endParaRPr lang="en-US"/>
          </a:p>
        </p:txBody>
      </p:sp>
      <p:sp>
        <p:nvSpPr>
          <p:cNvPr id="3" name="Footer Placeholder 2"/>
          <p:cNvSpPr>
            <a:spLocks noGrp="1"/>
          </p:cNvSpPr>
          <p:nvPr>
            <p:ph type="ftr" sz="quarter" idx="11"/>
          </p:nvPr>
        </p:nvSpPr>
        <p:spPr/>
        <p:txBody>
          <a:bodyPr/>
          <a:lstStyle/>
          <a:p>
            <a:pPr>
              <a:defRPr/>
            </a:pPr>
            <a:r>
              <a:rPr lang="en-US" smtClean="0"/>
              <a:t>Doc #: 5-17-0003-00-agen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6</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F8702730-7A45-432C-8978-82DC37C1C510}" type="datetime1">
              <a:rPr lang="en-US" smtClean="0"/>
              <a:t>1/15/2017</a:t>
            </a:fld>
            <a:endParaRPr lang="en-US"/>
          </a:p>
        </p:txBody>
      </p:sp>
      <p:sp>
        <p:nvSpPr>
          <p:cNvPr id="3" name="Footer Placeholder 2"/>
          <p:cNvSpPr>
            <a:spLocks noGrp="1"/>
          </p:cNvSpPr>
          <p:nvPr>
            <p:ph type="ftr" sz="quarter" idx="11"/>
          </p:nvPr>
        </p:nvSpPr>
        <p:spPr/>
        <p:txBody>
          <a:bodyPr/>
          <a:lstStyle/>
          <a:p>
            <a:pPr>
              <a:defRPr/>
            </a:pPr>
            <a:r>
              <a:rPr lang="en-US" smtClean="0"/>
              <a:t>Doc #: 5-17-0003-00-agen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BB6A5F28-40C5-4C64-B085-407E7F86F75E}" type="datetime1">
              <a:rPr lang="en-US" smtClean="0"/>
              <a:t>1/15/2017</a:t>
            </a:fld>
            <a:endParaRPr lang="en-US"/>
          </a:p>
        </p:txBody>
      </p:sp>
      <p:sp>
        <p:nvSpPr>
          <p:cNvPr id="3" name="Footer Placeholder 2"/>
          <p:cNvSpPr>
            <a:spLocks noGrp="1"/>
          </p:cNvSpPr>
          <p:nvPr>
            <p:ph type="ftr" sz="quarter" idx="11"/>
          </p:nvPr>
        </p:nvSpPr>
        <p:spPr/>
        <p:txBody>
          <a:bodyPr/>
          <a:lstStyle/>
          <a:p>
            <a:pPr>
              <a:defRPr/>
            </a:pPr>
            <a:r>
              <a:rPr lang="en-US" smtClean="0"/>
              <a:t>Doc #: 5-17-0003-00-agen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A5084E14-AF02-4381-B6AF-1EE85C333C6F}" type="datetime1">
              <a:rPr lang="en-US" smtClean="0"/>
              <a:t>1/15/2017</a:t>
            </a:fld>
            <a:endParaRPr lang="en-US"/>
          </a:p>
        </p:txBody>
      </p:sp>
      <p:sp>
        <p:nvSpPr>
          <p:cNvPr id="3" name="Footer Placeholder 2"/>
          <p:cNvSpPr>
            <a:spLocks noGrp="1"/>
          </p:cNvSpPr>
          <p:nvPr>
            <p:ph type="ftr" sz="quarter" idx="11"/>
          </p:nvPr>
        </p:nvSpPr>
        <p:spPr/>
        <p:txBody>
          <a:bodyPr/>
          <a:lstStyle/>
          <a:p>
            <a:pPr>
              <a:defRPr/>
            </a:pPr>
            <a:r>
              <a:rPr lang="en-US" smtClean="0"/>
              <a:t>Doc #: 5-17-0003-00-agen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8151</TotalTime>
  <Words>1212</Words>
  <Application>Microsoft Office PowerPoint</Application>
  <PresentationFormat>On-screen Show (4:3)</PresentationFormat>
  <Paragraphs>248</Paragraphs>
  <Slides>12</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Participants, Patents, and Duty to Inform</vt:lpstr>
      <vt:lpstr>Patent Related Links</vt:lpstr>
      <vt:lpstr>Call for Potentially Essential Patents</vt:lpstr>
      <vt:lpstr>Other Guidelines for IEEE WG Meetings</vt:lpstr>
      <vt:lpstr>Current Status for 1900.5.1</vt:lpstr>
      <vt:lpstr>Working Schedule for 1900.5.1</vt:lpstr>
      <vt:lpstr>IEEE 1900.5 Meeting 1/17/17 @2:30 PM EST</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228</cp:revision>
  <dcterms:created xsi:type="dcterms:W3CDTF">2013-08-13T02:52:21Z</dcterms:created>
  <dcterms:modified xsi:type="dcterms:W3CDTF">2017-01-16T04:29:23Z</dcterms:modified>
</cp:coreProperties>
</file>