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5" r:id="rId3"/>
    <p:sldId id="383" r:id="rId4"/>
    <p:sldId id="376" r:id="rId5"/>
    <p:sldId id="377" r:id="rId6"/>
    <p:sldId id="378" r:id="rId7"/>
    <p:sldId id="337" r:id="rId8"/>
    <p:sldId id="332" r:id="rId9"/>
    <p:sldId id="317" r:id="rId10"/>
    <p:sldId id="352" r:id="rId11"/>
    <p:sldId id="353" r:id="rId12"/>
    <p:sldId id="354" r:id="rId13"/>
    <p:sldId id="355" r:id="rId14"/>
    <p:sldId id="307" r:id="rId15"/>
    <p:sldId id="386" r:id="rId16"/>
    <p:sldId id="360" r:id="rId17"/>
    <p:sldId id="385" r:id="rId18"/>
    <p:sldId id="382" r:id="rId19"/>
    <p:sldId id="346" r:id="rId20"/>
    <p:sldId id="368" r:id="rId21"/>
    <p:sldId id="381"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8</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10</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5290CA5E-E047-41E9-931B-F5D306134ED9}" type="datetime1">
              <a:rPr lang="en-US" smtClean="0"/>
              <a:t>11/29/2016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5-16-0038-04-agen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0BE1CAF-EB8C-4A2E-B928-259D4C94F38B}" type="datetime1">
              <a:rPr lang="en-US" smtClean="0"/>
              <a:t>11/29/2016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5-16-0038-04-agen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36B852F-2288-4A54-8AE4-C7C611AE8658}" type="datetime1">
              <a:rPr lang="en-US" smtClean="0"/>
              <a:t>11/29/2016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5-16-0038-04-agen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E134BB0-AF49-4B50-B300-359E3397A378}" type="datetime1">
              <a:rPr lang="en-US" smtClean="0"/>
              <a:t>11/29/2016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5-16-0038-04-agen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2833B38-4C67-4EE8-B394-A700D0FBFA95}" type="datetime1">
              <a:rPr lang="en-US" smtClean="0"/>
              <a:t>11/29/2016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5-16-0038-04-agen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4F2A185-C24C-4CA2-BE37-702BF8A2E5D6}" type="datetime1">
              <a:rPr lang="en-US" smtClean="0"/>
              <a:t>11/29/2016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5-16-0038-04-agen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D862698-72F1-4770-97D9-8F11C889154F}" type="datetime1">
              <a:rPr lang="en-US" smtClean="0"/>
              <a:t>11/29/2016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5-16-0038-04-agen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25E664A-4FD1-4549-95D7-6DA3193C81D7}" type="datetime1">
              <a:rPr lang="en-US" smtClean="0"/>
              <a:t>11/29/2016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5-16-0038-04-agen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48C4C90-227F-47D5-9837-92D4E113F2ED}" type="datetime1">
              <a:rPr lang="en-US" smtClean="0"/>
              <a:t>11/29/2016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5-16-0038-04-agen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54918C0-4578-42B6-B2BD-444961B86ECF}" type="datetime1">
              <a:rPr lang="en-US" smtClean="0"/>
              <a:t>11/29/2016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5-16-0038-04-agen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8D58232-6E87-48B2-B084-699E897251A9}" type="datetime1">
              <a:rPr lang="en-US" smtClean="0"/>
              <a:t>11/29/2016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5-16-0038-04-agen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97FDECDF-C7A9-4A53-B7FB-A506D9987A4E}" type="datetime1">
              <a:rPr lang="en-US" smtClean="0"/>
              <a:t>11/29/2016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5-16-0038-04-agen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5D91BAF-684E-4AC2-B5ED-475D1471479B}" type="datetime1">
              <a:rPr lang="en-US" smtClean="0">
                <a:solidFill>
                  <a:srgbClr val="000099"/>
                </a:solidFill>
              </a:rPr>
              <a:t>11/29/2016</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678288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Meetings on 28 Nov – 01 Dec 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29 </a:t>
            </a:r>
            <a:r>
              <a:rPr lang="en-US" sz="1200" b="1" dirty="0">
                <a:latin typeface="Arial" pitchFamily="34" charset="0"/>
                <a:cs typeface="Times New Roman" pitchFamily="18" charset="0"/>
              </a:rPr>
              <a:t>November 2016</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5-16-0038-04-agen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5-16-0038-04-agen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5B1277A9-FB5F-460B-A298-29D3F9240939}" type="datetime1">
              <a:rPr lang="en-US" smtClean="0"/>
              <a:t>11/29/2016</a:t>
            </a:fld>
            <a:endParaRPr lang="en-US"/>
          </a:p>
        </p:txBody>
      </p:sp>
      <p:sp>
        <p:nvSpPr>
          <p:cNvPr id="3" name="Footer Placeholder 2"/>
          <p:cNvSpPr>
            <a:spLocks noGrp="1"/>
          </p:cNvSpPr>
          <p:nvPr>
            <p:ph type="ftr" sz="quarter" idx="11"/>
          </p:nvPr>
        </p:nvSpPr>
        <p:spPr/>
        <p:txBody>
          <a:bodyPr/>
          <a:lstStyle/>
          <a:p>
            <a:pPr>
              <a:defRPr/>
            </a:pPr>
            <a:r>
              <a:rPr lang="en-US" smtClean="0"/>
              <a:t>Doc #: 5-16-0038-04-agen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47385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AF8EAE99-4697-402F-BF81-BA4552FDC703}" type="datetime1">
              <a:rPr lang="en-US" smtClean="0"/>
              <a:t>11/29/2016</a:t>
            </a:fld>
            <a:endParaRPr lang="en-US"/>
          </a:p>
        </p:txBody>
      </p:sp>
      <p:sp>
        <p:nvSpPr>
          <p:cNvPr id="3" name="Footer Placeholder 2"/>
          <p:cNvSpPr>
            <a:spLocks noGrp="1"/>
          </p:cNvSpPr>
          <p:nvPr>
            <p:ph type="ftr" sz="quarter" idx="11"/>
          </p:nvPr>
        </p:nvSpPr>
        <p:spPr/>
        <p:txBody>
          <a:bodyPr/>
          <a:lstStyle/>
          <a:p>
            <a:pPr>
              <a:defRPr/>
            </a:pPr>
            <a:r>
              <a:rPr lang="en-US" smtClean="0"/>
              <a:t>Doc #: 5-16-0038-04-agen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107770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5AB18399-4732-48D7-902C-8017364C725E}" type="datetime1">
              <a:rPr lang="en-US" smtClean="0"/>
              <a:t>11/29/2016</a:t>
            </a:fld>
            <a:endParaRPr lang="en-US"/>
          </a:p>
        </p:txBody>
      </p:sp>
      <p:sp>
        <p:nvSpPr>
          <p:cNvPr id="3" name="Footer Placeholder 2"/>
          <p:cNvSpPr>
            <a:spLocks noGrp="1"/>
          </p:cNvSpPr>
          <p:nvPr>
            <p:ph type="ftr" sz="quarter" idx="11"/>
          </p:nvPr>
        </p:nvSpPr>
        <p:spPr/>
        <p:txBody>
          <a:bodyPr/>
          <a:lstStyle/>
          <a:p>
            <a:pPr>
              <a:defRPr/>
            </a:pPr>
            <a:r>
              <a:rPr lang="en-US" smtClean="0"/>
              <a:t>Doc #: 5-16-0038-04-agen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413637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02616358-A70F-4E70-9798-F63619E3BDDB}" type="datetime1">
              <a:rPr lang="en-US" smtClean="0"/>
              <a:t>11/29/2016</a:t>
            </a:fld>
            <a:endParaRPr lang="en-US"/>
          </a:p>
        </p:txBody>
      </p:sp>
      <p:sp>
        <p:nvSpPr>
          <p:cNvPr id="3" name="Footer Placeholder 2"/>
          <p:cNvSpPr>
            <a:spLocks noGrp="1"/>
          </p:cNvSpPr>
          <p:nvPr>
            <p:ph type="ftr" sz="quarter" idx="11"/>
          </p:nvPr>
        </p:nvSpPr>
        <p:spPr/>
        <p:txBody>
          <a:bodyPr/>
          <a:lstStyle/>
          <a:p>
            <a:pPr>
              <a:defRPr/>
            </a:pPr>
            <a:r>
              <a:rPr lang="en-US" smtClean="0"/>
              <a:t>Doc #: 5-16-0038-04-agen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a:t>5-16-0039-00</a:t>
            </a:r>
          </a:p>
          <a:p>
            <a:pPr marL="0" indent="0" eaLnBrk="1" fontAlgn="auto" hangingPunct="1">
              <a:lnSpc>
                <a:spcPct val="115000"/>
              </a:lnSpc>
              <a:spcBef>
                <a:spcPts val="0"/>
              </a:spcBef>
              <a:spcAft>
                <a:spcPts val="0"/>
              </a:spcAft>
              <a:buNone/>
              <a:defRPr/>
            </a:pPr>
            <a:endParaRPr dirty="0"/>
          </a:p>
          <a:p>
            <a:r>
              <a:rPr dirty="0"/>
              <a:t>Mover:  Tony</a:t>
            </a:r>
          </a:p>
          <a:p>
            <a:r>
              <a:rPr dirty="0"/>
              <a:t>Second:  Carlos</a:t>
            </a:r>
          </a:p>
          <a:p>
            <a:r>
              <a:rPr lang="en-US" dirty="0"/>
              <a:t>Vote:  UC</a:t>
            </a:r>
            <a:endParaRPr dirty="0"/>
          </a:p>
        </p:txBody>
      </p:sp>
      <p:sp>
        <p:nvSpPr>
          <p:cNvPr id="4" name="Date Placeholder 3"/>
          <p:cNvSpPr>
            <a:spLocks noGrp="1"/>
          </p:cNvSpPr>
          <p:nvPr>
            <p:ph type="dt" sz="quarter" idx="10"/>
          </p:nvPr>
        </p:nvSpPr>
        <p:spPr/>
        <p:txBody>
          <a:bodyPr/>
          <a:lstStyle/>
          <a:p>
            <a:pPr>
              <a:defRPr/>
            </a:pPr>
            <a:fld id="{A5193FE8-A660-4826-ADBC-04B749FB3AFA}" type="datetime1">
              <a:rPr lang="en-US" smtClean="0"/>
              <a:t>11/29/2016</a:t>
            </a:fld>
            <a:endParaRPr lang="en-US"/>
          </a:p>
        </p:txBody>
      </p:sp>
      <p:sp>
        <p:nvSpPr>
          <p:cNvPr id="5" name="Footer Placeholder 4"/>
          <p:cNvSpPr>
            <a:spLocks noGrp="1"/>
          </p:cNvSpPr>
          <p:nvPr>
            <p:ph type="ftr" sz="quarter" idx="11"/>
          </p:nvPr>
        </p:nvSpPr>
        <p:spPr/>
        <p:txBody>
          <a:bodyPr/>
          <a:lstStyle/>
          <a:p>
            <a:pPr>
              <a:defRPr/>
            </a:pPr>
            <a:r>
              <a:rPr lang="en-US" smtClean="0"/>
              <a:t>Doc #: 5-16-0038-04-agen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14</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10/15      </a:t>
            </a:r>
            <a:r>
              <a:rPr altLang="en-US" sz="1400" b="1" dirty="0">
                <a:solidFill>
                  <a:srgbClr val="FF0000"/>
                </a:solidFill>
              </a:rPr>
              <a:t>1/16</a:t>
            </a:r>
            <a:r>
              <a:rPr lang="en-US" altLang="en-US" sz="1400" dirty="0">
                <a:solidFill>
                  <a:srgbClr val="FF0000"/>
                </a:solidFill>
              </a:rPr>
              <a:t>√</a:t>
            </a:r>
            <a:endParaRPr altLang="en-US" sz="1400" b="1" dirty="0">
              <a:solidFill>
                <a:srgbClr val="FF0000"/>
              </a:solidFill>
            </a:endParaRPr>
          </a:p>
          <a:p>
            <a:r>
              <a:rPr altLang="en-US" sz="1400" dirty="0"/>
              <a:t>Complete Draft for Clause 6					1/16         </a:t>
            </a:r>
            <a:r>
              <a:rPr lang="en-US" altLang="en-US" sz="1400" b="1" dirty="0">
                <a:solidFill>
                  <a:srgbClr val="FF0000"/>
                </a:solidFill>
              </a:rPr>
              <a:t>8/16</a:t>
            </a:r>
            <a:endParaRPr altLang="en-US" sz="1400" dirty="0"/>
          </a:p>
          <a:p>
            <a:r>
              <a:rPr altLang="en-US" sz="1400" dirty="0"/>
              <a:t>Complete Draft for Clause 7					3/16         </a:t>
            </a:r>
            <a:r>
              <a:rPr lang="en-US" altLang="en-US" sz="1400" b="1" dirty="0">
                <a:solidFill>
                  <a:srgbClr val="FF0000"/>
                </a:solidFill>
              </a:rPr>
              <a:t>7/16</a:t>
            </a:r>
            <a:r>
              <a:rPr lang="en-US" altLang="en-US" sz="1400" dirty="0">
                <a:solidFill>
                  <a:srgbClr val="FF0000"/>
                </a:solidFill>
              </a:rPr>
              <a:t> √</a:t>
            </a:r>
            <a:endParaRPr altLang="en-US" sz="1400" b="1" dirty="0">
              <a:solidFill>
                <a:srgbClr val="FF0000"/>
              </a:solidFill>
            </a:endParaRPr>
          </a:p>
          <a:p>
            <a:r>
              <a:rPr altLang="en-US" sz="1400" dirty="0"/>
              <a:t>Complete Draft for Clause 8					4/16         </a:t>
            </a:r>
            <a:r>
              <a:rPr lang="en-US" altLang="en-US" sz="1400" b="1" dirty="0">
                <a:solidFill>
                  <a:srgbClr val="FF0000"/>
                </a:solidFill>
              </a:rPr>
              <a:t>9/16</a:t>
            </a:r>
          </a:p>
          <a:p>
            <a:r>
              <a:rPr altLang="en-US" sz="1400" dirty="0"/>
              <a:t>Annex A						6/16</a:t>
            </a:r>
          </a:p>
          <a:p>
            <a:r>
              <a:rPr altLang="en-US" sz="1400" dirty="0"/>
              <a:t>First WG Ballot						6/16</a:t>
            </a:r>
          </a:p>
          <a:p>
            <a:r>
              <a:rPr altLang="en-US" sz="1400" dirty="0"/>
              <a:t>WG </a:t>
            </a:r>
            <a:r>
              <a:rPr altLang="en-US" sz="1400" dirty="0" err="1"/>
              <a:t>Recirc</a:t>
            </a:r>
            <a:r>
              <a:rPr altLang="en-US" sz="1400" dirty="0"/>
              <a:t>						8/16</a:t>
            </a:r>
          </a:p>
          <a:p>
            <a:r>
              <a:rPr altLang="en-US" sz="1400" dirty="0"/>
              <a:t>WG </a:t>
            </a:r>
            <a:r>
              <a:rPr altLang="en-US" sz="1400" dirty="0" err="1"/>
              <a:t>Recirc</a:t>
            </a:r>
            <a:r>
              <a:rPr altLang="en-US" sz="1400" dirty="0"/>
              <a:t> 2						10/16</a:t>
            </a:r>
          </a:p>
          <a:p>
            <a:r>
              <a:rPr altLang="en-US" sz="1400" dirty="0"/>
              <a:t>Sponsor Ballot						1/17</a:t>
            </a:r>
          </a:p>
          <a:p>
            <a:r>
              <a:rPr altLang="en-US" sz="1400" dirty="0"/>
              <a:t>Sponsor </a:t>
            </a:r>
            <a:r>
              <a:rPr altLang="en-US" sz="1400" dirty="0" err="1"/>
              <a:t>Recirc</a:t>
            </a:r>
            <a:r>
              <a:rPr altLang="en-US" sz="1400" dirty="0"/>
              <a:t>						3/17</a:t>
            </a:r>
          </a:p>
          <a:p>
            <a:r>
              <a:rPr altLang="en-US" sz="1400" dirty="0"/>
              <a:t>Sponsor </a:t>
            </a:r>
            <a:r>
              <a:rPr altLang="en-US" sz="1400" dirty="0" err="1"/>
              <a:t>Recirc</a:t>
            </a:r>
            <a:r>
              <a:rPr altLang="en-US" sz="1400" dirty="0"/>
              <a:t> 2						5/17</a:t>
            </a:r>
          </a:p>
          <a:p>
            <a:r>
              <a:rPr altLang="en-US" sz="1400" dirty="0"/>
              <a:t>Submit to REVCOM						6/17</a:t>
            </a: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3165C9A3-2225-4DD8-A9B8-39623D66CCF4}" type="datetime1">
              <a:rPr lang="en-US" smtClean="0"/>
              <a:t>11/29/2016</a:t>
            </a:fld>
            <a:endParaRPr lang="en-US"/>
          </a:p>
        </p:txBody>
      </p:sp>
      <p:sp>
        <p:nvSpPr>
          <p:cNvPr id="5" name="Footer Placeholder 4"/>
          <p:cNvSpPr>
            <a:spLocks noGrp="1"/>
          </p:cNvSpPr>
          <p:nvPr>
            <p:ph type="ftr" sz="quarter" idx="11"/>
          </p:nvPr>
        </p:nvSpPr>
        <p:spPr/>
        <p:txBody>
          <a:bodyPr/>
          <a:lstStyle/>
          <a:p>
            <a:pPr>
              <a:defRPr/>
            </a:pPr>
            <a:r>
              <a:rPr lang="en-US" smtClean="0"/>
              <a:t>Doc #: 5-16-0038-04-agen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19F5300-09EA-4831-B235-E28B5722C7BD}" type="slidenum">
              <a:rPr lang="en-US" altLang="en-US" sz="1200" smtClean="0"/>
              <a:pPr>
                <a:spcBef>
                  <a:spcPct val="0"/>
                </a:spcBef>
                <a:buFontTx/>
                <a:buNone/>
              </a:pPr>
              <a:t>15</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2541" y="2630054"/>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125942" y="5410200"/>
            <a:ext cx="4407810" cy="338554"/>
          </a:xfrm>
          <a:prstGeom prst="rect">
            <a:avLst/>
          </a:prstGeom>
          <a:noFill/>
        </p:spPr>
        <p:txBody>
          <a:bodyPr wrap="none" rtlCol="0">
            <a:spAutoFit/>
          </a:bodyPr>
          <a:lstStyle/>
          <a:p>
            <a:r>
              <a:rPr lang="en-US" sz="1600" dirty="0">
                <a:solidFill>
                  <a:srgbClr val="FF0000"/>
                </a:solidFill>
              </a:rPr>
              <a:t>Need to look at PAR since it expires on 12/31/2017</a:t>
            </a:r>
          </a:p>
        </p:txBody>
      </p: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561"/>
            <a:ext cx="811376" cy="523220"/>
          </a:xfrm>
          <a:prstGeom prst="rect">
            <a:avLst/>
          </a:prstGeom>
          <a:noFill/>
        </p:spPr>
        <p:txBody>
          <a:bodyPr wrap="none" rtlCol="0">
            <a:spAutoFit/>
          </a:bodyPr>
          <a:lstStyle/>
          <a:p>
            <a:r>
              <a:rPr lang="en-US" sz="1400" b="1" dirty="0">
                <a:solidFill>
                  <a:srgbClr val="FF0000"/>
                </a:solidFill>
                <a:latin typeface="+mn-lt"/>
                <a:cs typeface="+mn-cs"/>
              </a:rPr>
              <a:t>6 month</a:t>
            </a:r>
          </a:p>
          <a:p>
            <a:r>
              <a:rPr lang="en-US" sz="1400" b="1" dirty="0">
                <a:solidFill>
                  <a:srgbClr val="FF0000"/>
                </a:solidFill>
                <a:latin typeface="+mn-lt"/>
                <a:cs typeface="+mn-cs"/>
              </a:rPr>
              <a:t>slip</a:t>
            </a:r>
          </a:p>
        </p:txBody>
      </p:sp>
    </p:spTree>
    <p:extLst>
      <p:ext uri="{BB962C8B-B14F-4D97-AF65-F5344CB8AC3E}">
        <p14:creationId xmlns:p14="http://schemas.microsoft.com/office/powerpoint/2010/main" val="869562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Drafting Review (12/1/16)</a:t>
            </a:r>
          </a:p>
        </p:txBody>
      </p:sp>
      <p:sp>
        <p:nvSpPr>
          <p:cNvPr id="3" name="Content Placeholder 2"/>
          <p:cNvSpPr>
            <a:spLocks noGrp="1"/>
          </p:cNvSpPr>
          <p:nvPr>
            <p:ph idx="1"/>
          </p:nvPr>
        </p:nvSpPr>
        <p:spPr/>
        <p:txBody>
          <a:bodyPr/>
          <a:lstStyle/>
          <a:p>
            <a:r>
              <a:rPr lang="en-US" dirty="0"/>
              <a:t>Review changes in style sheet and Clauses 3, 8 etc.</a:t>
            </a:r>
          </a:p>
        </p:txBody>
      </p:sp>
      <p:sp>
        <p:nvSpPr>
          <p:cNvPr id="4" name="Date Placeholder 3"/>
          <p:cNvSpPr>
            <a:spLocks noGrp="1"/>
          </p:cNvSpPr>
          <p:nvPr>
            <p:ph type="dt" sz="half" idx="10"/>
          </p:nvPr>
        </p:nvSpPr>
        <p:spPr/>
        <p:txBody>
          <a:bodyPr/>
          <a:lstStyle/>
          <a:p>
            <a:pPr>
              <a:defRPr/>
            </a:pPr>
            <a:fld id="{2CBC9CA8-0B77-408D-95E7-89ECE53E0263}" type="datetime1">
              <a:rPr lang="en-US" smtClean="0"/>
              <a:t>11/29/2016</a:t>
            </a:fld>
            <a:endParaRPr lang="en-US"/>
          </a:p>
        </p:txBody>
      </p:sp>
      <p:sp>
        <p:nvSpPr>
          <p:cNvPr id="5" name="Footer Placeholder 4"/>
          <p:cNvSpPr>
            <a:spLocks noGrp="1"/>
          </p:cNvSpPr>
          <p:nvPr>
            <p:ph type="ftr" sz="quarter" idx="11"/>
          </p:nvPr>
        </p:nvSpPr>
        <p:spPr/>
        <p:txBody>
          <a:bodyPr/>
          <a:lstStyle/>
          <a:p>
            <a:pPr>
              <a:defRPr/>
            </a:pPr>
            <a:r>
              <a:rPr lang="en-US" smtClean="0"/>
              <a:t>Doc #: 5-16-0038-04-agen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1514460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a:t>Working Schedule for 1900.5.2</a:t>
            </a:r>
          </a:p>
        </p:txBody>
      </p:sp>
      <p:sp>
        <p:nvSpPr>
          <p:cNvPr id="9219" name="Content Placeholder 2"/>
          <p:cNvSpPr>
            <a:spLocks noGrp="1"/>
          </p:cNvSpPr>
          <p:nvPr>
            <p:ph idx="1"/>
          </p:nvPr>
        </p:nvSpPr>
        <p:spPr>
          <a:xfrm>
            <a:off x="381000" y="1295400"/>
            <a:ext cx="86868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b="1" dirty="0">
                <a:solidFill>
                  <a:srgbClr val="FF0000"/>
                </a:solidFill>
              </a:rPr>
              <a:t> 9/30/15√</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12/1/15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a:t>
            </a:r>
            <a:r>
              <a:rPr lang="en-US" altLang="en-US" sz="1400" b="1" dirty="0">
                <a:solidFill>
                  <a:srgbClr val="FF0000"/>
                </a:solidFill>
              </a:rPr>
              <a:t> √</a:t>
            </a:r>
            <a:r>
              <a:rPr altLang="en-US" sz="1400" b="1" dirty="0">
                <a:solidFill>
                  <a:srgbClr val="FF0000"/>
                </a:solidFill>
              </a:rPr>
              <a:t> </a:t>
            </a:r>
            <a:r>
              <a:rPr lang="en-US" altLang="en-US" sz="1400" b="1" dirty="0">
                <a:solidFill>
                  <a:srgbClr val="FF0000"/>
                </a:solidFill>
              </a:rPr>
              <a:t>(Approved!)</a:t>
            </a:r>
            <a:endParaRPr altLang="en-US" sz="1400" dirty="0"/>
          </a:p>
          <a:p>
            <a:r>
              <a:rPr altLang="en-US" sz="1400" dirty="0"/>
              <a:t>Form Comment Resolution subcommittee				3/15/16 </a:t>
            </a:r>
            <a:r>
              <a:rPr lang="en-US" altLang="en-US" sz="1400" b="1" dirty="0">
                <a:solidFill>
                  <a:srgbClr val="FF0000"/>
                </a:solidFill>
              </a:rPr>
              <a:t>7/1/16 √</a:t>
            </a:r>
            <a:endParaRPr altLang="en-US" sz="1400" dirty="0"/>
          </a:p>
          <a:p>
            <a:r>
              <a:rPr altLang="en-US" sz="1400" dirty="0"/>
              <a:t>Suggested comment resolutions available				5/15/16 </a:t>
            </a:r>
            <a:r>
              <a:rPr lang="en-US" altLang="en-US" sz="1400" b="1" dirty="0">
                <a:solidFill>
                  <a:srgbClr val="FF0000"/>
                </a:solidFill>
              </a:rPr>
              <a:t>11/30/16</a:t>
            </a:r>
            <a:endParaRPr altLang="en-US" sz="1400" dirty="0"/>
          </a:p>
          <a:p>
            <a:r>
              <a:rPr altLang="en-US" sz="1400" dirty="0"/>
              <a:t>Vote for </a:t>
            </a:r>
            <a:r>
              <a:rPr altLang="en-US" sz="1400" dirty="0" err="1"/>
              <a:t>Recirc</a:t>
            </a:r>
            <a:r>
              <a:rPr altLang="en-US" sz="1400" dirty="0"/>
              <a:t> Ballot					6/7/16  </a:t>
            </a:r>
            <a:r>
              <a:rPr lang="en-US" altLang="en-US" sz="1400" b="1" dirty="0">
                <a:solidFill>
                  <a:srgbClr val="FF0000"/>
                </a:solidFill>
              </a:rPr>
              <a:t>12/1/16</a:t>
            </a:r>
            <a:endParaRPr altLang="en-US" sz="1400" dirty="0"/>
          </a:p>
          <a:p>
            <a:r>
              <a:rPr altLang="en-US" sz="1400" dirty="0"/>
              <a:t>Conduct </a:t>
            </a:r>
            <a:r>
              <a:rPr altLang="en-US" sz="1400" dirty="0" err="1"/>
              <a:t>Recirc</a:t>
            </a:r>
            <a:r>
              <a:rPr altLang="en-US" sz="1400" dirty="0"/>
              <a:t> Ballot					6/15/16 </a:t>
            </a:r>
            <a:r>
              <a:rPr lang="en-US" altLang="en-US" sz="1400" b="1" dirty="0">
                <a:solidFill>
                  <a:srgbClr val="FF0000"/>
                </a:solidFill>
              </a:rPr>
              <a:t>12/5/16</a:t>
            </a:r>
            <a:endParaRPr altLang="en-US" sz="1400" dirty="0"/>
          </a:p>
          <a:p>
            <a:r>
              <a:rPr altLang="en-US" sz="1400" dirty="0"/>
              <a:t>Ballot completes						6/30/16 </a:t>
            </a:r>
            <a:r>
              <a:rPr lang="en-US" altLang="en-US" sz="1400" b="1" dirty="0">
                <a:solidFill>
                  <a:srgbClr val="FF0000"/>
                </a:solidFill>
              </a:rPr>
              <a:t>1/5/17</a:t>
            </a:r>
            <a:endParaRPr altLang="en-US" sz="1400" dirty="0"/>
          </a:p>
          <a:p>
            <a:r>
              <a:rPr altLang="en-US" sz="1400" dirty="0"/>
              <a:t>Approved by Standards Board					</a:t>
            </a:r>
            <a:r>
              <a:rPr altLang="en-US" sz="1400" dirty="0">
                <a:solidFill>
                  <a:srgbClr val="FF0000"/>
                </a:solidFill>
              </a:rPr>
              <a:t>4/1/16  </a:t>
            </a:r>
            <a:r>
              <a:rPr altLang="en-US" sz="1400" b="1" dirty="0">
                <a:solidFill>
                  <a:srgbClr val="FF0000"/>
                </a:solidFill>
              </a:rPr>
              <a:t>3/1/17</a:t>
            </a:r>
          </a:p>
          <a:p>
            <a:r>
              <a:rPr altLang="en-US" sz="1400" dirty="0"/>
              <a:t>Reference implementation available				</a:t>
            </a:r>
            <a:r>
              <a:rPr altLang="en-US" sz="1400" dirty="0">
                <a:solidFill>
                  <a:srgbClr val="FF0000"/>
                </a:solidFill>
              </a:rPr>
              <a:t>12/15    </a:t>
            </a:r>
            <a:r>
              <a:rPr altLang="en-US" sz="1400" b="1" dirty="0">
                <a:solidFill>
                  <a:srgbClr val="FF0000"/>
                </a:solidFill>
              </a:rPr>
              <a:t>7/16</a:t>
            </a:r>
            <a:r>
              <a:rPr lang="en-US" altLang="en-US" sz="1400" b="1" dirty="0">
                <a:solidFill>
                  <a:srgbClr val="FF0000"/>
                </a:solidFill>
              </a:rPr>
              <a:t>√ </a:t>
            </a:r>
            <a:endParaRPr altLang="en-US" sz="1400" b="1" dirty="0">
              <a:solidFill>
                <a:srgbClr val="FF0000"/>
              </a:solidFill>
            </a:endParaRPr>
          </a:p>
          <a:p>
            <a:r>
              <a:rPr altLang="en-US" sz="1400" dirty="0">
                <a:solidFill>
                  <a:srgbClr val="FF0000"/>
                </a:solidFill>
              </a:rPr>
              <a:t>Certification available</a:t>
            </a:r>
            <a:r>
              <a:rPr altLang="en-US" sz="1400" dirty="0"/>
              <a:t>					</a:t>
            </a:r>
            <a:r>
              <a:rPr altLang="en-US" sz="1400" dirty="0">
                <a:solidFill>
                  <a:srgbClr val="FF0000"/>
                </a:solidFill>
              </a:rPr>
              <a:t>3/16       </a:t>
            </a:r>
            <a:r>
              <a:rPr altLang="en-US" sz="1400" b="1" dirty="0">
                <a:solidFill>
                  <a:srgbClr val="FF0000"/>
                </a:solidFill>
              </a:rPr>
              <a:t>?</a:t>
            </a: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E1291833-3038-4596-9568-38AB116F474D}" type="datetime1">
              <a:rPr lang="en-US" smtClean="0"/>
              <a:t>11/29/2016</a:t>
            </a:fld>
            <a:endParaRPr lang="en-US"/>
          </a:p>
        </p:txBody>
      </p:sp>
      <p:sp>
        <p:nvSpPr>
          <p:cNvPr id="5" name="Footer Placeholder 4"/>
          <p:cNvSpPr>
            <a:spLocks noGrp="1"/>
          </p:cNvSpPr>
          <p:nvPr>
            <p:ph type="ftr" sz="quarter" idx="11"/>
          </p:nvPr>
        </p:nvSpPr>
        <p:spPr/>
        <p:txBody>
          <a:bodyPr/>
          <a:lstStyle/>
          <a:p>
            <a:pPr>
              <a:defRPr/>
            </a:pPr>
            <a:r>
              <a:rPr lang="en-US" smtClean="0"/>
              <a:t>Doc #: 5-16-0038-04-agen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0A648506-EB0A-42B7-B61B-B7C29894C92C}" type="slidenum">
              <a:rPr lang="en-US" altLang="en-US" sz="1200" smtClean="0"/>
              <a:pPr>
                <a:spcBef>
                  <a:spcPct val="0"/>
                </a:spcBef>
                <a:buFontTx/>
                <a:buNone/>
              </a:pPr>
              <a:t>17</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452913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47720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5029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62000" y="5029200"/>
            <a:ext cx="1676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063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Comment Resolution (12/1/16)</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fld id="{D3372512-B8FF-42F3-A935-543E2C57C01D}" type="datetime1">
              <a:rPr lang="en-US" smtClean="0"/>
              <a:t>11/29/2016</a:t>
            </a:fld>
            <a:endParaRPr lang="en-US"/>
          </a:p>
        </p:txBody>
      </p:sp>
      <p:sp>
        <p:nvSpPr>
          <p:cNvPr id="5" name="Footer Placeholder 4"/>
          <p:cNvSpPr>
            <a:spLocks noGrp="1"/>
          </p:cNvSpPr>
          <p:nvPr>
            <p:ph type="ftr" sz="quarter" idx="11"/>
          </p:nvPr>
        </p:nvSpPr>
        <p:spPr/>
        <p:txBody>
          <a:bodyPr/>
          <a:lstStyle/>
          <a:p>
            <a:pPr>
              <a:defRPr/>
            </a:pPr>
            <a:r>
              <a:rPr lang="en-US" smtClean="0"/>
              <a:t>Doc #: 5-16-0038-04-agen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305387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9236"/>
            <a:ext cx="8229600" cy="1143000"/>
          </a:xfrm>
        </p:spPr>
        <p:txBody>
          <a:bodyPr/>
          <a:lstStyle/>
          <a:p>
            <a:r>
              <a:rPr dirty="0"/>
              <a:t>Marketing Deep Dive (11/29/16)</a:t>
            </a:r>
          </a:p>
        </p:txBody>
      </p:sp>
      <p:sp>
        <p:nvSpPr>
          <p:cNvPr id="4" name="Date Placeholder 3"/>
          <p:cNvSpPr>
            <a:spLocks noGrp="1"/>
          </p:cNvSpPr>
          <p:nvPr>
            <p:ph type="dt" sz="quarter" idx="10"/>
          </p:nvPr>
        </p:nvSpPr>
        <p:spPr/>
        <p:txBody>
          <a:bodyPr/>
          <a:lstStyle/>
          <a:p>
            <a:pPr>
              <a:defRPr/>
            </a:pPr>
            <a:fld id="{E42CA11B-85C5-4C6D-90E9-2C0D8FE394F1}" type="datetime1">
              <a:rPr lang="en-US" smtClean="0"/>
              <a:t>11/29/2016</a:t>
            </a:fld>
            <a:endParaRPr lang="en-US"/>
          </a:p>
        </p:txBody>
      </p:sp>
      <p:sp>
        <p:nvSpPr>
          <p:cNvPr id="5" name="Footer Placeholder 4"/>
          <p:cNvSpPr>
            <a:spLocks noGrp="1"/>
          </p:cNvSpPr>
          <p:nvPr>
            <p:ph type="ftr" sz="quarter" idx="11"/>
          </p:nvPr>
        </p:nvSpPr>
        <p:spPr/>
        <p:txBody>
          <a:bodyPr/>
          <a:lstStyle/>
          <a:p>
            <a:pPr>
              <a:defRPr/>
            </a:pPr>
            <a:r>
              <a:rPr lang="en-US" smtClean="0"/>
              <a:t>Doc #: 5-16-0038-04-agen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
        <p:nvSpPr>
          <p:cNvPr id="9" name="Content Placeholder 2"/>
          <p:cNvSpPr>
            <a:spLocks noGrp="1"/>
          </p:cNvSpPr>
          <p:nvPr>
            <p:ph idx="1"/>
          </p:nvPr>
        </p:nvSpPr>
        <p:spPr>
          <a:xfrm>
            <a:off x="381000" y="1066800"/>
            <a:ext cx="8229600" cy="4525963"/>
          </a:xfrm>
        </p:spPr>
        <p:txBody>
          <a:bodyPr/>
          <a:lstStyle/>
          <a:p>
            <a:r>
              <a:rPr sz="2000" dirty="0" err="1"/>
              <a:t>WInnForum</a:t>
            </a:r>
            <a:r>
              <a:rPr sz="2000" dirty="0"/>
              <a:t> 3.5 GHz stakeholders</a:t>
            </a:r>
          </a:p>
          <a:p>
            <a:pPr lvl="1"/>
            <a:r>
              <a:rPr lang="en-US" sz="1800" dirty="0"/>
              <a:t>John Stine presented 1900.5.2</a:t>
            </a:r>
          </a:p>
          <a:p>
            <a:pPr lvl="1"/>
            <a:r>
              <a:rPr lang="en-US" sz="1800" dirty="0"/>
              <a:t>Good conversation but resistance based on perception of complexity</a:t>
            </a:r>
          </a:p>
          <a:p>
            <a:pPr lvl="2"/>
            <a:r>
              <a:rPr lang="en-US" sz="1600" dirty="0"/>
              <a:t>Does not appear any near term adoption</a:t>
            </a:r>
          </a:p>
          <a:p>
            <a:pPr lvl="2"/>
            <a:r>
              <a:rPr lang="en-US" sz="1600" dirty="0"/>
              <a:t>Certain stakeholder have had in favor of use</a:t>
            </a:r>
            <a:endParaRPr sz="1600" dirty="0"/>
          </a:p>
          <a:p>
            <a:r>
              <a:rPr lang="en-US" sz="2000" dirty="0"/>
              <a:t>NSC</a:t>
            </a:r>
          </a:p>
          <a:p>
            <a:pPr lvl="1"/>
            <a:r>
              <a:rPr lang="en-US" sz="1800" dirty="0"/>
              <a:t>Core “Rules” and “Policies” projects deferred</a:t>
            </a:r>
          </a:p>
          <a:p>
            <a:pPr lvl="2"/>
            <a:r>
              <a:rPr lang="en-US" sz="1600" dirty="0"/>
              <a:t>Rules &amp; Policies probably early CY 2017</a:t>
            </a:r>
          </a:p>
          <a:p>
            <a:pPr lvl="1"/>
            <a:r>
              <a:rPr lang="en-US" sz="1800" dirty="0"/>
              <a:t>Anticipate that some already funded projects will leverage 1900.5 standards</a:t>
            </a:r>
          </a:p>
          <a:p>
            <a:r>
              <a:rPr lang="en-US" sz="2000" dirty="0" err="1"/>
              <a:t>DySPAN</a:t>
            </a:r>
            <a:r>
              <a:rPr lang="en-US" sz="2000" dirty="0"/>
              <a:t> Conference paper on 1900.5.2</a:t>
            </a:r>
          </a:p>
          <a:p>
            <a:pPr lvl="1"/>
            <a:r>
              <a:rPr lang="en-US" sz="1800" dirty="0"/>
              <a:t>First round of comments should happen in next 2 weeks</a:t>
            </a:r>
          </a:p>
          <a:p>
            <a:r>
              <a:rPr lang="en-US" sz="2000" dirty="0" err="1"/>
              <a:t>Comm</a:t>
            </a:r>
            <a:r>
              <a:rPr lang="en-US" sz="2000" dirty="0"/>
              <a:t> Magazine - Standards paper in process</a:t>
            </a:r>
          </a:p>
          <a:p>
            <a:pPr lvl="1"/>
            <a:r>
              <a:rPr lang="en-US" sz="1800" dirty="0"/>
              <a:t>Carlos will be working covering 1900.5, 1900.5.1, 1900.5.2, and use cases </a:t>
            </a:r>
            <a:r>
              <a:rPr lang="en-US" sz="1800" dirty="0" err="1"/>
              <a:t>etc</a:t>
            </a:r>
            <a:endParaRPr lang="en-US" sz="1800" dirty="0"/>
          </a:p>
          <a:p>
            <a:pPr lvl="2"/>
            <a:r>
              <a:rPr lang="en-US" sz="1400" dirty="0"/>
              <a:t>Waiting till after </a:t>
            </a:r>
            <a:r>
              <a:rPr lang="en-US" sz="1400" dirty="0" err="1"/>
              <a:t>DySPAN</a:t>
            </a:r>
            <a:r>
              <a:rPr lang="en-US" sz="1400" dirty="0"/>
              <a:t> paper.  Initial draft some time in Jan.</a:t>
            </a:r>
          </a:p>
          <a:p>
            <a:r>
              <a:rPr lang="en-US" sz="2000" dirty="0"/>
              <a:t>VITA 49 interactions?</a:t>
            </a:r>
          </a:p>
          <a:p>
            <a:pPr lvl="1"/>
            <a:r>
              <a:rPr lang="en-US" sz="1600" dirty="0"/>
              <a:t>Mat is working with VITA 49 paper allowing VITA 49 to leverage 1900.5.2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Electronic Meeting Details</a:t>
            </a:r>
            <a:br>
              <a:rPr dirty="0"/>
            </a:br>
            <a:r>
              <a:rPr lang="en-US" dirty="0"/>
              <a:t>Same for all 3 days</a:t>
            </a:r>
            <a:endParaRPr dirty="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5BE6155C-8D52-487C-9C1E-8BE9DFACA139}" type="datetime1">
              <a:rPr lang="en-US" smtClean="0"/>
              <a:t>11/29/2016</a:t>
            </a:fld>
            <a:endParaRPr lang="en-US"/>
          </a:p>
        </p:txBody>
      </p:sp>
      <p:sp>
        <p:nvSpPr>
          <p:cNvPr id="3" name="Footer Placeholder 2"/>
          <p:cNvSpPr>
            <a:spLocks noGrp="1"/>
          </p:cNvSpPr>
          <p:nvPr>
            <p:ph type="ftr" sz="quarter" idx="11"/>
          </p:nvPr>
        </p:nvSpPr>
        <p:spPr/>
        <p:txBody>
          <a:bodyPr/>
          <a:lstStyle/>
          <a:p>
            <a:pPr>
              <a:defRPr/>
            </a:pPr>
            <a:r>
              <a:rPr lang="en-US" smtClean="0"/>
              <a:t>Doc #: 5-16-0038-04-agen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Meeting Planning</a:t>
            </a:r>
          </a:p>
        </p:txBody>
      </p:sp>
      <p:sp>
        <p:nvSpPr>
          <p:cNvPr id="3" name="Content Placeholder 2"/>
          <p:cNvSpPr>
            <a:spLocks noGrp="1"/>
          </p:cNvSpPr>
          <p:nvPr>
            <p:ph idx="1"/>
          </p:nvPr>
        </p:nvSpPr>
        <p:spPr/>
        <p:txBody>
          <a:bodyPr/>
          <a:lstStyle/>
          <a:p>
            <a:r>
              <a:rPr lang="en-US" dirty="0"/>
              <a:t>No “December” Meeting</a:t>
            </a:r>
          </a:p>
          <a:p>
            <a:r>
              <a:rPr lang="en-US" dirty="0"/>
              <a:t>January meeting 1/3/17 @ 2:30 PM EST</a:t>
            </a:r>
          </a:p>
          <a:p>
            <a:r>
              <a:rPr lang="en-US" dirty="0"/>
              <a:t>Ad </a:t>
            </a:r>
            <a:r>
              <a:rPr lang="en-US" dirty="0" err="1"/>
              <a:t>Hocs</a:t>
            </a:r>
            <a:r>
              <a:rPr lang="en-US" dirty="0"/>
              <a:t>?</a:t>
            </a:r>
          </a:p>
          <a:p>
            <a:pPr lvl="1"/>
            <a:r>
              <a:rPr lang="en-US" dirty="0"/>
              <a:t>One 1900.5.1 Ad Hoc in December</a:t>
            </a:r>
          </a:p>
          <a:p>
            <a:pPr lvl="2"/>
            <a:r>
              <a:rPr lang="en-US" dirty="0"/>
              <a:t>Cover overall Draft</a:t>
            </a:r>
          </a:p>
          <a:p>
            <a:r>
              <a:rPr lang="en-US" dirty="0"/>
              <a:t>Face to Face in March adjacent to </a:t>
            </a:r>
            <a:r>
              <a:rPr lang="en-US" dirty="0" err="1"/>
              <a:t>DySPAN</a:t>
            </a:r>
            <a:r>
              <a:rPr lang="en-US" dirty="0"/>
              <a:t> Conference in Baltimore</a:t>
            </a:r>
          </a:p>
        </p:txBody>
      </p:sp>
      <p:sp>
        <p:nvSpPr>
          <p:cNvPr id="4" name="Date Placeholder 3"/>
          <p:cNvSpPr>
            <a:spLocks noGrp="1"/>
          </p:cNvSpPr>
          <p:nvPr>
            <p:ph type="dt" sz="half" idx="10"/>
          </p:nvPr>
        </p:nvSpPr>
        <p:spPr/>
        <p:txBody>
          <a:bodyPr/>
          <a:lstStyle/>
          <a:p>
            <a:pPr>
              <a:defRPr/>
            </a:pPr>
            <a:fld id="{25B2A4D0-E185-4FFF-B4E4-265292D614E2}" type="datetime1">
              <a:rPr lang="en-US" smtClean="0"/>
              <a:t>11/29/2016</a:t>
            </a:fld>
            <a:endParaRPr lang="en-US"/>
          </a:p>
        </p:txBody>
      </p:sp>
      <p:sp>
        <p:nvSpPr>
          <p:cNvPr id="5" name="Footer Placeholder 4"/>
          <p:cNvSpPr>
            <a:spLocks noGrp="1"/>
          </p:cNvSpPr>
          <p:nvPr>
            <p:ph type="ftr" sz="quarter" idx="11"/>
          </p:nvPr>
        </p:nvSpPr>
        <p:spPr/>
        <p:txBody>
          <a:bodyPr/>
          <a:lstStyle/>
          <a:p>
            <a:pPr>
              <a:defRPr/>
            </a:pPr>
            <a:r>
              <a:rPr lang="en-US" smtClean="0"/>
              <a:t>Doc #: 5-16-0038-04-agen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2336411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Meetings</a:t>
            </a:r>
            <a:br>
              <a:rPr lang="en-US" dirty="0"/>
            </a:br>
            <a:r>
              <a:rPr lang="en-US" dirty="0"/>
              <a:t>11/28/16 – 12/1/16</a:t>
            </a:r>
          </a:p>
        </p:txBody>
      </p:sp>
      <p:sp>
        <p:nvSpPr>
          <p:cNvPr id="4" name="Date Placeholder 3"/>
          <p:cNvSpPr>
            <a:spLocks noGrp="1"/>
          </p:cNvSpPr>
          <p:nvPr>
            <p:ph type="dt" sz="half" idx="10"/>
          </p:nvPr>
        </p:nvSpPr>
        <p:spPr/>
        <p:txBody>
          <a:bodyPr/>
          <a:lstStyle/>
          <a:p>
            <a:pPr>
              <a:defRPr/>
            </a:pPr>
            <a:fld id="{FB0FD808-08FC-49BC-94C2-0A5CFBFA78E9}" type="datetime1">
              <a:rPr lang="en-US" smtClean="0"/>
              <a:t>11/29/2016</a:t>
            </a:fld>
            <a:endParaRPr lang="en-US"/>
          </a:p>
        </p:txBody>
      </p:sp>
      <p:sp>
        <p:nvSpPr>
          <p:cNvPr id="5" name="Footer Placeholder 4"/>
          <p:cNvSpPr>
            <a:spLocks noGrp="1"/>
          </p:cNvSpPr>
          <p:nvPr>
            <p:ph type="ftr" sz="quarter" idx="11"/>
          </p:nvPr>
        </p:nvSpPr>
        <p:spPr/>
        <p:txBody>
          <a:bodyPr/>
          <a:lstStyle/>
          <a:p>
            <a:pPr>
              <a:defRPr/>
            </a:pPr>
            <a:r>
              <a:rPr lang="en-US" smtClean="0"/>
              <a:t>Doc #: 5-16-0038-04-agen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3961151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a:t>Current Membership</a:t>
            </a:r>
          </a:p>
        </p:txBody>
      </p:sp>
      <p:sp>
        <p:nvSpPr>
          <p:cNvPr id="3" name="Date Placeholder 2"/>
          <p:cNvSpPr>
            <a:spLocks noGrp="1"/>
          </p:cNvSpPr>
          <p:nvPr>
            <p:ph type="dt" sz="quarter" idx="10"/>
          </p:nvPr>
        </p:nvSpPr>
        <p:spPr/>
        <p:txBody>
          <a:bodyPr/>
          <a:lstStyle/>
          <a:p>
            <a:pPr>
              <a:defRPr/>
            </a:pPr>
            <a:fld id="{508DB8A6-7180-4EF4-8516-817CB1B5D0F5}" type="datetime1">
              <a:rPr lang="en-US" smtClean="0"/>
              <a:t>11/29/2016</a:t>
            </a:fld>
            <a:endParaRPr lang="en-US"/>
          </a:p>
        </p:txBody>
      </p:sp>
      <p:sp>
        <p:nvSpPr>
          <p:cNvPr id="4" name="Footer Placeholder 3"/>
          <p:cNvSpPr>
            <a:spLocks noGrp="1"/>
          </p:cNvSpPr>
          <p:nvPr>
            <p:ph type="ftr" sz="quarter" idx="11"/>
          </p:nvPr>
        </p:nvSpPr>
        <p:spPr/>
        <p:txBody>
          <a:bodyPr/>
          <a:lstStyle/>
          <a:p>
            <a:pPr>
              <a:defRPr/>
            </a:pPr>
            <a:r>
              <a:rPr lang="en-US" smtClean="0"/>
              <a:t>Doc #: 5-16-0038-04-agen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3</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(6 members)</a:t>
            </a:r>
          </a:p>
          <a:p>
            <a:pPr eaLnBrk="1" hangingPunct="1"/>
            <a:r>
              <a:rPr lang="en-US" dirty="0"/>
              <a:t>              2 meetings to get in, 2 meetings to get out</a:t>
            </a:r>
          </a:p>
        </p:txBody>
      </p:sp>
      <p:sp>
        <p:nvSpPr>
          <p:cNvPr id="8" name="TextBox 1"/>
          <p:cNvSpPr txBox="1">
            <a:spLocks noChangeArrowheads="1"/>
          </p:cNvSpPr>
          <p:nvPr/>
        </p:nvSpPr>
        <p:spPr bwMode="auto">
          <a:xfrm>
            <a:off x="7467600" y="3179339"/>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Quorum?  </a:t>
            </a:r>
          </a:p>
        </p:txBody>
      </p:sp>
      <p:graphicFrame>
        <p:nvGraphicFramePr>
          <p:cNvPr id="6" name="Table 5"/>
          <p:cNvGraphicFramePr>
            <a:graphicFrameLocks noGrp="1"/>
          </p:cNvGraphicFramePr>
          <p:nvPr>
            <p:extLst>
              <p:ext uri="{D42A27DB-BD31-4B8C-83A1-F6EECF244321}">
                <p14:modId xmlns:p14="http://schemas.microsoft.com/office/powerpoint/2010/main" val="794156225"/>
              </p:ext>
            </p:extLst>
          </p:nvPr>
        </p:nvGraphicFramePr>
        <p:xfrm>
          <a:off x="700879" y="676193"/>
          <a:ext cx="6690520" cy="4901647"/>
        </p:xfrm>
        <a:graphic>
          <a:graphicData uri="http://schemas.openxmlformats.org/drawingml/2006/table">
            <a:tbl>
              <a:tblPr>
                <a:tableStyleId>{5C22544A-7EE6-4342-B048-85BDC9FD1C3A}</a:tableStyleId>
              </a:tblPr>
              <a:tblGrid>
                <a:gridCol w="213521">
                  <a:extLst>
                    <a:ext uri="{9D8B030D-6E8A-4147-A177-3AD203B41FA5}">
                      <a16:colId xmlns:a16="http://schemas.microsoft.com/office/drawing/2014/main" xmlns="" val="20000"/>
                    </a:ext>
                  </a:extLst>
                </a:gridCol>
                <a:gridCol w="381000">
                  <a:extLst>
                    <a:ext uri="{9D8B030D-6E8A-4147-A177-3AD203B41FA5}">
                      <a16:colId xmlns:a16="http://schemas.microsoft.com/office/drawing/2014/main" xmlns="" val="20001"/>
                    </a:ext>
                  </a:extLst>
                </a:gridCol>
                <a:gridCol w="381000">
                  <a:extLst>
                    <a:ext uri="{9D8B030D-6E8A-4147-A177-3AD203B41FA5}">
                      <a16:colId xmlns:a16="http://schemas.microsoft.com/office/drawing/2014/main" xmlns="" val="20002"/>
                    </a:ext>
                  </a:extLst>
                </a:gridCol>
                <a:gridCol w="3048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762000">
                  <a:extLst>
                    <a:ext uri="{9D8B030D-6E8A-4147-A177-3AD203B41FA5}">
                      <a16:colId xmlns:a16="http://schemas.microsoft.com/office/drawing/2014/main" xmlns="" val="20005"/>
                    </a:ext>
                  </a:extLst>
                </a:gridCol>
                <a:gridCol w="914400">
                  <a:extLst>
                    <a:ext uri="{9D8B030D-6E8A-4147-A177-3AD203B41FA5}">
                      <a16:colId xmlns:a16="http://schemas.microsoft.com/office/drawing/2014/main" xmlns="" val="20006"/>
                    </a:ext>
                  </a:extLst>
                </a:gridCol>
                <a:gridCol w="2971799">
                  <a:extLst>
                    <a:ext uri="{9D8B030D-6E8A-4147-A177-3AD203B41FA5}">
                      <a16:colId xmlns:a16="http://schemas.microsoft.com/office/drawing/2014/main" xmlns="" val="20007"/>
                    </a:ext>
                  </a:extLst>
                </a:gridCol>
              </a:tblGrid>
              <a:tr h="500183">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11/29</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11/30</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12/1</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0"/>
                  </a:ext>
                </a:extLst>
              </a:tr>
              <a:tr h="166728">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13</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1"/>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Participant</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Omar</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Granados</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SWRI</a:t>
                      </a:r>
                    </a:p>
                  </a:txBody>
                  <a:tcPr marL="6947" marR="6947" marT="6947" marB="0" anchor="b"/>
                </a:tc>
                <a:extLst>
                  <a:ext uri="{0D108BD9-81ED-4DB2-BD59-A6C34878D82A}">
                    <a16:rowId xmlns:a16="http://schemas.microsoft.com/office/drawing/2014/main" xmlns="" val="10002"/>
                  </a:ext>
                </a:extLst>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xmlns="" val="10003"/>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xmlns="" val="10004"/>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xmlns="" val="10005"/>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xmlns="" val="10006"/>
                  </a:ext>
                </a:extLst>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extLst>
                  <a:ext uri="{0D108BD9-81ED-4DB2-BD59-A6C34878D82A}">
                    <a16:rowId xmlns:a16="http://schemas.microsoft.com/office/drawing/2014/main" xmlns="" val="10007"/>
                  </a:ext>
                </a:extLst>
              </a:tr>
              <a:tr h="191042">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extLst>
                  <a:ext uri="{0D108BD9-81ED-4DB2-BD59-A6C34878D82A}">
                    <a16:rowId xmlns:a16="http://schemas.microsoft.com/office/drawing/2014/main" xmlns="" val="10008"/>
                  </a:ext>
                </a:extLst>
              </a:tr>
              <a:tr h="23063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xmlns="" val="10009"/>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xmlns="" val="10010"/>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xmlns="" val="10011"/>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extLst>
                  <a:ext uri="{0D108BD9-81ED-4DB2-BD59-A6C34878D82A}">
                    <a16:rowId xmlns:a16="http://schemas.microsoft.com/office/drawing/2014/main" xmlns="" val="10012"/>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xmlns="" val="10013"/>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extLst>
                  <a:ext uri="{0D108BD9-81ED-4DB2-BD59-A6C34878D82A}">
                    <a16:rowId xmlns:a16="http://schemas.microsoft.com/office/drawing/2014/main" xmlns="" val="10014"/>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Lockheed </a:t>
                      </a:r>
                    </a:p>
                  </a:txBody>
                  <a:tcPr marL="7620" marR="7620" marT="7620" marB="0" anchor="b"/>
                </a:tc>
                <a:extLst>
                  <a:ext uri="{0D108BD9-81ED-4DB2-BD59-A6C34878D82A}">
                    <a16:rowId xmlns:a16="http://schemas.microsoft.com/office/drawing/2014/main" xmlns="" val="10015"/>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NASA</a:t>
                      </a:r>
                    </a:p>
                  </a:txBody>
                  <a:tcPr marL="7620" marR="7620" marT="7620" marB="0" anchor="b"/>
                </a:tc>
                <a:extLst>
                  <a:ext uri="{0D108BD9-81ED-4DB2-BD59-A6C34878D82A}">
                    <a16:rowId xmlns:a16="http://schemas.microsoft.com/office/drawing/2014/main" xmlns="" val="10016"/>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Paul</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Falvell</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CGI Group Inc.</a:t>
                      </a:r>
                    </a:p>
                  </a:txBody>
                  <a:tcPr marL="7620" marR="7620" marT="7620" marB="0" anchor="b"/>
                </a:tc>
                <a:extLst>
                  <a:ext uri="{0D108BD9-81ED-4DB2-BD59-A6C34878D82A}">
                    <a16:rowId xmlns:a16="http://schemas.microsoft.com/office/drawing/2014/main" xmlns="" val="10017"/>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Luzango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Pangani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CSIR Institute</a:t>
                      </a:r>
                    </a:p>
                  </a:txBody>
                  <a:tcPr marL="7620" marR="7620" marT="7620" marB="0" anchor="b"/>
                </a:tc>
                <a:extLst>
                  <a:ext uri="{0D108BD9-81ED-4DB2-BD59-A6C34878D82A}">
                    <a16:rowId xmlns:a16="http://schemas.microsoft.com/office/drawing/2014/main" xmlns="" val="10018"/>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Nick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Buris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Nebens</a:t>
                      </a:r>
                    </a:p>
                  </a:txBody>
                  <a:tcPr marL="7620" marR="7620" marT="7620" marB="0" anchor="b"/>
                </a:tc>
                <a:extLst>
                  <a:ext uri="{0D108BD9-81ED-4DB2-BD59-A6C34878D82A}">
                    <a16:rowId xmlns:a16="http://schemas.microsoft.com/office/drawing/2014/main" xmlns="" val="10019"/>
                  </a:ext>
                </a:extLst>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Karthikeyan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Ovuraj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Twilight Ventures</a:t>
                      </a:r>
                    </a:p>
                  </a:txBody>
                  <a:tcPr marL="7620" marR="7620" marT="7620" marB="0" anchor="b"/>
                </a:tc>
                <a:extLst>
                  <a:ext uri="{0D108BD9-81ED-4DB2-BD59-A6C34878D82A}">
                    <a16:rowId xmlns:a16="http://schemas.microsoft.com/office/drawing/2014/main" xmlns="" val="10020"/>
                  </a:ext>
                </a:extLst>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Mark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McHenry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Shared Spectrum Company</a:t>
                      </a:r>
                    </a:p>
                  </a:txBody>
                  <a:tcPr marL="7620" marR="7620" marT="7620" marB="0" anchor="b"/>
                </a:tc>
                <a:extLst>
                  <a:ext uri="{0D108BD9-81ED-4DB2-BD59-A6C34878D82A}">
                    <a16:rowId xmlns:a16="http://schemas.microsoft.com/office/drawing/2014/main" xmlns="" val="10021"/>
                  </a:ext>
                </a:extLst>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xmlns="" val="10022"/>
                  </a:ext>
                </a:extLst>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err="1">
                          <a:solidFill>
                            <a:srgbClr val="000000"/>
                          </a:solidFill>
                          <a:effectLst/>
                          <a:latin typeface="Calibri" panose="020F0502020204030204" pitchFamily="34" charset="0"/>
                        </a:rPr>
                        <a:t>Particpant</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Spenser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Vogel</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7620" marR="7620" marT="7620" marB="0" anchor="b"/>
                </a:tc>
                <a:extLst>
                  <a:ext uri="{0D108BD9-81ED-4DB2-BD59-A6C34878D82A}">
                    <a16:rowId xmlns:a16="http://schemas.microsoft.com/office/drawing/2014/main" xmlns="" val="10023"/>
                  </a:ext>
                </a:extLst>
              </a:tr>
            </a:tbl>
          </a:graphicData>
        </a:graphic>
      </p:graphicFrame>
    </p:spTree>
    <p:extLst>
      <p:ext uri="{BB962C8B-B14F-4D97-AF65-F5344CB8AC3E}">
        <p14:creationId xmlns:p14="http://schemas.microsoft.com/office/powerpoint/2010/main" val="292978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6945"/>
            <a:ext cx="8229600" cy="1143000"/>
          </a:xfrm>
        </p:spPr>
        <p:txBody>
          <a:bodyPr/>
          <a:lstStyle/>
          <a:p>
            <a:r>
              <a:rPr lang="en-US" dirty="0"/>
              <a:t>Tentative Schedule for Tues 11/29/16</a:t>
            </a:r>
          </a:p>
        </p:txBody>
      </p:sp>
      <p:sp>
        <p:nvSpPr>
          <p:cNvPr id="2" name="Date Placeholder 1"/>
          <p:cNvSpPr>
            <a:spLocks noGrp="1"/>
          </p:cNvSpPr>
          <p:nvPr>
            <p:ph type="dt" sz="half" idx="10"/>
          </p:nvPr>
        </p:nvSpPr>
        <p:spPr/>
        <p:txBody>
          <a:bodyPr/>
          <a:lstStyle/>
          <a:p>
            <a:pPr>
              <a:defRPr/>
            </a:pPr>
            <a:fld id="{5DBD8A0B-A4F0-438D-AB15-38AA74E77031}" type="datetime1">
              <a:rPr lang="en-US" smtClean="0"/>
              <a:t>11/29/2016</a:t>
            </a:fld>
            <a:endParaRPr lang="en-US"/>
          </a:p>
        </p:txBody>
      </p:sp>
      <p:sp>
        <p:nvSpPr>
          <p:cNvPr id="3" name="Footer Placeholder 2"/>
          <p:cNvSpPr>
            <a:spLocks noGrp="1"/>
          </p:cNvSpPr>
          <p:nvPr>
            <p:ph type="ftr" sz="quarter" idx="11"/>
          </p:nvPr>
        </p:nvSpPr>
        <p:spPr/>
        <p:txBody>
          <a:bodyPr/>
          <a:lstStyle/>
          <a:p>
            <a:pPr>
              <a:defRPr/>
            </a:pPr>
            <a:r>
              <a:rPr lang="en-US" smtClean="0"/>
              <a:t>Doc #: 5-16-0038-04-agen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pic>
        <p:nvPicPr>
          <p:cNvPr id="5" name="Picture 4"/>
          <p:cNvPicPr>
            <a:picLocks noChangeAspect="1"/>
          </p:cNvPicPr>
          <p:nvPr/>
        </p:nvPicPr>
        <p:blipFill>
          <a:blip r:embed="rId2"/>
          <a:stretch>
            <a:fillRect/>
          </a:stretch>
        </p:blipFill>
        <p:spPr>
          <a:xfrm>
            <a:off x="544716" y="1371600"/>
            <a:ext cx="8142084" cy="4466724"/>
          </a:xfrm>
          <a:prstGeom prst="rect">
            <a:avLst/>
          </a:prstGeom>
        </p:spPr>
      </p:pic>
    </p:spTree>
    <p:extLst>
      <p:ext uri="{BB962C8B-B14F-4D97-AF65-F5344CB8AC3E}">
        <p14:creationId xmlns:p14="http://schemas.microsoft.com/office/powerpoint/2010/main" val="4261174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Wed 11/30/16</a:t>
            </a:r>
          </a:p>
        </p:txBody>
      </p:sp>
      <p:sp>
        <p:nvSpPr>
          <p:cNvPr id="2" name="Date Placeholder 1"/>
          <p:cNvSpPr>
            <a:spLocks noGrp="1"/>
          </p:cNvSpPr>
          <p:nvPr>
            <p:ph type="dt" sz="half" idx="10"/>
          </p:nvPr>
        </p:nvSpPr>
        <p:spPr/>
        <p:txBody>
          <a:bodyPr/>
          <a:lstStyle/>
          <a:p>
            <a:pPr>
              <a:defRPr/>
            </a:pPr>
            <a:fld id="{08412088-9D94-45BB-B630-3F0FCEBC6815}" type="datetime1">
              <a:rPr lang="en-US" smtClean="0"/>
              <a:t>11/29/2016</a:t>
            </a:fld>
            <a:endParaRPr lang="en-US"/>
          </a:p>
        </p:txBody>
      </p:sp>
      <p:sp>
        <p:nvSpPr>
          <p:cNvPr id="3" name="Footer Placeholder 2"/>
          <p:cNvSpPr>
            <a:spLocks noGrp="1"/>
          </p:cNvSpPr>
          <p:nvPr>
            <p:ph type="ftr" sz="quarter" idx="11"/>
          </p:nvPr>
        </p:nvSpPr>
        <p:spPr/>
        <p:txBody>
          <a:bodyPr/>
          <a:lstStyle/>
          <a:p>
            <a:pPr>
              <a:defRPr/>
            </a:pPr>
            <a:r>
              <a:rPr lang="en-US" smtClean="0"/>
              <a:t>Doc #: 5-16-0038-04-agen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5</a:t>
            </a:fld>
            <a:endParaRPr lang="en-US"/>
          </a:p>
        </p:txBody>
      </p:sp>
      <p:pic>
        <p:nvPicPr>
          <p:cNvPr id="7" name="Picture 6"/>
          <p:cNvPicPr>
            <a:picLocks noChangeAspect="1"/>
          </p:cNvPicPr>
          <p:nvPr/>
        </p:nvPicPr>
        <p:blipFill>
          <a:blip r:embed="rId2"/>
          <a:stretch>
            <a:fillRect/>
          </a:stretch>
        </p:blipFill>
        <p:spPr>
          <a:xfrm>
            <a:off x="194283" y="1219200"/>
            <a:ext cx="8755434" cy="4762500"/>
          </a:xfrm>
          <a:prstGeom prst="rect">
            <a:avLst/>
          </a:prstGeom>
        </p:spPr>
      </p:pic>
    </p:spTree>
    <p:extLst>
      <p:ext uri="{BB962C8B-B14F-4D97-AF65-F5344CB8AC3E}">
        <p14:creationId xmlns:p14="http://schemas.microsoft.com/office/powerpoint/2010/main" val="2045663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for Thurs 12/1/16</a:t>
            </a:r>
          </a:p>
        </p:txBody>
      </p:sp>
      <p:sp>
        <p:nvSpPr>
          <p:cNvPr id="3" name="Date Placeholder 2"/>
          <p:cNvSpPr>
            <a:spLocks noGrp="1"/>
          </p:cNvSpPr>
          <p:nvPr>
            <p:ph type="dt" sz="half" idx="10"/>
          </p:nvPr>
        </p:nvSpPr>
        <p:spPr/>
        <p:txBody>
          <a:bodyPr/>
          <a:lstStyle/>
          <a:p>
            <a:pPr>
              <a:defRPr/>
            </a:pPr>
            <a:fld id="{2D04DD48-AD34-427D-8CEA-1904D7536F70}" type="datetime1">
              <a:rPr lang="en-US" smtClean="0"/>
              <a:t>11/29/2016</a:t>
            </a:fld>
            <a:endParaRPr lang="en-US"/>
          </a:p>
        </p:txBody>
      </p:sp>
      <p:sp>
        <p:nvSpPr>
          <p:cNvPr id="4" name="Footer Placeholder 3"/>
          <p:cNvSpPr>
            <a:spLocks noGrp="1"/>
          </p:cNvSpPr>
          <p:nvPr>
            <p:ph type="ftr" sz="quarter" idx="11"/>
          </p:nvPr>
        </p:nvSpPr>
        <p:spPr/>
        <p:txBody>
          <a:bodyPr/>
          <a:lstStyle/>
          <a:p>
            <a:pPr>
              <a:defRPr/>
            </a:pPr>
            <a:r>
              <a:rPr lang="en-US" smtClean="0"/>
              <a:t>Doc #: 5-16-0038-04-agen</a:t>
            </a:r>
            <a:endParaRPr lang="en-US"/>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6</a:t>
            </a:fld>
            <a:endParaRPr lang="en-US"/>
          </a:p>
        </p:txBody>
      </p:sp>
      <p:sp>
        <p:nvSpPr>
          <p:cNvPr id="9" name="TextBox 8"/>
          <p:cNvSpPr txBox="1"/>
          <p:nvPr/>
        </p:nvSpPr>
        <p:spPr>
          <a:xfrm>
            <a:off x="2376712" y="6097566"/>
            <a:ext cx="3909788" cy="369332"/>
          </a:xfrm>
          <a:prstGeom prst="rect">
            <a:avLst/>
          </a:prstGeom>
          <a:noFill/>
        </p:spPr>
        <p:txBody>
          <a:bodyPr wrap="none" rtlCol="0">
            <a:spAutoFit/>
          </a:bodyPr>
          <a:lstStyle/>
          <a:p>
            <a:r>
              <a:rPr lang="en-US" dirty="0"/>
              <a:t>1900.5 will adjourn after this meeting…</a:t>
            </a:r>
          </a:p>
        </p:txBody>
      </p:sp>
      <p:pic>
        <p:nvPicPr>
          <p:cNvPr id="7" name="Picture 6"/>
          <p:cNvPicPr>
            <a:picLocks noChangeAspect="1"/>
          </p:cNvPicPr>
          <p:nvPr/>
        </p:nvPicPr>
        <p:blipFill>
          <a:blip r:embed="rId2"/>
          <a:stretch>
            <a:fillRect/>
          </a:stretch>
        </p:blipFill>
        <p:spPr>
          <a:xfrm>
            <a:off x="199838" y="1255119"/>
            <a:ext cx="8744324" cy="4667018"/>
          </a:xfrm>
          <a:prstGeom prst="rect">
            <a:avLst/>
          </a:prstGeom>
        </p:spPr>
      </p:pic>
    </p:spTree>
    <p:extLst>
      <p:ext uri="{BB962C8B-B14F-4D97-AF65-F5344CB8AC3E}">
        <p14:creationId xmlns:p14="http://schemas.microsoft.com/office/powerpoint/2010/main" val="237567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a:t>Rules</a:t>
            </a:r>
          </a:p>
        </p:txBody>
      </p:sp>
      <p:sp>
        <p:nvSpPr>
          <p:cNvPr id="4099" name="Content Placeholder 5"/>
          <p:cNvSpPr>
            <a:spLocks noGrp="1"/>
          </p:cNvSpPr>
          <p:nvPr>
            <p:ph idx="1"/>
          </p:nvPr>
        </p:nvSpPr>
        <p:spPr/>
        <p:txBody>
          <a:bodyPr/>
          <a:lstStyle/>
          <a:p>
            <a:r>
              <a:rPr/>
              <a:t>IEEE DySPAN-SC rules</a:t>
            </a:r>
          </a:p>
          <a:p>
            <a:pPr lvl="1"/>
            <a:r>
              <a:rPr>
                <a:hlinkClick r:id="rId2"/>
              </a:rPr>
              <a:t>http://standards.ieee.org/about/sasb/audcom/pnp/DySPAN_SC.pdf</a:t>
            </a:r>
            <a:endParaRPr/>
          </a:p>
          <a:p>
            <a:r>
              <a:rPr/>
              <a:t>IEEE 1900.5 WG rules</a:t>
            </a:r>
          </a:p>
          <a:p>
            <a:pPr lvl="1"/>
            <a:r>
              <a:rPr>
                <a:hlinkClick r:id="rId3"/>
              </a:rPr>
              <a:t>http://grouper.ieee.org/groups/dyspan/files/individual-WG-PnPs.pdf</a:t>
            </a:r>
            <a:endParaRPr/>
          </a:p>
          <a:p>
            <a:r>
              <a:rPr/>
              <a:t>Roberts Rules (latest edition) as needed…</a:t>
            </a:r>
          </a:p>
          <a:p>
            <a:pPr lvl="1"/>
            <a:endParaRPr/>
          </a:p>
        </p:txBody>
      </p:sp>
      <p:sp>
        <p:nvSpPr>
          <p:cNvPr id="2" name="Date Placeholder 1"/>
          <p:cNvSpPr>
            <a:spLocks noGrp="1"/>
          </p:cNvSpPr>
          <p:nvPr>
            <p:ph type="dt" sz="quarter" idx="10"/>
          </p:nvPr>
        </p:nvSpPr>
        <p:spPr/>
        <p:txBody>
          <a:bodyPr/>
          <a:lstStyle/>
          <a:p>
            <a:pPr>
              <a:defRPr/>
            </a:pPr>
            <a:fld id="{041E9EDE-3F32-4E71-A872-E4E229199DCA}" type="datetime1">
              <a:rPr lang="en-US" smtClean="0"/>
              <a:t>11/29/2016</a:t>
            </a:fld>
            <a:endParaRPr lang="en-US"/>
          </a:p>
        </p:txBody>
      </p:sp>
      <p:sp>
        <p:nvSpPr>
          <p:cNvPr id="3" name="Footer Placeholder 2"/>
          <p:cNvSpPr>
            <a:spLocks noGrp="1"/>
          </p:cNvSpPr>
          <p:nvPr>
            <p:ph type="ftr" sz="quarter" idx="11"/>
          </p:nvPr>
        </p:nvSpPr>
        <p:spPr/>
        <p:txBody>
          <a:bodyPr/>
          <a:lstStyle/>
          <a:p>
            <a:pPr>
              <a:defRPr/>
            </a:pPr>
            <a:r>
              <a:rPr lang="en-US" smtClean="0"/>
              <a:t>Doc #: 5-16-0038-04-agen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762000" y="965200"/>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a:latin typeface="Times New Roman" pitchFamily="18" charset="0"/>
              </a:rPr>
              <a:t>DAY 1 – 11/29/16</a:t>
            </a:r>
          </a:p>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Call / Quorum Check</a:t>
            </a: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1900.5.1 Status</a:t>
            </a:r>
          </a:p>
          <a:p>
            <a:pPr>
              <a:buFont typeface="Calibri" pitchFamily="34" charset="0"/>
              <a:buAutoNum type="arabicPeriod"/>
            </a:pPr>
            <a:r>
              <a:rPr lang="en-US" dirty="0">
                <a:latin typeface="Times New Roman" pitchFamily="18" charset="0"/>
              </a:rPr>
              <a:t>1900.5.2 Status</a:t>
            </a:r>
          </a:p>
          <a:p>
            <a:pPr>
              <a:buFont typeface="Calibri" pitchFamily="34" charset="0"/>
              <a:buAutoNum type="arabicPeriod"/>
            </a:pPr>
            <a:r>
              <a:rPr lang="en-US" dirty="0">
                <a:latin typeface="Times New Roman" pitchFamily="18" charset="0"/>
              </a:rPr>
              <a:t>1900.5 marketing</a:t>
            </a:r>
          </a:p>
          <a:p>
            <a:pPr marL="119063" indent="0"/>
            <a:r>
              <a:rPr lang="en-US" dirty="0">
                <a:latin typeface="Times New Roman" pitchFamily="18" charset="0"/>
              </a:rPr>
              <a:t>DAY 2 – 11/30/16</a:t>
            </a:r>
          </a:p>
          <a:p>
            <a:pPr>
              <a:buFont typeface="+mj-lt"/>
              <a:buAutoNum type="arabicPeriod" startAt="5"/>
            </a:pPr>
            <a:r>
              <a:rPr lang="en-US" dirty="0">
                <a:latin typeface="Times New Roman" pitchFamily="18" charset="0"/>
              </a:rPr>
              <a:t>1900.5.2 Ad Hoc Drafting Review</a:t>
            </a:r>
          </a:p>
          <a:p>
            <a:pPr marL="119063" indent="0"/>
            <a:r>
              <a:rPr lang="en-US" dirty="0">
                <a:latin typeface="Times New Roman" pitchFamily="18" charset="0"/>
              </a:rPr>
              <a:t>DAY 3 – 12/1/16</a:t>
            </a:r>
          </a:p>
          <a:p>
            <a:pPr>
              <a:buFont typeface="+mj-lt"/>
              <a:buAutoNum type="arabicPeriod" startAt="6"/>
            </a:pPr>
            <a:r>
              <a:rPr lang="en-US" dirty="0">
                <a:latin typeface="Times New Roman" pitchFamily="18" charset="0"/>
              </a:rPr>
              <a:t>1900.5.1 Ad Hoc Comment Resolution</a:t>
            </a:r>
          </a:p>
          <a:p>
            <a:pPr marL="119063" indent="0"/>
            <a:r>
              <a:rPr lang="en-US" dirty="0">
                <a:latin typeface="Times New Roman" pitchFamily="18" charset="0"/>
              </a:rPr>
              <a:t>(Last half hour of meeting – Full WG meeting)</a:t>
            </a:r>
          </a:p>
          <a:p>
            <a:pPr>
              <a:buFont typeface="+mj-lt"/>
              <a:buAutoNum type="arabicPeriod" startAt="7"/>
            </a:pPr>
            <a:r>
              <a:rPr lang="en-US" dirty="0">
                <a:latin typeface="Times New Roman" pitchFamily="18" charset="0"/>
              </a:rPr>
              <a:t>Any required closing motions</a:t>
            </a:r>
          </a:p>
          <a:p>
            <a:pPr>
              <a:buFont typeface="Calibri" pitchFamily="34" charset="0"/>
              <a:buAutoNum type="arabicPeriod" startAt="7"/>
            </a:pPr>
            <a:r>
              <a:rPr lang="en-US" dirty="0">
                <a:latin typeface="Times New Roman" pitchFamily="18" charset="0"/>
              </a:rPr>
              <a:t>1900.5 meeting planning and review</a:t>
            </a:r>
          </a:p>
          <a:p>
            <a:pPr>
              <a:buFont typeface="Calibri" pitchFamily="34" charset="0"/>
              <a:buAutoNum type="arabicPeriod" startAt="7"/>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7"/>
            </a:pPr>
            <a:r>
              <a:rPr lang="en-US" dirty="0">
                <a:latin typeface="Times New Roman" pitchFamily="18" charset="0"/>
              </a:rPr>
              <a:t>Adjourn</a:t>
            </a:r>
          </a:p>
        </p:txBody>
      </p:sp>
      <p:sp>
        <p:nvSpPr>
          <p:cNvPr id="2" name="Date Placeholder 1"/>
          <p:cNvSpPr>
            <a:spLocks noGrp="1"/>
          </p:cNvSpPr>
          <p:nvPr>
            <p:ph type="dt" sz="quarter" idx="10"/>
          </p:nvPr>
        </p:nvSpPr>
        <p:spPr/>
        <p:txBody>
          <a:bodyPr/>
          <a:lstStyle/>
          <a:p>
            <a:pPr>
              <a:defRPr/>
            </a:pPr>
            <a:fld id="{5DE6B5BC-0704-448D-A945-29C45ECB5BB9}" type="datetime1">
              <a:rPr lang="en-US" smtClean="0"/>
              <a:t>11/29/2016</a:t>
            </a:fld>
            <a:endParaRPr lang="en-US"/>
          </a:p>
        </p:txBody>
      </p:sp>
      <p:sp>
        <p:nvSpPr>
          <p:cNvPr id="3" name="Footer Placeholder 2"/>
          <p:cNvSpPr>
            <a:spLocks noGrp="1"/>
          </p:cNvSpPr>
          <p:nvPr>
            <p:ph type="ftr" sz="quarter" idx="11"/>
          </p:nvPr>
        </p:nvSpPr>
        <p:spPr/>
        <p:txBody>
          <a:bodyPr/>
          <a:lstStyle/>
          <a:p>
            <a:pPr>
              <a:defRPr/>
            </a:pPr>
            <a:r>
              <a:rPr lang="en-US" smtClean="0"/>
              <a:t>Doc #: 5-16-0038-04-agen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8</a:t>
            </a:fld>
            <a:endParaRPr lang="en-US"/>
          </a:p>
        </p:txBody>
      </p:sp>
      <p:sp>
        <p:nvSpPr>
          <p:cNvPr id="5" name="Right Arrow 4"/>
          <p:cNvSpPr/>
          <p:nvPr/>
        </p:nvSpPr>
        <p:spPr>
          <a:xfrm>
            <a:off x="304800" y="838200"/>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Adjusted Agenda contained in </a:t>
            </a:r>
            <a:r>
              <a:rPr lang="en-US" dirty="0"/>
              <a:t>5-16-0040-03</a:t>
            </a:r>
          </a:p>
          <a:p>
            <a:endParaRPr lang="en-US" dirty="0"/>
          </a:p>
          <a:p>
            <a:r>
              <a:rPr dirty="0"/>
              <a:t>Mover:  Tony</a:t>
            </a:r>
          </a:p>
          <a:p>
            <a:r>
              <a:rPr dirty="0"/>
              <a:t>Second: Colby</a:t>
            </a:r>
            <a:endParaRPr lang="en-US" dirty="0"/>
          </a:p>
          <a:p>
            <a:r>
              <a:rPr lang="en-US" dirty="0"/>
              <a:t>Vote: UC</a:t>
            </a:r>
            <a:endParaRPr dirty="0"/>
          </a:p>
        </p:txBody>
      </p:sp>
      <p:sp>
        <p:nvSpPr>
          <p:cNvPr id="4" name="Date Placeholder 3"/>
          <p:cNvSpPr>
            <a:spLocks noGrp="1"/>
          </p:cNvSpPr>
          <p:nvPr>
            <p:ph type="dt" sz="quarter" idx="10"/>
          </p:nvPr>
        </p:nvSpPr>
        <p:spPr/>
        <p:txBody>
          <a:bodyPr/>
          <a:lstStyle/>
          <a:p>
            <a:pPr>
              <a:defRPr/>
            </a:pPr>
            <a:fld id="{CBB0B652-CC12-4E56-9A69-3A8510019A34}" type="datetime1">
              <a:rPr lang="en-US" smtClean="0"/>
              <a:t>11/29/2016</a:t>
            </a:fld>
            <a:endParaRPr lang="en-US"/>
          </a:p>
        </p:txBody>
      </p:sp>
      <p:sp>
        <p:nvSpPr>
          <p:cNvPr id="5" name="Footer Placeholder 4"/>
          <p:cNvSpPr>
            <a:spLocks noGrp="1"/>
          </p:cNvSpPr>
          <p:nvPr>
            <p:ph type="ftr" sz="quarter" idx="11"/>
          </p:nvPr>
        </p:nvSpPr>
        <p:spPr/>
        <p:txBody>
          <a:bodyPr/>
          <a:lstStyle/>
          <a:p>
            <a:pPr>
              <a:defRPr/>
            </a:pPr>
            <a:r>
              <a:rPr lang="en-US" smtClean="0"/>
              <a:t>Doc #: 5-16-0038-04-agen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9</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14327</TotalTime>
  <Words>1563</Words>
  <Application>Microsoft Office PowerPoint</Application>
  <PresentationFormat>On-screen Show (4:3)</PresentationFormat>
  <Paragraphs>353</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Helvetica</vt:lpstr>
      <vt:lpstr>Monotype Sorts</vt:lpstr>
      <vt:lpstr>Times New Roman</vt:lpstr>
      <vt:lpstr>Office Theme</vt:lpstr>
      <vt:lpstr>PowerPoint Presentation</vt:lpstr>
      <vt:lpstr>Electronic Meeting Details Same for all 3 days</vt:lpstr>
      <vt:lpstr>Current Membership</vt:lpstr>
      <vt:lpstr>Tentative Schedule for Tues 11/29/16</vt:lpstr>
      <vt:lpstr>Tentative Schedule for Wed 11/30/16</vt:lpstr>
      <vt:lpstr>Tentative Schedule for Thurs 12/1/16</vt:lpstr>
      <vt:lpstr>Rules</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Working Schedule for 1900.5.1</vt:lpstr>
      <vt:lpstr>1900.5.1 Drafting Review (12/1/16)</vt:lpstr>
      <vt:lpstr>Working Schedule for 1900.5.2</vt:lpstr>
      <vt:lpstr>1900.5.2 Comment Resolution (12/1/16)</vt:lpstr>
      <vt:lpstr>Marketing Deep Dive (11/29/16)</vt:lpstr>
      <vt:lpstr>Future Meeting Planning</vt:lpstr>
      <vt:lpstr>IEEE 1900.5 Meetings 11/28/16 – 12/1/16</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290</cp:revision>
  <dcterms:created xsi:type="dcterms:W3CDTF">2013-08-13T02:52:21Z</dcterms:created>
  <dcterms:modified xsi:type="dcterms:W3CDTF">2016-11-29T20:50:36Z</dcterms:modified>
</cp:coreProperties>
</file>