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315" r:id="rId3"/>
    <p:sldId id="383" r:id="rId4"/>
    <p:sldId id="376" r:id="rId5"/>
    <p:sldId id="377" r:id="rId6"/>
    <p:sldId id="378" r:id="rId7"/>
    <p:sldId id="337" r:id="rId8"/>
    <p:sldId id="332" r:id="rId9"/>
    <p:sldId id="317" r:id="rId10"/>
    <p:sldId id="352" r:id="rId11"/>
    <p:sldId id="353" r:id="rId12"/>
    <p:sldId id="354" r:id="rId13"/>
    <p:sldId id="355" r:id="rId14"/>
    <p:sldId id="307" r:id="rId15"/>
    <p:sldId id="386" r:id="rId16"/>
    <p:sldId id="360" r:id="rId17"/>
    <p:sldId id="385" r:id="rId18"/>
    <p:sldId id="382" r:id="rId19"/>
    <p:sldId id="346" r:id="rId20"/>
    <p:sldId id="368" r:id="rId21"/>
    <p:sldId id="381"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1" d="100"/>
          <a:sy n="81" d="100"/>
        </p:scale>
        <p:origin x="1008"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11/28/2016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8</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10</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13</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12029206-90BA-45F5-9836-7AEC5713130C}" type="datetime1">
              <a:rPr lang="en-US" smtClean="0"/>
              <a:t>11/28/2016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5-16-0038-03-agen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7E73C0A-A605-4386-905A-07090AB79148}" type="datetime1">
              <a:rPr lang="en-US" smtClean="0"/>
              <a:t>11/28/2016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5-16-0038-03-agen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2F92395-DA92-49DB-BB63-6041321F2D1A}" type="datetime1">
              <a:rPr lang="en-US" smtClean="0"/>
              <a:t>11/28/2016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5-16-0038-03-agen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CEBCD3C-7AF6-49D3-9149-7CFE51C391F9}" type="datetime1">
              <a:rPr lang="en-US" smtClean="0"/>
              <a:t>11/28/2016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5-16-0038-03-agen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53796D42-DB44-42D0-A19D-005CCBDA585B}" type="datetime1">
              <a:rPr lang="en-US" smtClean="0"/>
              <a:t>11/28/2016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5-16-0038-03-agen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6F4869FE-9B7C-492A-B2DE-BCD52E04606D}" type="datetime1">
              <a:rPr lang="en-US" smtClean="0"/>
              <a:t>11/28/2016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5-16-0038-03-agen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47AA4AF-B436-4608-A016-E0210BB133C0}" type="datetime1">
              <a:rPr lang="en-US" smtClean="0"/>
              <a:t>11/28/2016</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5-16-0038-03-agen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EBEBCA1F-F006-4C92-A511-B75C32778AD9}" type="datetime1">
              <a:rPr lang="en-US" smtClean="0"/>
              <a:t>11/28/2016</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5-16-0038-03-agen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B21185F-F660-4103-8692-04A0E434DC13}" type="datetime1">
              <a:rPr lang="en-US" smtClean="0"/>
              <a:t>11/28/2016</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5-16-0038-03-agen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BD333B5-1E55-464E-9D18-3AC73A7830F8}" type="datetime1">
              <a:rPr lang="en-US" smtClean="0"/>
              <a:t>11/28/2016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5-16-0038-03-agen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3B4FD92-D107-4BB5-852B-F7401FDBDFDC}" type="datetime1">
              <a:rPr lang="en-US" smtClean="0"/>
              <a:t>11/28/2016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5-16-0038-03-agen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775F8BBD-A7C7-457B-A85E-D07DABC3F024}" type="datetime1">
              <a:rPr lang="en-US" smtClean="0"/>
              <a:t>11/28/2016</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5-16-0038-03-agen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D2813128-C518-4580-9666-0D7059333B9E}" type="datetime1">
              <a:rPr lang="en-US" smtClean="0">
                <a:solidFill>
                  <a:srgbClr val="000099"/>
                </a:solidFill>
              </a:rPr>
              <a:t>11/28/2016</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678288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a:t>
            </a:r>
            <a:r>
              <a:rPr lang="en-US" sz="1200" b="1" dirty="0" smtClean="0">
                <a:latin typeface="Arial" pitchFamily="34" charset="0"/>
                <a:cs typeface="Times New Roman" pitchFamily="18" charset="0"/>
              </a:rPr>
              <a:t>Meetings </a:t>
            </a:r>
            <a:r>
              <a:rPr lang="en-US" sz="1200" b="1" dirty="0">
                <a:latin typeface="Arial" pitchFamily="34" charset="0"/>
                <a:cs typeface="Times New Roman" pitchFamily="18" charset="0"/>
              </a:rPr>
              <a:t>on </a:t>
            </a:r>
            <a:r>
              <a:rPr lang="en-US" sz="1200" b="1" dirty="0" smtClean="0">
                <a:latin typeface="Arial" pitchFamily="34" charset="0"/>
                <a:cs typeface="Times New Roman" pitchFamily="18" charset="0"/>
              </a:rPr>
              <a:t>28 Nov – 01 Dec 2016 </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a:t>
            </a:r>
            <a:r>
              <a:rPr lang="en-US" sz="1200" b="1">
                <a:latin typeface="Arial" pitchFamily="34" charset="0"/>
                <a:cs typeface="Times New Roman" pitchFamily="18" charset="0"/>
              </a:rPr>
              <a:t>: </a:t>
            </a:r>
            <a:r>
              <a:rPr lang="en-US" sz="1200" b="1" smtClean="0">
                <a:latin typeface="Arial" pitchFamily="34" charset="0"/>
                <a:cs typeface="Times New Roman" pitchFamily="18" charset="0"/>
              </a:rPr>
              <a:t>28 </a:t>
            </a:r>
            <a:r>
              <a:rPr lang="en-US" sz="1200" b="1" dirty="0" smtClean="0">
                <a:latin typeface="Arial" pitchFamily="34" charset="0"/>
                <a:cs typeface="Times New Roman" pitchFamily="18" charset="0"/>
              </a:rPr>
              <a:t>November </a:t>
            </a:r>
            <a:r>
              <a:rPr lang="en-US" sz="1200" b="1" dirty="0">
                <a:latin typeface="Arial" pitchFamily="34" charset="0"/>
                <a:cs typeface="Times New Roman" pitchFamily="18" charset="0"/>
              </a:rPr>
              <a:t>2016</a:t>
            </a:r>
            <a:endParaRPr lang="en-US" sz="900" dirty="0">
              <a:latin typeface="Arial" pitchFamily="34"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5-16-0038-03-agen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 xmlns:a16="http://schemas.microsoft.com/office/drawing/2014/main" val="20000"/>
                    </a:ext>
                  </a:extLst>
                </a:gridCol>
                <a:gridCol w="1289973">
                  <a:extLst>
                    <a:ext uri="{9D8B030D-6E8A-4147-A177-3AD203B41FA5}">
                      <a16:colId xmlns="" xmlns:a16="http://schemas.microsoft.com/office/drawing/2014/main" val="20001"/>
                    </a:ext>
                  </a:extLst>
                </a:gridCol>
                <a:gridCol w="1219200">
                  <a:extLst>
                    <a:ext uri="{9D8B030D-6E8A-4147-A177-3AD203B41FA5}">
                      <a16:colId xmlns="" xmlns:a16="http://schemas.microsoft.com/office/drawing/2014/main" val="20002"/>
                    </a:ext>
                  </a:extLst>
                </a:gridCol>
                <a:gridCol w="1143000">
                  <a:extLst>
                    <a:ext uri="{9D8B030D-6E8A-4147-A177-3AD203B41FA5}">
                      <a16:colId xmlns="" xmlns:a16="http://schemas.microsoft.com/office/drawing/2014/main" val="20003"/>
                    </a:ext>
                  </a:extLst>
                </a:gridCol>
                <a:gridCol w="2666999">
                  <a:extLst>
                    <a:ext uri="{9D8B030D-6E8A-4147-A177-3AD203B41FA5}">
                      <a16:colId xmlns=""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a:t>
            </a:r>
            <a:r>
              <a:rPr lang="en-US" dirty="0" smtClean="0"/>
              <a:t>5-16-0038-03-agen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2C84EB17-8138-4E8A-BFEF-F89B15FEDDF9}" type="datetime1">
              <a:rPr lang="en-US" smtClean="0"/>
              <a:t>11/28/2016</a:t>
            </a:fld>
            <a:endParaRPr lang="en-US"/>
          </a:p>
        </p:txBody>
      </p:sp>
      <p:sp>
        <p:nvSpPr>
          <p:cNvPr id="3" name="Footer Placeholder 2"/>
          <p:cNvSpPr>
            <a:spLocks noGrp="1"/>
          </p:cNvSpPr>
          <p:nvPr>
            <p:ph type="ftr" sz="quarter" idx="11"/>
          </p:nvPr>
        </p:nvSpPr>
        <p:spPr/>
        <p:txBody>
          <a:bodyPr/>
          <a:lstStyle/>
          <a:p>
            <a:pPr>
              <a:defRPr/>
            </a:pPr>
            <a:r>
              <a:rPr lang="en-US" smtClean="0"/>
              <a:t>Doc #: 5-16-0038-03-agen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647385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D0058722-A39C-4C41-8470-570017A05050}" type="datetime1">
              <a:rPr lang="en-US" smtClean="0"/>
              <a:t>11/28/2016</a:t>
            </a:fld>
            <a:endParaRPr lang="en-US"/>
          </a:p>
        </p:txBody>
      </p:sp>
      <p:sp>
        <p:nvSpPr>
          <p:cNvPr id="3" name="Footer Placeholder 2"/>
          <p:cNvSpPr>
            <a:spLocks noGrp="1"/>
          </p:cNvSpPr>
          <p:nvPr>
            <p:ph type="ftr" sz="quarter" idx="11"/>
          </p:nvPr>
        </p:nvSpPr>
        <p:spPr/>
        <p:txBody>
          <a:bodyPr/>
          <a:lstStyle/>
          <a:p>
            <a:pPr>
              <a:defRPr/>
            </a:pPr>
            <a:r>
              <a:rPr lang="en-US" smtClean="0"/>
              <a:t>Doc #: 5-16-0038-03-agen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a:p>
        </p:txBody>
      </p:sp>
    </p:spTree>
    <p:extLst>
      <p:ext uri="{BB962C8B-B14F-4D97-AF65-F5344CB8AC3E}">
        <p14:creationId xmlns:p14="http://schemas.microsoft.com/office/powerpoint/2010/main" val="1077703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A501EDC5-12CC-40D9-83AF-CD089C04ACC9}" type="datetime1">
              <a:rPr lang="en-US" smtClean="0"/>
              <a:t>11/28/2016</a:t>
            </a:fld>
            <a:endParaRPr lang="en-US"/>
          </a:p>
        </p:txBody>
      </p:sp>
      <p:sp>
        <p:nvSpPr>
          <p:cNvPr id="3" name="Footer Placeholder 2"/>
          <p:cNvSpPr>
            <a:spLocks noGrp="1"/>
          </p:cNvSpPr>
          <p:nvPr>
            <p:ph type="ftr" sz="quarter" idx="11"/>
          </p:nvPr>
        </p:nvSpPr>
        <p:spPr/>
        <p:txBody>
          <a:bodyPr/>
          <a:lstStyle/>
          <a:p>
            <a:pPr>
              <a:defRPr/>
            </a:pPr>
            <a:r>
              <a:rPr lang="en-US" smtClean="0"/>
              <a:t>Doc #: 5-16-0038-03-agen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4136371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0340B06C-A74C-451D-A481-1E297E3FCA3B}" type="datetime1">
              <a:rPr lang="en-US" smtClean="0"/>
              <a:t>11/28/2016</a:t>
            </a:fld>
            <a:endParaRPr lang="en-US"/>
          </a:p>
        </p:txBody>
      </p:sp>
      <p:sp>
        <p:nvSpPr>
          <p:cNvPr id="3" name="Footer Placeholder 2"/>
          <p:cNvSpPr>
            <a:spLocks noGrp="1"/>
          </p:cNvSpPr>
          <p:nvPr>
            <p:ph type="ftr" sz="quarter" idx="11"/>
          </p:nvPr>
        </p:nvSpPr>
        <p:spPr/>
        <p:txBody>
          <a:bodyPr/>
          <a:lstStyle/>
          <a:p>
            <a:pPr>
              <a:defRPr/>
            </a:pPr>
            <a:r>
              <a:rPr lang="en-US" smtClean="0"/>
              <a:t>Doc #: 5-16-0038-03-agen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13</a:t>
            </a:fld>
            <a:endParaRPr lang="en-US"/>
          </a:p>
        </p:txBody>
      </p:sp>
    </p:spTree>
    <p:extLst>
      <p:ext uri="{BB962C8B-B14F-4D97-AF65-F5344CB8AC3E}">
        <p14:creationId xmlns:p14="http://schemas.microsoft.com/office/powerpoint/2010/main" val="326486999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a:t>Minutes for approval</a:t>
            </a:r>
          </a:p>
        </p:txBody>
      </p:sp>
      <p:sp>
        <p:nvSpPr>
          <p:cNvPr id="12291" name="Content Placeholder 2"/>
          <p:cNvSpPr>
            <a:spLocks noGrp="1"/>
          </p:cNvSpPr>
          <p:nvPr>
            <p:ph idx="1"/>
          </p:nvPr>
        </p:nvSpPr>
        <p:spPr/>
        <p:txBody>
          <a:bodyPr/>
          <a:lstStyle/>
          <a:p>
            <a:r>
              <a:rPr dirty="0"/>
              <a:t>Motion to approve WG minutes contained in</a:t>
            </a:r>
          </a:p>
          <a:p>
            <a:pPr marL="0" indent="0" eaLnBrk="1" fontAlgn="auto" hangingPunct="1">
              <a:lnSpc>
                <a:spcPct val="115000"/>
              </a:lnSpc>
              <a:spcBef>
                <a:spcPts val="0"/>
              </a:spcBef>
              <a:spcAft>
                <a:spcPts val="0"/>
              </a:spcAft>
              <a:buNone/>
              <a:defRPr/>
            </a:pPr>
            <a:r>
              <a:rPr lang="en-US" dirty="0" smtClean="0"/>
              <a:t>5-16-0039-00</a:t>
            </a:r>
          </a:p>
          <a:p>
            <a:pPr marL="0" indent="0" eaLnBrk="1" fontAlgn="auto" hangingPunct="1">
              <a:lnSpc>
                <a:spcPct val="115000"/>
              </a:lnSpc>
              <a:spcBef>
                <a:spcPts val="0"/>
              </a:spcBef>
              <a:spcAft>
                <a:spcPts val="0"/>
              </a:spcAft>
              <a:buNone/>
              <a:defRPr/>
            </a:pPr>
            <a:endParaRPr dirty="0"/>
          </a:p>
          <a:p>
            <a:r>
              <a:rPr dirty="0"/>
              <a:t>Mover:  </a:t>
            </a:r>
          </a:p>
          <a:p>
            <a:r>
              <a:rPr dirty="0"/>
              <a:t>Second</a:t>
            </a:r>
            <a:r>
              <a:rPr dirty="0" smtClean="0"/>
              <a:t>:  </a:t>
            </a:r>
            <a:endParaRPr dirty="0"/>
          </a:p>
          <a:p>
            <a:r>
              <a:rPr lang="en-US" dirty="0"/>
              <a:t>Vote</a:t>
            </a:r>
            <a:r>
              <a:rPr lang="en-US" dirty="0" smtClean="0"/>
              <a:t>:  </a:t>
            </a:r>
            <a:endParaRPr dirty="0"/>
          </a:p>
        </p:txBody>
      </p:sp>
      <p:sp>
        <p:nvSpPr>
          <p:cNvPr id="4" name="Date Placeholder 3"/>
          <p:cNvSpPr>
            <a:spLocks noGrp="1"/>
          </p:cNvSpPr>
          <p:nvPr>
            <p:ph type="dt" sz="quarter" idx="10"/>
          </p:nvPr>
        </p:nvSpPr>
        <p:spPr/>
        <p:txBody>
          <a:bodyPr/>
          <a:lstStyle/>
          <a:p>
            <a:pPr>
              <a:defRPr/>
            </a:pPr>
            <a:fld id="{26B24FB5-C1A2-4ECF-8BFB-FE4A03A175CC}" type="datetime1">
              <a:rPr lang="en-US" smtClean="0"/>
              <a:t>11/28/2016</a:t>
            </a:fld>
            <a:endParaRPr lang="en-US"/>
          </a:p>
        </p:txBody>
      </p:sp>
      <p:sp>
        <p:nvSpPr>
          <p:cNvPr id="5" name="Footer Placeholder 4"/>
          <p:cNvSpPr>
            <a:spLocks noGrp="1"/>
          </p:cNvSpPr>
          <p:nvPr>
            <p:ph type="ftr" sz="quarter" idx="11"/>
          </p:nvPr>
        </p:nvSpPr>
        <p:spPr/>
        <p:txBody>
          <a:bodyPr/>
          <a:lstStyle/>
          <a:p>
            <a:pPr>
              <a:defRPr/>
            </a:pPr>
            <a:r>
              <a:rPr lang="en-US" smtClean="0"/>
              <a:t>Doc #: 5-16-0038-03-agen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14</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smtClean="0"/>
              <a:t>Working Schedule for 1900.5.1</a:t>
            </a:r>
          </a:p>
        </p:txBody>
      </p:sp>
      <p:sp>
        <p:nvSpPr>
          <p:cNvPr id="8195" name="Content Placeholder 2"/>
          <p:cNvSpPr>
            <a:spLocks noGrp="1"/>
          </p:cNvSpPr>
          <p:nvPr>
            <p:ph idx="1"/>
          </p:nvPr>
        </p:nvSpPr>
        <p:spPr>
          <a:xfrm>
            <a:off x="381000" y="1447800"/>
            <a:ext cx="8229600" cy="4525963"/>
          </a:xfrm>
        </p:spPr>
        <p:txBody>
          <a:bodyPr/>
          <a:lstStyle/>
          <a:p>
            <a:r>
              <a:rPr altLang="en-US" sz="1400" dirty="0" smtClean="0"/>
              <a:t>Complete Draft for Clause 4					7/30√</a:t>
            </a:r>
          </a:p>
          <a:p>
            <a:r>
              <a:rPr altLang="en-US" sz="1400" dirty="0" smtClean="0"/>
              <a:t>Complete Draft for Clause 5					10/15      </a:t>
            </a:r>
            <a:r>
              <a:rPr altLang="en-US" sz="1400" b="1" dirty="0" smtClean="0">
                <a:solidFill>
                  <a:srgbClr val="FF0000"/>
                </a:solidFill>
              </a:rPr>
              <a:t>1/16</a:t>
            </a:r>
            <a:r>
              <a:rPr lang="en-US" altLang="en-US" sz="1400" dirty="0" smtClean="0">
                <a:solidFill>
                  <a:srgbClr val="FF0000"/>
                </a:solidFill>
              </a:rPr>
              <a:t>√</a:t>
            </a:r>
            <a:endParaRPr altLang="en-US" sz="1400" b="1" dirty="0" smtClean="0">
              <a:solidFill>
                <a:srgbClr val="FF0000"/>
              </a:solidFill>
            </a:endParaRPr>
          </a:p>
          <a:p>
            <a:r>
              <a:rPr altLang="en-US" sz="1400" dirty="0" smtClean="0"/>
              <a:t>Complete Draft for Clause 6					1/16         </a:t>
            </a:r>
            <a:r>
              <a:rPr lang="en-US" altLang="en-US" sz="1400" b="1" dirty="0" smtClean="0">
                <a:solidFill>
                  <a:srgbClr val="FF0000"/>
                </a:solidFill>
              </a:rPr>
              <a:t>8/16</a:t>
            </a:r>
            <a:endParaRPr altLang="en-US" sz="1400" dirty="0" smtClean="0"/>
          </a:p>
          <a:p>
            <a:r>
              <a:rPr altLang="en-US" sz="1400" dirty="0" smtClean="0"/>
              <a:t>Complete Draft for Clause 7					3/16         </a:t>
            </a:r>
            <a:r>
              <a:rPr lang="en-US" altLang="en-US" sz="1400" b="1" dirty="0" smtClean="0">
                <a:solidFill>
                  <a:srgbClr val="FF0000"/>
                </a:solidFill>
              </a:rPr>
              <a:t>7/16</a:t>
            </a:r>
            <a:r>
              <a:rPr lang="en-US" altLang="en-US" sz="1400" dirty="0" smtClean="0">
                <a:solidFill>
                  <a:srgbClr val="FF0000"/>
                </a:solidFill>
              </a:rPr>
              <a:t> √</a:t>
            </a:r>
            <a:endParaRPr altLang="en-US" sz="1400" b="1" dirty="0" smtClean="0">
              <a:solidFill>
                <a:srgbClr val="FF0000"/>
              </a:solidFill>
            </a:endParaRPr>
          </a:p>
          <a:p>
            <a:r>
              <a:rPr altLang="en-US" sz="1400" dirty="0" smtClean="0"/>
              <a:t>Complete Draft for Clause 8					4/16         </a:t>
            </a:r>
            <a:r>
              <a:rPr lang="en-US" altLang="en-US" sz="1400" b="1" dirty="0" smtClean="0">
                <a:solidFill>
                  <a:srgbClr val="FF0000"/>
                </a:solidFill>
              </a:rPr>
              <a:t>9/16</a:t>
            </a:r>
          </a:p>
          <a:p>
            <a:r>
              <a:rPr altLang="en-US" sz="1400" dirty="0" smtClean="0"/>
              <a:t>Annex A						6/16</a:t>
            </a:r>
          </a:p>
          <a:p>
            <a:r>
              <a:rPr altLang="en-US" sz="1400" dirty="0" smtClean="0"/>
              <a:t>First WG Ballot						6/16</a:t>
            </a:r>
          </a:p>
          <a:p>
            <a:r>
              <a:rPr altLang="en-US" sz="1400" dirty="0" smtClean="0"/>
              <a:t>WG </a:t>
            </a:r>
            <a:r>
              <a:rPr altLang="en-US" sz="1400" dirty="0" err="1" smtClean="0"/>
              <a:t>Recirc</a:t>
            </a:r>
            <a:r>
              <a:rPr altLang="en-US" sz="1400" dirty="0" smtClean="0"/>
              <a:t>						8/16</a:t>
            </a:r>
          </a:p>
          <a:p>
            <a:r>
              <a:rPr altLang="en-US" sz="1400" dirty="0" smtClean="0"/>
              <a:t>WG </a:t>
            </a:r>
            <a:r>
              <a:rPr altLang="en-US" sz="1400" dirty="0" err="1" smtClean="0"/>
              <a:t>Recirc</a:t>
            </a:r>
            <a:r>
              <a:rPr altLang="en-US" sz="1400" dirty="0" smtClean="0"/>
              <a:t> 2						10/16</a:t>
            </a:r>
          </a:p>
          <a:p>
            <a:r>
              <a:rPr altLang="en-US" sz="1400" dirty="0" smtClean="0"/>
              <a:t>Sponsor Ballot						1/17</a:t>
            </a:r>
          </a:p>
          <a:p>
            <a:r>
              <a:rPr altLang="en-US" sz="1400" dirty="0" smtClean="0"/>
              <a:t>Sponsor </a:t>
            </a:r>
            <a:r>
              <a:rPr altLang="en-US" sz="1400" dirty="0" err="1" smtClean="0"/>
              <a:t>Recirc</a:t>
            </a:r>
            <a:r>
              <a:rPr altLang="en-US" sz="1400" dirty="0" smtClean="0"/>
              <a:t>						3/17</a:t>
            </a:r>
          </a:p>
          <a:p>
            <a:r>
              <a:rPr altLang="en-US" sz="1400" dirty="0" smtClean="0"/>
              <a:t>Sponsor </a:t>
            </a:r>
            <a:r>
              <a:rPr altLang="en-US" sz="1400" dirty="0" err="1" smtClean="0"/>
              <a:t>Recirc</a:t>
            </a:r>
            <a:r>
              <a:rPr altLang="en-US" sz="1400" dirty="0" smtClean="0"/>
              <a:t> 2						5/17</a:t>
            </a:r>
          </a:p>
          <a:p>
            <a:r>
              <a:rPr altLang="en-US" sz="1400" dirty="0" smtClean="0"/>
              <a:t>Submit to REVCOM						6/17</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F29B3671-592A-4890-AE86-B12749811A6E}" type="datetime1">
              <a:rPr lang="en-US" smtClean="0"/>
              <a:t>11/28/2016</a:t>
            </a:fld>
            <a:endParaRPr lang="en-US"/>
          </a:p>
        </p:txBody>
      </p:sp>
      <p:sp>
        <p:nvSpPr>
          <p:cNvPr id="5" name="Footer Placeholder 4"/>
          <p:cNvSpPr>
            <a:spLocks noGrp="1"/>
          </p:cNvSpPr>
          <p:nvPr>
            <p:ph type="ftr" sz="quarter" idx="11"/>
          </p:nvPr>
        </p:nvSpPr>
        <p:spPr/>
        <p:txBody>
          <a:bodyPr/>
          <a:lstStyle/>
          <a:p>
            <a:pPr>
              <a:defRPr/>
            </a:pPr>
            <a:r>
              <a:rPr lang="en-US" smtClean="0"/>
              <a:t>Doc #: 5-16-0038-03-agen</a:t>
            </a:r>
            <a:endParaRPr lang="en-US"/>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D19F5300-09EA-4831-B235-E28B5722C7BD}" type="slidenum">
              <a:rPr lang="en-US" altLang="en-US" sz="1200" smtClean="0"/>
              <a:pPr>
                <a:spcBef>
                  <a:spcPct val="0"/>
                </a:spcBef>
                <a:buFontTx/>
                <a:buNone/>
              </a:pPr>
              <a:t>15</a:t>
            </a:fld>
            <a:endParaRPr lang="en-US" altLang="en-US" sz="1200" smtClean="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2541" y="2630054"/>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125942" y="5410200"/>
            <a:ext cx="4407810" cy="338554"/>
          </a:xfrm>
          <a:prstGeom prst="rect">
            <a:avLst/>
          </a:prstGeom>
          <a:noFill/>
        </p:spPr>
        <p:txBody>
          <a:bodyPr wrap="none" rtlCol="0">
            <a:spAutoFit/>
          </a:bodyPr>
          <a:lstStyle/>
          <a:p>
            <a:r>
              <a:rPr lang="en-US" sz="1600" dirty="0" smtClean="0">
                <a:solidFill>
                  <a:srgbClr val="FF0000"/>
                </a:solidFill>
              </a:rPr>
              <a:t>Need to look at PAR since it expires on 12/31/2017</a:t>
            </a:r>
            <a:endParaRPr lang="en-US" sz="1600" dirty="0">
              <a:solidFill>
                <a:srgbClr val="FF0000"/>
              </a:solidFill>
            </a:endParaRPr>
          </a:p>
        </p:txBody>
      </p:sp>
      <p:cxnSp>
        <p:nvCxnSpPr>
          <p:cNvPr id="7" name="Straight Arrow Connector 6"/>
          <p:cNvCxnSpPr/>
          <p:nvPr/>
        </p:nvCxnSpPr>
        <p:spPr>
          <a:xfrm>
            <a:off x="7467600" y="2895600"/>
            <a:ext cx="0" cy="182880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467600" y="3187561"/>
            <a:ext cx="811376" cy="523220"/>
          </a:xfrm>
          <a:prstGeom prst="rect">
            <a:avLst/>
          </a:prstGeom>
          <a:noFill/>
        </p:spPr>
        <p:txBody>
          <a:bodyPr wrap="none" rtlCol="0">
            <a:spAutoFit/>
          </a:bodyPr>
          <a:lstStyle/>
          <a:p>
            <a:r>
              <a:rPr lang="en-US" sz="1400" b="1" dirty="0">
                <a:solidFill>
                  <a:srgbClr val="FF0000"/>
                </a:solidFill>
                <a:latin typeface="+mn-lt"/>
                <a:cs typeface="+mn-cs"/>
              </a:rPr>
              <a:t>6</a:t>
            </a:r>
            <a:r>
              <a:rPr lang="en-US" sz="1400" b="1" dirty="0" smtClean="0">
                <a:solidFill>
                  <a:srgbClr val="FF0000"/>
                </a:solidFill>
                <a:latin typeface="+mn-lt"/>
                <a:cs typeface="+mn-cs"/>
              </a:rPr>
              <a:t> </a:t>
            </a:r>
            <a:r>
              <a:rPr lang="en-US" sz="1400" b="1" dirty="0">
                <a:solidFill>
                  <a:srgbClr val="FF0000"/>
                </a:solidFill>
                <a:latin typeface="+mn-lt"/>
                <a:cs typeface="+mn-cs"/>
              </a:rPr>
              <a:t>month</a:t>
            </a:r>
          </a:p>
          <a:p>
            <a:r>
              <a:rPr lang="en-US" sz="1400" b="1" dirty="0">
                <a:solidFill>
                  <a:srgbClr val="FF0000"/>
                </a:solidFill>
                <a:latin typeface="+mn-lt"/>
                <a:cs typeface="+mn-cs"/>
              </a:rPr>
              <a:t>slip</a:t>
            </a:r>
          </a:p>
        </p:txBody>
      </p:sp>
    </p:spTree>
    <p:extLst>
      <p:ext uri="{BB962C8B-B14F-4D97-AF65-F5344CB8AC3E}">
        <p14:creationId xmlns:p14="http://schemas.microsoft.com/office/powerpoint/2010/main" val="8695621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1900.5.1 </a:t>
            </a:r>
            <a:r>
              <a:rPr lang="en-US" dirty="0" smtClean="0"/>
              <a:t>Drafting Review (7/27/16</a:t>
            </a:r>
            <a:r>
              <a:rPr lang="en-US" dirty="0"/>
              <a:t>)</a:t>
            </a:r>
          </a:p>
        </p:txBody>
      </p:sp>
      <p:sp>
        <p:nvSpPr>
          <p:cNvPr id="3" name="Content Placeholder 2"/>
          <p:cNvSpPr>
            <a:spLocks noGrp="1"/>
          </p:cNvSpPr>
          <p:nvPr>
            <p:ph idx="1"/>
          </p:nvPr>
        </p:nvSpPr>
        <p:spPr/>
        <p:txBody>
          <a:bodyPr/>
          <a:lstStyle/>
          <a:p>
            <a:r>
              <a:rPr lang="en-US" dirty="0"/>
              <a:t>Review of latest developments with </a:t>
            </a:r>
            <a:r>
              <a:rPr lang="en-US" dirty="0" smtClean="0"/>
              <a:t>draft</a:t>
            </a:r>
          </a:p>
          <a:p>
            <a:r>
              <a:rPr lang="en-US" dirty="0" smtClean="0"/>
              <a:t>Style sheet demonstration</a:t>
            </a:r>
            <a:endParaRPr lang="en-US" dirty="0"/>
          </a:p>
        </p:txBody>
      </p:sp>
      <p:sp>
        <p:nvSpPr>
          <p:cNvPr id="4" name="Date Placeholder 3"/>
          <p:cNvSpPr>
            <a:spLocks noGrp="1"/>
          </p:cNvSpPr>
          <p:nvPr>
            <p:ph type="dt" sz="half" idx="10"/>
          </p:nvPr>
        </p:nvSpPr>
        <p:spPr/>
        <p:txBody>
          <a:bodyPr/>
          <a:lstStyle/>
          <a:p>
            <a:pPr>
              <a:defRPr/>
            </a:pPr>
            <a:fld id="{FAC48341-A87D-4059-96F1-21E4D7B8399F}" type="datetime1">
              <a:rPr lang="en-US" smtClean="0"/>
              <a:t>11/28/2016</a:t>
            </a:fld>
            <a:endParaRPr lang="en-US"/>
          </a:p>
        </p:txBody>
      </p:sp>
      <p:sp>
        <p:nvSpPr>
          <p:cNvPr id="5" name="Footer Placeholder 4"/>
          <p:cNvSpPr>
            <a:spLocks noGrp="1"/>
          </p:cNvSpPr>
          <p:nvPr>
            <p:ph type="ftr" sz="quarter" idx="11"/>
          </p:nvPr>
        </p:nvSpPr>
        <p:spPr/>
        <p:txBody>
          <a:bodyPr/>
          <a:lstStyle/>
          <a:p>
            <a:pPr>
              <a:defRPr/>
            </a:pPr>
            <a:r>
              <a:rPr lang="en-US" smtClean="0"/>
              <a:t>Doc #: 5-16-0038-03-agen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16</a:t>
            </a:fld>
            <a:endParaRPr lang="en-US"/>
          </a:p>
        </p:txBody>
      </p:sp>
    </p:spTree>
    <p:extLst>
      <p:ext uri="{BB962C8B-B14F-4D97-AF65-F5344CB8AC3E}">
        <p14:creationId xmlns:p14="http://schemas.microsoft.com/office/powerpoint/2010/main" val="15144602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17463"/>
            <a:ext cx="8229600" cy="1143000"/>
          </a:xfrm>
        </p:spPr>
        <p:txBody>
          <a:bodyPr/>
          <a:lstStyle/>
          <a:p>
            <a:r>
              <a:rPr altLang="en-US" smtClean="0"/>
              <a:t>Working Schedule for 1900.5.2</a:t>
            </a:r>
          </a:p>
        </p:txBody>
      </p:sp>
      <p:sp>
        <p:nvSpPr>
          <p:cNvPr id="9219" name="Content Placeholder 2"/>
          <p:cNvSpPr>
            <a:spLocks noGrp="1"/>
          </p:cNvSpPr>
          <p:nvPr>
            <p:ph idx="1"/>
          </p:nvPr>
        </p:nvSpPr>
        <p:spPr>
          <a:xfrm>
            <a:off x="381000" y="1295400"/>
            <a:ext cx="8686800" cy="4525963"/>
          </a:xfrm>
        </p:spPr>
        <p:txBody>
          <a:bodyPr/>
          <a:lstStyle/>
          <a:p>
            <a:r>
              <a:rPr altLang="en-US" sz="1400" dirty="0" smtClean="0"/>
              <a:t>Form Ballot Pool	(Send Ballot Invitation)				6/7/15</a:t>
            </a:r>
            <a:r>
              <a:rPr altLang="en-US" sz="1400" b="1" dirty="0" smtClean="0">
                <a:solidFill>
                  <a:srgbClr val="FF0000"/>
                </a:solidFill>
              </a:rPr>
              <a:t>√</a:t>
            </a:r>
          </a:p>
          <a:p>
            <a:r>
              <a:rPr altLang="en-US" sz="1400" dirty="0" smtClean="0"/>
              <a:t>Final Draft and Schema Adjustments				7/30/15</a:t>
            </a:r>
            <a:r>
              <a:rPr altLang="en-US" sz="1400" b="1" dirty="0" smtClean="0">
                <a:solidFill>
                  <a:srgbClr val="FF0000"/>
                </a:solidFill>
              </a:rPr>
              <a:t>√</a:t>
            </a:r>
            <a:endParaRPr altLang="en-US" sz="1400" dirty="0" smtClean="0"/>
          </a:p>
          <a:p>
            <a:r>
              <a:rPr altLang="en-US" sz="1400" dirty="0" smtClean="0"/>
              <a:t>WG Vote to Sponsor Ballot (need </a:t>
            </a:r>
            <a:r>
              <a:rPr altLang="en-US" sz="1400" dirty="0" err="1" smtClean="0"/>
              <a:t>DySPAN</a:t>
            </a:r>
            <a:r>
              <a:rPr altLang="en-US" sz="1400" dirty="0" smtClean="0"/>
              <a:t>-SC approval)			</a:t>
            </a:r>
            <a:r>
              <a:rPr altLang="en-US" sz="1400" dirty="0" smtClean="0">
                <a:solidFill>
                  <a:srgbClr val="FF0000"/>
                </a:solidFill>
              </a:rPr>
              <a:t>7/30/15</a:t>
            </a:r>
            <a:r>
              <a:rPr altLang="en-US" sz="1400" dirty="0" smtClean="0"/>
              <a:t> (8/18)</a:t>
            </a:r>
            <a:r>
              <a:rPr altLang="en-US" sz="1400" b="1" dirty="0" smtClean="0">
                <a:solidFill>
                  <a:srgbClr val="FF0000"/>
                </a:solidFill>
              </a:rPr>
              <a:t> √</a:t>
            </a:r>
            <a:endParaRPr altLang="en-US" sz="1400" dirty="0" smtClean="0">
              <a:solidFill>
                <a:srgbClr val="FF0000"/>
              </a:solidFill>
            </a:endParaRPr>
          </a:p>
          <a:p>
            <a:r>
              <a:rPr altLang="en-US" sz="1400" dirty="0" err="1" smtClean="0"/>
              <a:t>DySPAN</a:t>
            </a:r>
            <a:r>
              <a:rPr altLang="en-US" sz="1400" dirty="0" smtClean="0"/>
              <a:t>-SC Approval						</a:t>
            </a:r>
            <a:r>
              <a:rPr altLang="en-US" sz="1400" dirty="0" smtClean="0">
                <a:solidFill>
                  <a:srgbClr val="FF0000"/>
                </a:solidFill>
              </a:rPr>
              <a:t>8/28/15</a:t>
            </a:r>
            <a:r>
              <a:rPr altLang="en-US" sz="1400" dirty="0"/>
              <a:t> </a:t>
            </a:r>
            <a:r>
              <a:rPr altLang="en-US" sz="1400" b="1" dirty="0" smtClean="0">
                <a:solidFill>
                  <a:srgbClr val="FF0000"/>
                </a:solidFill>
              </a:rPr>
              <a:t> 9/30/15√</a:t>
            </a:r>
            <a:endParaRPr altLang="en-US" sz="1400" dirty="0" smtClean="0"/>
          </a:p>
          <a:p>
            <a:r>
              <a:rPr altLang="en-US" sz="1400" dirty="0" smtClean="0"/>
              <a:t>Mandatory Editorial Coordination Completes				</a:t>
            </a:r>
            <a:r>
              <a:rPr altLang="en-US" sz="1400" dirty="0" smtClean="0">
                <a:solidFill>
                  <a:srgbClr val="FF0000"/>
                </a:solidFill>
              </a:rPr>
              <a:t>9/30/15</a:t>
            </a:r>
            <a:r>
              <a:rPr altLang="en-US" sz="1400" dirty="0" smtClean="0"/>
              <a:t> </a:t>
            </a:r>
            <a:r>
              <a:rPr altLang="en-US" sz="1400" b="1" dirty="0" smtClean="0">
                <a:solidFill>
                  <a:srgbClr val="FF0000"/>
                </a:solidFill>
              </a:rPr>
              <a:t>12/1/15 </a:t>
            </a:r>
            <a:r>
              <a:rPr altLang="en-US" sz="1400" b="1" dirty="0" smtClean="0">
                <a:solidFill>
                  <a:srgbClr val="FF0000"/>
                </a:solidFill>
              </a:rPr>
              <a:t>√</a:t>
            </a:r>
          </a:p>
          <a:p>
            <a:r>
              <a:rPr altLang="en-US" sz="1400" dirty="0" smtClean="0"/>
              <a:t>Conduct Ballot						</a:t>
            </a:r>
            <a:r>
              <a:rPr altLang="en-US" sz="1400" dirty="0" smtClean="0">
                <a:solidFill>
                  <a:srgbClr val="FF0000"/>
                </a:solidFill>
              </a:rPr>
              <a:t>1/28/16</a:t>
            </a:r>
            <a:r>
              <a:rPr altLang="en-US" sz="1400" b="1" dirty="0" smtClean="0">
                <a:solidFill>
                  <a:srgbClr val="FF0000"/>
                </a:solidFill>
              </a:rPr>
              <a:t> 1/22 √</a:t>
            </a:r>
            <a:endParaRPr altLang="en-US" sz="1400" dirty="0" smtClean="0"/>
          </a:p>
          <a:p>
            <a:r>
              <a:rPr altLang="en-US" sz="1400" dirty="0" smtClean="0"/>
              <a:t>Ballot completes						</a:t>
            </a:r>
            <a:r>
              <a:rPr altLang="en-US" sz="1400" dirty="0" smtClean="0">
                <a:solidFill>
                  <a:srgbClr val="FF0000"/>
                </a:solidFill>
              </a:rPr>
              <a:t>2/28/15</a:t>
            </a:r>
            <a:r>
              <a:rPr altLang="en-US" sz="1400" b="1" dirty="0" smtClean="0">
                <a:solidFill>
                  <a:srgbClr val="FF0000"/>
                </a:solidFill>
              </a:rPr>
              <a:t> 3/12</a:t>
            </a:r>
            <a:r>
              <a:rPr lang="en-US" altLang="en-US" sz="1400" b="1" dirty="0">
                <a:solidFill>
                  <a:srgbClr val="FF0000"/>
                </a:solidFill>
              </a:rPr>
              <a:t> </a:t>
            </a:r>
            <a:r>
              <a:rPr lang="en-US" altLang="en-US" sz="1400" b="1" dirty="0" smtClean="0">
                <a:solidFill>
                  <a:srgbClr val="FF0000"/>
                </a:solidFill>
              </a:rPr>
              <a:t>√</a:t>
            </a:r>
            <a:r>
              <a:rPr altLang="en-US" sz="1400" b="1" dirty="0" smtClean="0">
                <a:solidFill>
                  <a:srgbClr val="FF0000"/>
                </a:solidFill>
              </a:rPr>
              <a:t> </a:t>
            </a:r>
            <a:r>
              <a:rPr lang="en-US" altLang="en-US" sz="1400" b="1" dirty="0">
                <a:solidFill>
                  <a:srgbClr val="FF0000"/>
                </a:solidFill>
              </a:rPr>
              <a:t>(Approved</a:t>
            </a:r>
            <a:r>
              <a:rPr lang="en-US" altLang="en-US" sz="1400" b="1" dirty="0" smtClean="0">
                <a:solidFill>
                  <a:srgbClr val="FF0000"/>
                </a:solidFill>
              </a:rPr>
              <a:t>!)</a:t>
            </a:r>
            <a:endParaRPr altLang="en-US" sz="1400" dirty="0" smtClean="0"/>
          </a:p>
          <a:p>
            <a:r>
              <a:rPr altLang="en-US" sz="1400" dirty="0" smtClean="0"/>
              <a:t>Form Comment Resolution subcommittee				</a:t>
            </a:r>
            <a:r>
              <a:rPr altLang="en-US" sz="1400" dirty="0" smtClean="0"/>
              <a:t>3/15/16 </a:t>
            </a:r>
            <a:r>
              <a:rPr lang="en-US" altLang="en-US" sz="1400" b="1" dirty="0">
                <a:solidFill>
                  <a:srgbClr val="FF0000"/>
                </a:solidFill>
              </a:rPr>
              <a:t>7</a:t>
            </a:r>
            <a:r>
              <a:rPr lang="en-US" altLang="en-US" sz="1400" b="1" dirty="0" smtClean="0">
                <a:solidFill>
                  <a:srgbClr val="FF0000"/>
                </a:solidFill>
              </a:rPr>
              <a:t>/1/16 </a:t>
            </a:r>
            <a:r>
              <a:rPr lang="en-US" altLang="en-US" sz="1400" b="1" dirty="0">
                <a:solidFill>
                  <a:srgbClr val="FF0000"/>
                </a:solidFill>
              </a:rPr>
              <a:t>√</a:t>
            </a:r>
            <a:endParaRPr altLang="en-US" sz="1400" dirty="0" smtClean="0"/>
          </a:p>
          <a:p>
            <a:r>
              <a:rPr altLang="en-US" sz="1400" dirty="0" smtClean="0"/>
              <a:t>Suggested comment resolutions available				</a:t>
            </a:r>
            <a:r>
              <a:rPr altLang="en-US" sz="1400" dirty="0" smtClean="0"/>
              <a:t>5/15/16 </a:t>
            </a:r>
            <a:r>
              <a:rPr lang="en-US" altLang="en-US" sz="1400" b="1" dirty="0">
                <a:solidFill>
                  <a:srgbClr val="FF0000"/>
                </a:solidFill>
              </a:rPr>
              <a:t>12/1/16</a:t>
            </a:r>
            <a:endParaRPr altLang="en-US" sz="1400" dirty="0" smtClean="0"/>
          </a:p>
          <a:p>
            <a:r>
              <a:rPr altLang="en-US" sz="1400" dirty="0" smtClean="0"/>
              <a:t>Vote for </a:t>
            </a:r>
            <a:r>
              <a:rPr altLang="en-US" sz="1400" dirty="0" err="1" smtClean="0"/>
              <a:t>Recirc</a:t>
            </a:r>
            <a:r>
              <a:rPr altLang="en-US" sz="1400" dirty="0" smtClean="0"/>
              <a:t> Ballot					</a:t>
            </a:r>
            <a:r>
              <a:rPr altLang="en-US" sz="1400" dirty="0" smtClean="0"/>
              <a:t>6/7/16  </a:t>
            </a:r>
            <a:r>
              <a:rPr lang="en-US" altLang="en-US" sz="1400" b="1" dirty="0" smtClean="0">
                <a:solidFill>
                  <a:srgbClr val="FF0000"/>
                </a:solidFill>
              </a:rPr>
              <a:t>12/1/16</a:t>
            </a:r>
            <a:endParaRPr altLang="en-US" sz="1400" dirty="0" smtClean="0"/>
          </a:p>
          <a:p>
            <a:r>
              <a:rPr altLang="en-US" sz="1400" dirty="0" smtClean="0"/>
              <a:t>Conduct </a:t>
            </a:r>
            <a:r>
              <a:rPr altLang="en-US" sz="1400" dirty="0" err="1" smtClean="0"/>
              <a:t>Recirc</a:t>
            </a:r>
            <a:r>
              <a:rPr altLang="en-US" sz="1400" dirty="0" smtClean="0"/>
              <a:t> Ballot					</a:t>
            </a:r>
            <a:r>
              <a:rPr altLang="en-US" sz="1400" dirty="0" smtClean="0"/>
              <a:t>6/15/16 </a:t>
            </a:r>
            <a:r>
              <a:rPr lang="en-US" altLang="en-US" sz="1400" b="1" dirty="0" smtClean="0">
                <a:solidFill>
                  <a:srgbClr val="FF0000"/>
                </a:solidFill>
              </a:rPr>
              <a:t>12/5/16</a:t>
            </a:r>
            <a:endParaRPr altLang="en-US" sz="1400" dirty="0" smtClean="0"/>
          </a:p>
          <a:p>
            <a:r>
              <a:rPr altLang="en-US" sz="1400" dirty="0" smtClean="0"/>
              <a:t>Ballot completes						</a:t>
            </a:r>
            <a:r>
              <a:rPr altLang="en-US" sz="1400" dirty="0" smtClean="0"/>
              <a:t>6/30/16 </a:t>
            </a:r>
            <a:r>
              <a:rPr lang="en-US" altLang="en-US" sz="1400" b="1" dirty="0" smtClean="0">
                <a:solidFill>
                  <a:srgbClr val="FF0000"/>
                </a:solidFill>
              </a:rPr>
              <a:t>1/5/17</a:t>
            </a:r>
            <a:endParaRPr altLang="en-US" sz="1400" dirty="0" smtClean="0"/>
          </a:p>
          <a:p>
            <a:r>
              <a:rPr altLang="en-US" sz="1400" dirty="0" smtClean="0"/>
              <a:t>Approved by Standards Board					</a:t>
            </a:r>
            <a:r>
              <a:rPr altLang="en-US" sz="1400" dirty="0" smtClean="0">
                <a:solidFill>
                  <a:srgbClr val="FF0000"/>
                </a:solidFill>
              </a:rPr>
              <a:t>4/1/16  </a:t>
            </a:r>
            <a:r>
              <a:rPr altLang="en-US" sz="1400" b="1" dirty="0" smtClean="0">
                <a:solidFill>
                  <a:srgbClr val="FF0000"/>
                </a:solidFill>
              </a:rPr>
              <a:t>3</a:t>
            </a:r>
            <a:r>
              <a:rPr altLang="en-US" sz="1400" b="1" dirty="0" smtClean="0">
                <a:solidFill>
                  <a:srgbClr val="FF0000"/>
                </a:solidFill>
              </a:rPr>
              <a:t>/1/17</a:t>
            </a:r>
            <a:endParaRPr altLang="en-US" sz="1400" b="1" dirty="0" smtClean="0">
              <a:solidFill>
                <a:srgbClr val="FF0000"/>
              </a:solidFill>
            </a:endParaRPr>
          </a:p>
          <a:p>
            <a:r>
              <a:rPr altLang="en-US" sz="1400" dirty="0" smtClean="0"/>
              <a:t>Reference implementation available				</a:t>
            </a:r>
            <a:r>
              <a:rPr altLang="en-US" sz="1400" dirty="0" smtClean="0">
                <a:solidFill>
                  <a:srgbClr val="FF0000"/>
                </a:solidFill>
              </a:rPr>
              <a:t>12/15    </a:t>
            </a:r>
            <a:r>
              <a:rPr altLang="en-US" sz="1400" b="1" dirty="0" smtClean="0">
                <a:solidFill>
                  <a:srgbClr val="FF0000"/>
                </a:solidFill>
              </a:rPr>
              <a:t>7</a:t>
            </a:r>
            <a:r>
              <a:rPr altLang="en-US" sz="1400" b="1" dirty="0" smtClean="0">
                <a:solidFill>
                  <a:srgbClr val="FF0000"/>
                </a:solidFill>
              </a:rPr>
              <a:t>/16</a:t>
            </a:r>
            <a:r>
              <a:rPr lang="en-US" altLang="en-US" sz="1400" b="1" dirty="0">
                <a:solidFill>
                  <a:srgbClr val="FF0000"/>
                </a:solidFill>
              </a:rPr>
              <a:t>√ </a:t>
            </a:r>
            <a:endParaRPr altLang="en-US" sz="1400" b="1" dirty="0" smtClean="0">
              <a:solidFill>
                <a:srgbClr val="FF0000"/>
              </a:solidFill>
            </a:endParaRPr>
          </a:p>
          <a:p>
            <a:r>
              <a:rPr altLang="en-US" sz="1400" dirty="0" smtClean="0">
                <a:solidFill>
                  <a:srgbClr val="FF0000"/>
                </a:solidFill>
              </a:rPr>
              <a:t>Certification available</a:t>
            </a:r>
            <a:r>
              <a:rPr altLang="en-US" sz="1400" dirty="0" smtClean="0"/>
              <a:t>					</a:t>
            </a:r>
            <a:r>
              <a:rPr altLang="en-US" sz="1400" dirty="0" smtClean="0">
                <a:solidFill>
                  <a:srgbClr val="FF0000"/>
                </a:solidFill>
              </a:rPr>
              <a:t>3/16       </a:t>
            </a:r>
            <a:r>
              <a:rPr altLang="en-US" sz="1400" b="1" dirty="0" smtClean="0">
                <a:solidFill>
                  <a:srgbClr val="FF0000"/>
                </a:solidFill>
              </a:rPr>
              <a:t>?</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0CA299E0-380D-43F2-84A8-826B01988FBA}" type="datetime1">
              <a:rPr lang="en-US" smtClean="0"/>
              <a:t>11/28/2016</a:t>
            </a:fld>
            <a:endParaRPr lang="en-US"/>
          </a:p>
        </p:txBody>
      </p:sp>
      <p:sp>
        <p:nvSpPr>
          <p:cNvPr id="5" name="Footer Placeholder 4"/>
          <p:cNvSpPr>
            <a:spLocks noGrp="1"/>
          </p:cNvSpPr>
          <p:nvPr>
            <p:ph type="ftr" sz="quarter" idx="11"/>
          </p:nvPr>
        </p:nvSpPr>
        <p:spPr/>
        <p:txBody>
          <a:bodyPr/>
          <a:lstStyle/>
          <a:p>
            <a:pPr>
              <a:defRPr/>
            </a:pPr>
            <a:r>
              <a:rPr lang="en-US" smtClean="0"/>
              <a:t>Doc #: 5-16-0038-03-agen</a:t>
            </a:r>
            <a:endParaRPr lang="en-US"/>
          </a:p>
        </p:txBody>
      </p:sp>
      <p:sp>
        <p:nvSpPr>
          <p:cNvPr id="922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0A648506-EB0A-42B7-B61B-B7C29894C92C}" type="slidenum">
              <a:rPr lang="en-US" altLang="en-US" sz="1200" smtClean="0"/>
              <a:pPr>
                <a:spcBef>
                  <a:spcPct val="0"/>
                </a:spcBef>
                <a:buFontTx/>
                <a:buNone/>
              </a:pPr>
              <a:t>17</a:t>
            </a:fld>
            <a:endParaRPr lang="en-US" altLang="en-US" sz="1200" smtClean="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138"/>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78638" y="4529138"/>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4772025"/>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78638" y="5029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12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78638" y="2743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8638" y="2971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762000" y="5029200"/>
            <a:ext cx="1676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0632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1900.5.2 </a:t>
            </a:r>
            <a:r>
              <a:rPr lang="en-US" smtClean="0"/>
              <a:t>Comment Resolution </a:t>
            </a:r>
            <a:r>
              <a:rPr lang="en-US" dirty="0" smtClean="0"/>
              <a:t>(7/28/16)</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fld id="{07FB8A5B-A100-4839-B6CF-D39740D6BA83}" type="datetime1">
              <a:rPr lang="en-US" smtClean="0"/>
              <a:t>11/28/2016</a:t>
            </a:fld>
            <a:endParaRPr lang="en-US"/>
          </a:p>
        </p:txBody>
      </p:sp>
      <p:sp>
        <p:nvSpPr>
          <p:cNvPr id="5" name="Footer Placeholder 4"/>
          <p:cNvSpPr>
            <a:spLocks noGrp="1"/>
          </p:cNvSpPr>
          <p:nvPr>
            <p:ph type="ftr" sz="quarter" idx="11"/>
          </p:nvPr>
        </p:nvSpPr>
        <p:spPr/>
        <p:txBody>
          <a:bodyPr/>
          <a:lstStyle/>
          <a:p>
            <a:pPr>
              <a:defRPr/>
            </a:pPr>
            <a:r>
              <a:rPr lang="en-US" smtClean="0"/>
              <a:t>Doc #: 5-16-0038-03-agen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18</a:t>
            </a:fld>
            <a:endParaRPr lang="en-US"/>
          </a:p>
        </p:txBody>
      </p:sp>
    </p:spTree>
    <p:extLst>
      <p:ext uri="{BB962C8B-B14F-4D97-AF65-F5344CB8AC3E}">
        <p14:creationId xmlns:p14="http://schemas.microsoft.com/office/powerpoint/2010/main" val="3053877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9236"/>
            <a:ext cx="8229600" cy="1143000"/>
          </a:xfrm>
        </p:spPr>
        <p:txBody>
          <a:bodyPr/>
          <a:lstStyle/>
          <a:p>
            <a:r>
              <a:rPr dirty="0"/>
              <a:t>Marketing Deep Dive </a:t>
            </a:r>
            <a:r>
              <a:rPr dirty="0" smtClean="0"/>
              <a:t>(7/28/16</a:t>
            </a:r>
            <a:r>
              <a:rPr dirty="0"/>
              <a:t>)</a:t>
            </a:r>
          </a:p>
        </p:txBody>
      </p:sp>
      <p:sp>
        <p:nvSpPr>
          <p:cNvPr id="4" name="Date Placeholder 3"/>
          <p:cNvSpPr>
            <a:spLocks noGrp="1"/>
          </p:cNvSpPr>
          <p:nvPr>
            <p:ph type="dt" sz="quarter" idx="10"/>
          </p:nvPr>
        </p:nvSpPr>
        <p:spPr/>
        <p:txBody>
          <a:bodyPr/>
          <a:lstStyle/>
          <a:p>
            <a:pPr>
              <a:defRPr/>
            </a:pPr>
            <a:fld id="{6ACF526C-C9B5-41F3-A3AB-B5A954CA7727}" type="datetime1">
              <a:rPr lang="en-US" smtClean="0"/>
              <a:t>11/28/2016</a:t>
            </a:fld>
            <a:endParaRPr lang="en-US"/>
          </a:p>
        </p:txBody>
      </p:sp>
      <p:sp>
        <p:nvSpPr>
          <p:cNvPr id="5" name="Footer Placeholder 4"/>
          <p:cNvSpPr>
            <a:spLocks noGrp="1"/>
          </p:cNvSpPr>
          <p:nvPr>
            <p:ph type="ftr" sz="quarter" idx="11"/>
          </p:nvPr>
        </p:nvSpPr>
        <p:spPr/>
        <p:txBody>
          <a:bodyPr/>
          <a:lstStyle/>
          <a:p>
            <a:pPr>
              <a:defRPr/>
            </a:pPr>
            <a:r>
              <a:rPr lang="en-US" smtClean="0"/>
              <a:t>Doc #: 5-16-0038-03-agen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19</a:t>
            </a:fld>
            <a:endParaRPr lang="en-US"/>
          </a:p>
        </p:txBody>
      </p:sp>
      <p:sp>
        <p:nvSpPr>
          <p:cNvPr id="9" name="Content Placeholder 2"/>
          <p:cNvSpPr>
            <a:spLocks noGrp="1"/>
          </p:cNvSpPr>
          <p:nvPr>
            <p:ph idx="1"/>
          </p:nvPr>
        </p:nvSpPr>
        <p:spPr>
          <a:xfrm>
            <a:off x="533400" y="990600"/>
            <a:ext cx="8229600" cy="4525963"/>
          </a:xfrm>
        </p:spPr>
        <p:txBody>
          <a:bodyPr/>
          <a:lstStyle/>
          <a:p>
            <a:r>
              <a:rPr sz="2800" dirty="0" err="1" smtClean="0"/>
              <a:t>WInnForum</a:t>
            </a:r>
            <a:r>
              <a:rPr sz="2800" dirty="0" smtClean="0"/>
              <a:t> 3.5 GHz stakeholders</a:t>
            </a:r>
          </a:p>
          <a:p>
            <a:pPr lvl="1"/>
            <a:r>
              <a:rPr lang="en-US" sz="2400" dirty="0" smtClean="0"/>
              <a:t>Any updates on 1900.5 use? John is presenting Friday Morning</a:t>
            </a:r>
          </a:p>
          <a:p>
            <a:pPr lvl="1"/>
            <a:r>
              <a:rPr lang="en-US" sz="2400" dirty="0" smtClean="0"/>
              <a:t>Share draft with FCC?  No.</a:t>
            </a:r>
            <a:endParaRPr sz="2400" dirty="0" smtClean="0"/>
          </a:p>
          <a:p>
            <a:r>
              <a:rPr lang="en-US" sz="2800" dirty="0" smtClean="0"/>
              <a:t>NSC</a:t>
            </a:r>
          </a:p>
          <a:p>
            <a:pPr lvl="1"/>
            <a:r>
              <a:rPr lang="en-US" sz="2400" dirty="0" smtClean="0"/>
              <a:t>Core “Rules” and “Policies” projects deferred</a:t>
            </a:r>
          </a:p>
          <a:p>
            <a:pPr lvl="2"/>
            <a:r>
              <a:rPr lang="en-US" sz="2000" dirty="0" smtClean="0"/>
              <a:t>Rules &amp; Policies probably 2017</a:t>
            </a:r>
          </a:p>
          <a:p>
            <a:pPr lvl="1"/>
            <a:r>
              <a:rPr lang="en-US" sz="2400" dirty="0" smtClean="0"/>
              <a:t>One policy architecture and a “spectrum aggregation” program with policies went forward</a:t>
            </a:r>
          </a:p>
          <a:p>
            <a:r>
              <a:rPr lang="en-US" sz="2800" dirty="0" smtClean="0"/>
              <a:t>Standards paper in process</a:t>
            </a:r>
          </a:p>
          <a:p>
            <a:pPr lvl="1"/>
            <a:r>
              <a:rPr lang="en-US" sz="2400" dirty="0" smtClean="0"/>
              <a:t>Start paper on 1900.5.2</a:t>
            </a:r>
          </a:p>
          <a:p>
            <a:r>
              <a:rPr lang="en-US" sz="2800" dirty="0" smtClean="0"/>
              <a:t>Vita 49 interactions?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Electronic Meeting Details</a:t>
            </a:r>
            <a:br>
              <a:rPr dirty="0"/>
            </a:br>
            <a:r>
              <a:rPr lang="en-US" dirty="0"/>
              <a:t>Same for all 3 days</a:t>
            </a:r>
            <a:endParaRPr dirty="0"/>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BEB02A66-314B-4F96-8A29-8013E2F5009E}" type="datetime1">
              <a:rPr lang="en-US" smtClean="0"/>
              <a:t>11/28/2016</a:t>
            </a:fld>
            <a:endParaRPr lang="en-US"/>
          </a:p>
        </p:txBody>
      </p:sp>
      <p:sp>
        <p:nvSpPr>
          <p:cNvPr id="3" name="Footer Placeholder 2"/>
          <p:cNvSpPr>
            <a:spLocks noGrp="1"/>
          </p:cNvSpPr>
          <p:nvPr>
            <p:ph type="ftr" sz="quarter" idx="11"/>
          </p:nvPr>
        </p:nvSpPr>
        <p:spPr/>
        <p:txBody>
          <a:bodyPr/>
          <a:lstStyle/>
          <a:p>
            <a:pPr>
              <a:defRPr/>
            </a:pPr>
            <a:r>
              <a:rPr lang="en-US" smtClean="0"/>
              <a:t>Doc #: 5-16-0038-03-agen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Meeting Planning</a:t>
            </a:r>
          </a:p>
        </p:txBody>
      </p:sp>
      <p:sp>
        <p:nvSpPr>
          <p:cNvPr id="3" name="Content Placeholder 2"/>
          <p:cNvSpPr>
            <a:spLocks noGrp="1"/>
          </p:cNvSpPr>
          <p:nvPr>
            <p:ph idx="1"/>
          </p:nvPr>
        </p:nvSpPr>
        <p:spPr/>
        <p:txBody>
          <a:bodyPr/>
          <a:lstStyle/>
          <a:p>
            <a:r>
              <a:rPr lang="en-US" dirty="0" smtClean="0"/>
              <a:t>No “December” Meeting</a:t>
            </a:r>
          </a:p>
          <a:p>
            <a:r>
              <a:rPr lang="en-US" dirty="0" smtClean="0"/>
              <a:t>January meeting 1/3/17 @ 2:30 PM EST</a:t>
            </a:r>
          </a:p>
          <a:p>
            <a:r>
              <a:rPr lang="en-US" dirty="0" smtClean="0"/>
              <a:t>Ad </a:t>
            </a:r>
            <a:r>
              <a:rPr lang="en-US" dirty="0" err="1" smtClean="0"/>
              <a:t>Hocs</a:t>
            </a:r>
            <a:r>
              <a:rPr lang="en-US" dirty="0" smtClean="0"/>
              <a:t>?</a:t>
            </a:r>
          </a:p>
        </p:txBody>
      </p:sp>
      <p:sp>
        <p:nvSpPr>
          <p:cNvPr id="4" name="Date Placeholder 3"/>
          <p:cNvSpPr>
            <a:spLocks noGrp="1"/>
          </p:cNvSpPr>
          <p:nvPr>
            <p:ph type="dt" sz="half" idx="10"/>
          </p:nvPr>
        </p:nvSpPr>
        <p:spPr/>
        <p:txBody>
          <a:bodyPr/>
          <a:lstStyle/>
          <a:p>
            <a:pPr>
              <a:defRPr/>
            </a:pPr>
            <a:fld id="{C5D52190-07D9-4BA3-9B2C-0F4AF73FE0F5}" type="datetime1">
              <a:rPr lang="en-US" smtClean="0"/>
              <a:t>11/28/2016</a:t>
            </a:fld>
            <a:endParaRPr lang="en-US"/>
          </a:p>
        </p:txBody>
      </p:sp>
      <p:sp>
        <p:nvSpPr>
          <p:cNvPr id="5" name="Footer Placeholder 4"/>
          <p:cNvSpPr>
            <a:spLocks noGrp="1"/>
          </p:cNvSpPr>
          <p:nvPr>
            <p:ph type="ftr" sz="quarter" idx="11"/>
          </p:nvPr>
        </p:nvSpPr>
        <p:spPr/>
        <p:txBody>
          <a:bodyPr/>
          <a:lstStyle/>
          <a:p>
            <a:pPr>
              <a:defRPr/>
            </a:pPr>
            <a:r>
              <a:rPr lang="en-US" smtClean="0"/>
              <a:t>Doc #: 5-16-0038-03-agen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20</a:t>
            </a:fld>
            <a:endParaRPr lang="en-US"/>
          </a:p>
        </p:txBody>
      </p:sp>
    </p:spTree>
    <p:extLst>
      <p:ext uri="{BB962C8B-B14F-4D97-AF65-F5344CB8AC3E}">
        <p14:creationId xmlns:p14="http://schemas.microsoft.com/office/powerpoint/2010/main" val="23364119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a:t>
            </a:r>
            <a:r>
              <a:rPr lang="en-US" dirty="0" smtClean="0"/>
              <a:t>Meetings</a:t>
            </a:r>
            <a:r>
              <a:rPr lang="en-US" dirty="0"/>
              <a:t/>
            </a:r>
            <a:br>
              <a:rPr lang="en-US" dirty="0"/>
            </a:br>
            <a:r>
              <a:rPr lang="en-US" dirty="0" smtClean="0"/>
              <a:t>11/28/16 </a:t>
            </a:r>
            <a:r>
              <a:rPr lang="en-US" dirty="0"/>
              <a:t>– </a:t>
            </a:r>
            <a:r>
              <a:rPr lang="en-US" dirty="0" smtClean="0"/>
              <a:t>12/1/16</a:t>
            </a:r>
            <a:endParaRPr lang="en-US" dirty="0"/>
          </a:p>
        </p:txBody>
      </p:sp>
      <p:sp>
        <p:nvSpPr>
          <p:cNvPr id="4" name="Date Placeholder 3"/>
          <p:cNvSpPr>
            <a:spLocks noGrp="1"/>
          </p:cNvSpPr>
          <p:nvPr>
            <p:ph type="dt" sz="half" idx="10"/>
          </p:nvPr>
        </p:nvSpPr>
        <p:spPr/>
        <p:txBody>
          <a:bodyPr/>
          <a:lstStyle/>
          <a:p>
            <a:pPr>
              <a:defRPr/>
            </a:pPr>
            <a:fld id="{6EE506FB-86A5-4442-8C85-D1D951E727D4}" type="datetime1">
              <a:rPr lang="en-US" smtClean="0"/>
              <a:t>11/28/2016</a:t>
            </a:fld>
            <a:endParaRPr lang="en-US"/>
          </a:p>
        </p:txBody>
      </p:sp>
      <p:sp>
        <p:nvSpPr>
          <p:cNvPr id="5" name="Footer Placeholder 4"/>
          <p:cNvSpPr>
            <a:spLocks noGrp="1"/>
          </p:cNvSpPr>
          <p:nvPr>
            <p:ph type="ftr" sz="quarter" idx="11"/>
          </p:nvPr>
        </p:nvSpPr>
        <p:spPr/>
        <p:txBody>
          <a:bodyPr/>
          <a:lstStyle/>
          <a:p>
            <a:pPr>
              <a:defRPr/>
            </a:pPr>
            <a:r>
              <a:rPr lang="en-US" smtClean="0"/>
              <a:t>Doc #: 5-16-0038-03-agen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21</a:t>
            </a:fld>
            <a:endParaRPr lang="en-US"/>
          </a:p>
        </p:txBody>
      </p:sp>
      <p:sp>
        <p:nvSpPr>
          <p:cNvPr id="7" name="Rectangle 6"/>
          <p:cNvSpPr/>
          <p:nvPr/>
        </p:nvSpPr>
        <p:spPr>
          <a:xfrm>
            <a:off x="864290" y="2967335"/>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3961151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87"/>
            <a:ext cx="8229600" cy="835172"/>
          </a:xfrm>
        </p:spPr>
        <p:txBody>
          <a:bodyPr/>
          <a:lstStyle/>
          <a:p>
            <a:r>
              <a:rPr dirty="0" smtClean="0"/>
              <a:t>Current Membership</a:t>
            </a:r>
          </a:p>
        </p:txBody>
      </p:sp>
      <p:sp>
        <p:nvSpPr>
          <p:cNvPr id="3" name="Date Placeholder 2"/>
          <p:cNvSpPr>
            <a:spLocks noGrp="1"/>
          </p:cNvSpPr>
          <p:nvPr>
            <p:ph type="dt" sz="quarter" idx="10"/>
          </p:nvPr>
        </p:nvSpPr>
        <p:spPr/>
        <p:txBody>
          <a:bodyPr/>
          <a:lstStyle/>
          <a:p>
            <a:pPr>
              <a:defRPr/>
            </a:pPr>
            <a:fld id="{7F4D7DED-88E3-4215-9F87-C99AAD58DCB6}" type="datetime1">
              <a:rPr lang="en-US" smtClean="0"/>
              <a:t>11/28/2016</a:t>
            </a:fld>
            <a:endParaRPr lang="en-US"/>
          </a:p>
        </p:txBody>
      </p:sp>
      <p:sp>
        <p:nvSpPr>
          <p:cNvPr id="4" name="Footer Placeholder 3"/>
          <p:cNvSpPr>
            <a:spLocks noGrp="1"/>
          </p:cNvSpPr>
          <p:nvPr>
            <p:ph type="ftr" sz="quarter" idx="11"/>
          </p:nvPr>
        </p:nvSpPr>
        <p:spPr/>
        <p:txBody>
          <a:bodyPr/>
          <a:lstStyle/>
          <a:p>
            <a:pPr>
              <a:defRPr/>
            </a:pPr>
            <a:r>
              <a:rPr lang="en-US" smtClean="0"/>
              <a:t>Doc #: 5-16-0038-03-agen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3</a:t>
            </a:fld>
            <a:endParaRPr lang="en-US"/>
          </a:p>
        </p:txBody>
      </p:sp>
      <p:sp>
        <p:nvSpPr>
          <p:cNvPr id="5126" name="TextBox 5"/>
          <p:cNvSpPr txBox="1">
            <a:spLocks noChangeArrowheads="1"/>
          </p:cNvSpPr>
          <p:nvPr/>
        </p:nvSpPr>
        <p:spPr bwMode="auto">
          <a:xfrm>
            <a:off x="1447800" y="5627118"/>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              Quorum = ½ membership </a:t>
            </a:r>
            <a:r>
              <a:rPr lang="en-US" dirty="0" smtClean="0"/>
              <a:t>(6 </a:t>
            </a:r>
            <a:r>
              <a:rPr lang="en-US" dirty="0"/>
              <a:t>members)</a:t>
            </a:r>
          </a:p>
          <a:p>
            <a:pPr eaLnBrk="1" hangingPunct="1"/>
            <a:r>
              <a:rPr lang="en-US" dirty="0"/>
              <a:t>              2 meetings to get in, 2 meetings to get out</a:t>
            </a:r>
          </a:p>
        </p:txBody>
      </p:sp>
      <p:sp>
        <p:nvSpPr>
          <p:cNvPr id="8" name="TextBox 1"/>
          <p:cNvSpPr txBox="1">
            <a:spLocks noChangeArrowheads="1"/>
          </p:cNvSpPr>
          <p:nvPr/>
        </p:nvSpPr>
        <p:spPr bwMode="auto">
          <a:xfrm>
            <a:off x="7467600" y="3179339"/>
            <a:ext cx="1828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Quorum?  </a:t>
            </a:r>
            <a:endParaRPr lang="en-US" sz="2400" b="1" i="1" dirty="0">
              <a:solidFill>
                <a:srgbClr val="FF0000"/>
              </a:solidFill>
              <a:latin typeface="Times New Roman"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778970175"/>
              </p:ext>
            </p:extLst>
          </p:nvPr>
        </p:nvGraphicFramePr>
        <p:xfrm>
          <a:off x="700879" y="676193"/>
          <a:ext cx="6690520" cy="5004466"/>
        </p:xfrm>
        <a:graphic>
          <a:graphicData uri="http://schemas.openxmlformats.org/drawingml/2006/table">
            <a:tbl>
              <a:tblPr>
                <a:tableStyleId>{5C22544A-7EE6-4342-B048-85BDC9FD1C3A}</a:tableStyleId>
              </a:tblPr>
              <a:tblGrid>
                <a:gridCol w="213521"/>
                <a:gridCol w="381000"/>
                <a:gridCol w="381000"/>
                <a:gridCol w="304800"/>
                <a:gridCol w="762000"/>
                <a:gridCol w="762000"/>
                <a:gridCol w="914400"/>
                <a:gridCol w="2971799"/>
              </a:tblGrid>
              <a:tr h="500183">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11/29</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11/30</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12/1</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6947" marR="6947" marT="6947" marB="0" anchor="b"/>
                </a:tc>
              </a:tr>
              <a:tr h="166728">
                <a:tc>
                  <a:txBody>
                    <a:bodyPr/>
                    <a:lstStyle/>
                    <a:p>
                      <a:pPr algn="r"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dirty="0" smtClean="0">
                          <a:effectLst/>
                        </a:rPr>
                        <a:t>13</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r>
              <a:tr h="333455">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Harris</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Pathfinder Wireless Corp</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Khamberkar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Univ. of Buffalo</a:t>
                      </a:r>
                    </a:p>
                  </a:txBody>
                  <a:tcPr marL="7620" marR="7620" marT="7620" marB="0" anchor="b"/>
                </a:tc>
              </a:tr>
              <a:tr h="333455">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VIStology &amp; Northeastern University</a:t>
                      </a:r>
                    </a:p>
                  </a:txBody>
                  <a:tcPr marL="7620" marR="7620" marT="7620" marB="0" anchor="b"/>
                </a:tc>
              </a:tr>
              <a:tr h="191042">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Yuriy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Posherstnik</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US Army RDECOM CERDEC</a:t>
                      </a:r>
                    </a:p>
                  </a:txBody>
                  <a:tcPr marL="7620" marR="7620" marT="7620" marB="0" anchor="b"/>
                </a:tc>
              </a:tr>
              <a:tr h="333455">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Wireless and Mobile Communication, TU Delft</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BAE Systems (Chair)</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 (Vice Chair)</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Foundry Inc</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SchrageConsult</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smtClean="0">
                          <a:solidFill>
                            <a:srgbClr val="000000"/>
                          </a:solidFill>
                          <a:effectLst/>
                          <a:latin typeface="Calibri" panose="020F0502020204030204" pitchFamily="34" charset="0"/>
                        </a:rPr>
                        <a:t>Member</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Alex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Lackpour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Lockheed </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Charles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Sheehe </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NASA</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Paul</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Falvell</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CGI Group Inc.</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Luzango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Pangani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CSIR Institute</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Nick</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Buris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Nebens</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Karthikeyan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Ovuraj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Twilight Ventures</a:t>
                      </a:r>
                    </a:p>
                  </a:txBody>
                  <a:tcPr marL="7620" marR="7620" marT="7620" marB="0" anchor="b"/>
                </a:tc>
              </a:tr>
              <a:tr h="166728">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Mark</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McHenry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Shared Spectrum Company</a:t>
                      </a:r>
                    </a:p>
                  </a:txBody>
                  <a:tcPr marL="7620" marR="7620" marT="7620" marB="0" anchor="b"/>
                </a:tc>
              </a:tr>
              <a:tr h="166728">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Communications Research Centre Canada</a:t>
                      </a:r>
                    </a:p>
                  </a:txBody>
                  <a:tcPr marL="7620" marR="7620" marT="7620" marB="0" anchor="b"/>
                </a:tc>
              </a:tr>
              <a:tr h="166728">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r>
            </a:tbl>
          </a:graphicData>
        </a:graphic>
      </p:graphicFrame>
    </p:spTree>
    <p:extLst>
      <p:ext uri="{BB962C8B-B14F-4D97-AF65-F5344CB8AC3E}">
        <p14:creationId xmlns:p14="http://schemas.microsoft.com/office/powerpoint/2010/main" val="29297858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36945"/>
            <a:ext cx="8229600" cy="1143000"/>
          </a:xfrm>
        </p:spPr>
        <p:txBody>
          <a:bodyPr/>
          <a:lstStyle/>
          <a:p>
            <a:r>
              <a:rPr lang="en-US" dirty="0"/>
              <a:t>Tentative Schedule for Tues </a:t>
            </a:r>
            <a:r>
              <a:rPr lang="en-US" dirty="0" smtClean="0"/>
              <a:t>11/29/16</a:t>
            </a:r>
            <a:endParaRPr lang="en-US" dirty="0"/>
          </a:p>
        </p:txBody>
      </p:sp>
      <p:sp>
        <p:nvSpPr>
          <p:cNvPr id="2" name="Date Placeholder 1"/>
          <p:cNvSpPr>
            <a:spLocks noGrp="1"/>
          </p:cNvSpPr>
          <p:nvPr>
            <p:ph type="dt" sz="half" idx="10"/>
          </p:nvPr>
        </p:nvSpPr>
        <p:spPr/>
        <p:txBody>
          <a:bodyPr/>
          <a:lstStyle/>
          <a:p>
            <a:pPr>
              <a:defRPr/>
            </a:pPr>
            <a:fld id="{6EC15CC3-4AF9-4780-9E64-2E927A14AC46}" type="datetime1">
              <a:rPr lang="en-US" smtClean="0"/>
              <a:t>11/28/2016</a:t>
            </a:fld>
            <a:endParaRPr lang="en-US"/>
          </a:p>
        </p:txBody>
      </p:sp>
      <p:sp>
        <p:nvSpPr>
          <p:cNvPr id="3" name="Footer Placeholder 2"/>
          <p:cNvSpPr>
            <a:spLocks noGrp="1"/>
          </p:cNvSpPr>
          <p:nvPr>
            <p:ph type="ftr" sz="quarter" idx="11"/>
          </p:nvPr>
        </p:nvSpPr>
        <p:spPr/>
        <p:txBody>
          <a:bodyPr/>
          <a:lstStyle/>
          <a:p>
            <a:pPr>
              <a:defRPr/>
            </a:pPr>
            <a:r>
              <a:rPr lang="en-US" smtClean="0"/>
              <a:t>Doc #: 5-16-0038-03-agen</a:t>
            </a:r>
            <a:endParaRPr lang="en-US"/>
          </a:p>
        </p:txBody>
      </p:sp>
      <p:sp>
        <p:nvSpPr>
          <p:cNvPr id="4" name="Slide Number Placeholder 3"/>
          <p:cNvSpPr>
            <a:spLocks noGrp="1"/>
          </p:cNvSpPr>
          <p:nvPr>
            <p:ph type="sldNum" sz="quarter" idx="12"/>
          </p:nvPr>
        </p:nvSpPr>
        <p:spPr/>
        <p:txBody>
          <a:bodyPr/>
          <a:lstStyle/>
          <a:p>
            <a:pPr>
              <a:defRPr/>
            </a:pPr>
            <a:fld id="{24801112-3285-446D-8483-AC060328F4AD}" type="slidenum">
              <a:rPr lang="en-US" smtClean="0"/>
              <a:pPr>
                <a:defRPr/>
              </a:pPr>
              <a:t>4</a:t>
            </a:fld>
            <a:endParaRPr lang="en-US"/>
          </a:p>
        </p:txBody>
      </p:sp>
      <p:pic>
        <p:nvPicPr>
          <p:cNvPr id="5" name="Picture 4"/>
          <p:cNvPicPr>
            <a:picLocks noChangeAspect="1"/>
          </p:cNvPicPr>
          <p:nvPr/>
        </p:nvPicPr>
        <p:blipFill>
          <a:blip r:embed="rId2"/>
          <a:stretch>
            <a:fillRect/>
          </a:stretch>
        </p:blipFill>
        <p:spPr>
          <a:xfrm>
            <a:off x="544716" y="1371600"/>
            <a:ext cx="8142084" cy="4466724"/>
          </a:xfrm>
          <a:prstGeom prst="rect">
            <a:avLst/>
          </a:prstGeom>
        </p:spPr>
      </p:pic>
    </p:spTree>
    <p:extLst>
      <p:ext uri="{BB962C8B-B14F-4D97-AF65-F5344CB8AC3E}">
        <p14:creationId xmlns:p14="http://schemas.microsoft.com/office/powerpoint/2010/main" val="4261174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Tentative Schedule for Wed </a:t>
            </a:r>
            <a:r>
              <a:rPr lang="en-US" dirty="0" smtClean="0"/>
              <a:t>11/30/16</a:t>
            </a:r>
            <a:endParaRPr lang="en-US" dirty="0"/>
          </a:p>
        </p:txBody>
      </p:sp>
      <p:sp>
        <p:nvSpPr>
          <p:cNvPr id="2" name="Date Placeholder 1"/>
          <p:cNvSpPr>
            <a:spLocks noGrp="1"/>
          </p:cNvSpPr>
          <p:nvPr>
            <p:ph type="dt" sz="half" idx="10"/>
          </p:nvPr>
        </p:nvSpPr>
        <p:spPr/>
        <p:txBody>
          <a:bodyPr/>
          <a:lstStyle/>
          <a:p>
            <a:pPr>
              <a:defRPr/>
            </a:pPr>
            <a:fld id="{4A28C800-2BEB-4DE7-A23E-93F1F1594969}" type="datetime1">
              <a:rPr lang="en-US" smtClean="0"/>
              <a:t>11/28/2016</a:t>
            </a:fld>
            <a:endParaRPr lang="en-US"/>
          </a:p>
        </p:txBody>
      </p:sp>
      <p:sp>
        <p:nvSpPr>
          <p:cNvPr id="3" name="Footer Placeholder 2"/>
          <p:cNvSpPr>
            <a:spLocks noGrp="1"/>
          </p:cNvSpPr>
          <p:nvPr>
            <p:ph type="ftr" sz="quarter" idx="11"/>
          </p:nvPr>
        </p:nvSpPr>
        <p:spPr/>
        <p:txBody>
          <a:bodyPr/>
          <a:lstStyle/>
          <a:p>
            <a:pPr>
              <a:defRPr/>
            </a:pPr>
            <a:r>
              <a:rPr lang="en-US" smtClean="0"/>
              <a:t>Doc #: 5-16-0038-03-agen</a:t>
            </a:r>
            <a:endParaRPr lang="en-US"/>
          </a:p>
        </p:txBody>
      </p:sp>
      <p:sp>
        <p:nvSpPr>
          <p:cNvPr id="4" name="Slide Number Placeholder 3"/>
          <p:cNvSpPr>
            <a:spLocks noGrp="1"/>
          </p:cNvSpPr>
          <p:nvPr>
            <p:ph type="sldNum" sz="quarter" idx="12"/>
          </p:nvPr>
        </p:nvSpPr>
        <p:spPr/>
        <p:txBody>
          <a:bodyPr/>
          <a:lstStyle/>
          <a:p>
            <a:pPr>
              <a:defRPr/>
            </a:pPr>
            <a:fld id="{24801112-3285-446D-8483-AC060328F4AD}" type="slidenum">
              <a:rPr lang="en-US" smtClean="0"/>
              <a:pPr>
                <a:defRPr/>
              </a:pPr>
              <a:t>5</a:t>
            </a:fld>
            <a:endParaRPr lang="en-US"/>
          </a:p>
        </p:txBody>
      </p:sp>
      <p:pic>
        <p:nvPicPr>
          <p:cNvPr id="7" name="Picture 6"/>
          <p:cNvPicPr>
            <a:picLocks noChangeAspect="1"/>
          </p:cNvPicPr>
          <p:nvPr/>
        </p:nvPicPr>
        <p:blipFill>
          <a:blip r:embed="rId2"/>
          <a:stretch>
            <a:fillRect/>
          </a:stretch>
        </p:blipFill>
        <p:spPr>
          <a:xfrm>
            <a:off x="194283" y="1219200"/>
            <a:ext cx="8755434" cy="4762500"/>
          </a:xfrm>
          <a:prstGeom prst="rect">
            <a:avLst/>
          </a:prstGeom>
        </p:spPr>
      </p:pic>
    </p:spTree>
    <p:extLst>
      <p:ext uri="{BB962C8B-B14F-4D97-AF65-F5344CB8AC3E}">
        <p14:creationId xmlns:p14="http://schemas.microsoft.com/office/powerpoint/2010/main" val="2045663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Tentative Schedule for </a:t>
            </a:r>
            <a:r>
              <a:rPr lang="en-US" dirty="0" smtClean="0"/>
              <a:t>Thurs 12/1/16</a:t>
            </a:r>
            <a:endParaRPr lang="en-US" dirty="0"/>
          </a:p>
        </p:txBody>
      </p:sp>
      <p:sp>
        <p:nvSpPr>
          <p:cNvPr id="3" name="Date Placeholder 2"/>
          <p:cNvSpPr>
            <a:spLocks noGrp="1"/>
          </p:cNvSpPr>
          <p:nvPr>
            <p:ph type="dt" sz="half" idx="10"/>
          </p:nvPr>
        </p:nvSpPr>
        <p:spPr/>
        <p:txBody>
          <a:bodyPr/>
          <a:lstStyle/>
          <a:p>
            <a:pPr>
              <a:defRPr/>
            </a:pPr>
            <a:fld id="{A5FC0E34-0F0E-431C-B7B0-FC9DC422E52E}" type="datetime1">
              <a:rPr lang="en-US" smtClean="0"/>
              <a:t>11/28/2016</a:t>
            </a:fld>
            <a:endParaRPr lang="en-US"/>
          </a:p>
        </p:txBody>
      </p:sp>
      <p:sp>
        <p:nvSpPr>
          <p:cNvPr id="4" name="Footer Placeholder 3"/>
          <p:cNvSpPr>
            <a:spLocks noGrp="1"/>
          </p:cNvSpPr>
          <p:nvPr>
            <p:ph type="ftr" sz="quarter" idx="11"/>
          </p:nvPr>
        </p:nvSpPr>
        <p:spPr/>
        <p:txBody>
          <a:bodyPr/>
          <a:lstStyle/>
          <a:p>
            <a:pPr>
              <a:defRPr/>
            </a:pPr>
            <a:r>
              <a:rPr lang="en-US" smtClean="0"/>
              <a:t>Doc #: 5-16-0038-03-agen</a:t>
            </a:r>
            <a:endParaRPr lang="en-US"/>
          </a:p>
        </p:txBody>
      </p:sp>
      <p:sp>
        <p:nvSpPr>
          <p:cNvPr id="5" name="Slide Number Placeholder 4"/>
          <p:cNvSpPr>
            <a:spLocks noGrp="1"/>
          </p:cNvSpPr>
          <p:nvPr>
            <p:ph type="sldNum" sz="quarter" idx="12"/>
          </p:nvPr>
        </p:nvSpPr>
        <p:spPr/>
        <p:txBody>
          <a:bodyPr/>
          <a:lstStyle/>
          <a:p>
            <a:pPr>
              <a:defRPr/>
            </a:pPr>
            <a:fld id="{9B07B3E5-9C92-4467-B532-D8FF4A69480D}" type="slidenum">
              <a:rPr lang="en-US" smtClean="0"/>
              <a:pPr>
                <a:defRPr/>
              </a:pPr>
              <a:t>6</a:t>
            </a:fld>
            <a:endParaRPr lang="en-US"/>
          </a:p>
        </p:txBody>
      </p:sp>
      <p:sp>
        <p:nvSpPr>
          <p:cNvPr id="9" name="TextBox 8"/>
          <p:cNvSpPr txBox="1"/>
          <p:nvPr/>
        </p:nvSpPr>
        <p:spPr>
          <a:xfrm>
            <a:off x="2376712" y="6097566"/>
            <a:ext cx="3909788" cy="369332"/>
          </a:xfrm>
          <a:prstGeom prst="rect">
            <a:avLst/>
          </a:prstGeom>
          <a:noFill/>
        </p:spPr>
        <p:txBody>
          <a:bodyPr wrap="none" rtlCol="0">
            <a:spAutoFit/>
          </a:bodyPr>
          <a:lstStyle/>
          <a:p>
            <a:r>
              <a:rPr lang="en-US" dirty="0" smtClean="0"/>
              <a:t>1900.5 will adjourn after this meeting…</a:t>
            </a:r>
            <a:endParaRPr lang="en-US" dirty="0"/>
          </a:p>
        </p:txBody>
      </p:sp>
      <p:pic>
        <p:nvPicPr>
          <p:cNvPr id="7" name="Picture 6"/>
          <p:cNvPicPr>
            <a:picLocks noChangeAspect="1"/>
          </p:cNvPicPr>
          <p:nvPr/>
        </p:nvPicPr>
        <p:blipFill>
          <a:blip r:embed="rId2"/>
          <a:stretch>
            <a:fillRect/>
          </a:stretch>
        </p:blipFill>
        <p:spPr>
          <a:xfrm>
            <a:off x="199838" y="1255119"/>
            <a:ext cx="8744324" cy="4667018"/>
          </a:xfrm>
          <a:prstGeom prst="rect">
            <a:avLst/>
          </a:prstGeom>
        </p:spPr>
      </p:pic>
    </p:spTree>
    <p:extLst>
      <p:ext uri="{BB962C8B-B14F-4D97-AF65-F5344CB8AC3E}">
        <p14:creationId xmlns:p14="http://schemas.microsoft.com/office/powerpoint/2010/main" val="2375674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a:t>Rules</a:t>
            </a:r>
          </a:p>
        </p:txBody>
      </p:sp>
      <p:sp>
        <p:nvSpPr>
          <p:cNvPr id="4099" name="Content Placeholder 5"/>
          <p:cNvSpPr>
            <a:spLocks noGrp="1"/>
          </p:cNvSpPr>
          <p:nvPr>
            <p:ph idx="1"/>
          </p:nvPr>
        </p:nvSpPr>
        <p:spPr/>
        <p:txBody>
          <a:bodyPr/>
          <a:lstStyle/>
          <a:p>
            <a:r>
              <a:rPr/>
              <a:t>IEEE DySPAN-SC rules</a:t>
            </a:r>
          </a:p>
          <a:p>
            <a:pPr lvl="1"/>
            <a:r>
              <a:rPr>
                <a:hlinkClick r:id="rId2"/>
              </a:rPr>
              <a:t>http://standards.ieee.org/about/sasb/audcom/pnp/DySPAN_SC.pdf</a:t>
            </a:r>
            <a:endParaRPr/>
          </a:p>
          <a:p>
            <a:r>
              <a:rPr/>
              <a:t>IEEE 1900.5 WG rules</a:t>
            </a:r>
          </a:p>
          <a:p>
            <a:pPr lvl="1"/>
            <a:r>
              <a:rPr>
                <a:hlinkClick r:id="rId3"/>
              </a:rPr>
              <a:t>http://grouper.ieee.org/groups/dyspan/files/individual-WG-PnPs.pdf</a:t>
            </a:r>
            <a:endParaRPr/>
          </a:p>
          <a:p>
            <a:r>
              <a:rPr/>
              <a:t>Roberts Rules (latest edition) as needed…</a:t>
            </a:r>
          </a:p>
          <a:p>
            <a:pPr lvl="1"/>
            <a:endParaRPr/>
          </a:p>
        </p:txBody>
      </p:sp>
      <p:sp>
        <p:nvSpPr>
          <p:cNvPr id="2" name="Date Placeholder 1"/>
          <p:cNvSpPr>
            <a:spLocks noGrp="1"/>
          </p:cNvSpPr>
          <p:nvPr>
            <p:ph type="dt" sz="quarter" idx="10"/>
          </p:nvPr>
        </p:nvSpPr>
        <p:spPr/>
        <p:txBody>
          <a:bodyPr/>
          <a:lstStyle/>
          <a:p>
            <a:pPr>
              <a:defRPr/>
            </a:pPr>
            <a:fld id="{E3693455-54C8-4107-9639-A52DAE7C0814}" type="datetime1">
              <a:rPr lang="en-US" smtClean="0"/>
              <a:t>11/28/2016</a:t>
            </a:fld>
            <a:endParaRPr lang="en-US"/>
          </a:p>
        </p:txBody>
      </p:sp>
      <p:sp>
        <p:nvSpPr>
          <p:cNvPr id="3" name="Footer Placeholder 2"/>
          <p:cNvSpPr>
            <a:spLocks noGrp="1"/>
          </p:cNvSpPr>
          <p:nvPr>
            <p:ph type="ftr" sz="quarter" idx="11"/>
          </p:nvPr>
        </p:nvSpPr>
        <p:spPr/>
        <p:txBody>
          <a:bodyPr/>
          <a:lstStyle/>
          <a:p>
            <a:pPr>
              <a:defRPr/>
            </a:pPr>
            <a:r>
              <a:rPr lang="en-US" smtClean="0"/>
              <a:t>Doc #: 5-16-0038-03-agen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762000" y="965200"/>
            <a:ext cx="83820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dirty="0">
                <a:latin typeface="Times New Roman" pitchFamily="18" charset="0"/>
              </a:rPr>
              <a:t>DAY 1 – </a:t>
            </a:r>
            <a:r>
              <a:rPr lang="en-US" dirty="0" smtClean="0">
                <a:latin typeface="Times New Roman" pitchFamily="18" charset="0"/>
              </a:rPr>
              <a:t>11/29/16</a:t>
            </a:r>
            <a:endParaRPr lang="en-US" dirty="0">
              <a:latin typeface="Times New Roman" pitchFamily="18" charset="0"/>
            </a:endParaRPr>
          </a:p>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2">
              <a:buFont typeface="Calibri" pitchFamily="34" charset="0"/>
              <a:buAutoNum type="alphaLcPeriod"/>
            </a:pPr>
            <a:r>
              <a:rPr lang="en-US" dirty="0">
                <a:latin typeface="Times New Roman" pitchFamily="18" charset="0"/>
              </a:rPr>
              <a:t>Roll Call / Quorum Check</a:t>
            </a:r>
          </a:p>
          <a:p>
            <a:pPr lvl="2">
              <a:buFont typeface="Calibri" pitchFamily="34" charset="0"/>
              <a:buAutoNum type="alphaLcPeriod"/>
            </a:pPr>
            <a:r>
              <a:rPr lang="en-US" dirty="0">
                <a:latin typeface="Times New Roman" pitchFamily="18" charset="0"/>
              </a:rPr>
              <a:t>Approve Agenda</a:t>
            </a:r>
          </a:p>
          <a:p>
            <a:pPr lvl="2">
              <a:buFont typeface="Calibri" pitchFamily="34" charset="0"/>
              <a:buAutoNum type="alphaLcPeriod"/>
            </a:pPr>
            <a:r>
              <a:rPr lang="en-US" dirty="0">
                <a:latin typeface="Times New Roman" pitchFamily="18" charset="0"/>
              </a:rPr>
              <a:t>Patent slides / Notes on status</a:t>
            </a:r>
          </a:p>
          <a:p>
            <a:pPr lvl="2">
              <a:buFont typeface="Calibri" pitchFamily="34" charset="0"/>
              <a:buAutoNum type="alphaLcPeriod"/>
            </a:pPr>
            <a:r>
              <a:rPr lang="en-US" dirty="0">
                <a:latin typeface="Times New Roman" pitchFamily="18" charset="0"/>
              </a:rPr>
              <a:t>Approval of recent minutes</a:t>
            </a:r>
          </a:p>
          <a:p>
            <a:pPr>
              <a:buFont typeface="Calibri" pitchFamily="34" charset="0"/>
              <a:buAutoNum type="arabicPeriod"/>
            </a:pPr>
            <a:r>
              <a:rPr lang="en-US" dirty="0">
                <a:latin typeface="Times New Roman" pitchFamily="18" charset="0"/>
              </a:rPr>
              <a:t>1900.5.1 </a:t>
            </a:r>
            <a:r>
              <a:rPr lang="en-US" dirty="0" smtClean="0">
                <a:latin typeface="Times New Roman" pitchFamily="18" charset="0"/>
              </a:rPr>
              <a:t>Status</a:t>
            </a:r>
            <a:endParaRPr lang="en-US" dirty="0">
              <a:latin typeface="Times New Roman" pitchFamily="18" charset="0"/>
            </a:endParaRPr>
          </a:p>
          <a:p>
            <a:pPr>
              <a:buFont typeface="Calibri" pitchFamily="34" charset="0"/>
              <a:buAutoNum type="arabicPeriod"/>
            </a:pPr>
            <a:r>
              <a:rPr lang="en-US" dirty="0" smtClean="0">
                <a:latin typeface="Times New Roman" pitchFamily="18" charset="0"/>
              </a:rPr>
              <a:t>1900.5.2 Status</a:t>
            </a:r>
          </a:p>
          <a:p>
            <a:pPr>
              <a:buFont typeface="Calibri" pitchFamily="34" charset="0"/>
              <a:buAutoNum type="arabicPeriod"/>
            </a:pPr>
            <a:r>
              <a:rPr lang="en-US" dirty="0">
                <a:latin typeface="Times New Roman" pitchFamily="18" charset="0"/>
              </a:rPr>
              <a:t>1900.5 marketing</a:t>
            </a:r>
          </a:p>
          <a:p>
            <a:pPr marL="119063" indent="0"/>
            <a:r>
              <a:rPr lang="en-US" dirty="0" smtClean="0">
                <a:latin typeface="Times New Roman" pitchFamily="18" charset="0"/>
              </a:rPr>
              <a:t>DAY </a:t>
            </a:r>
            <a:r>
              <a:rPr lang="en-US" dirty="0">
                <a:latin typeface="Times New Roman" pitchFamily="18" charset="0"/>
              </a:rPr>
              <a:t>2 – </a:t>
            </a:r>
            <a:r>
              <a:rPr lang="en-US" dirty="0" smtClean="0">
                <a:latin typeface="Times New Roman" pitchFamily="18" charset="0"/>
              </a:rPr>
              <a:t>11/30/16</a:t>
            </a:r>
            <a:endParaRPr lang="en-US" dirty="0">
              <a:latin typeface="Times New Roman" pitchFamily="18" charset="0"/>
            </a:endParaRPr>
          </a:p>
          <a:p>
            <a:pPr>
              <a:buFont typeface="+mj-lt"/>
              <a:buAutoNum type="arabicPeriod" startAt="5"/>
            </a:pPr>
            <a:r>
              <a:rPr lang="en-US" dirty="0" smtClean="0">
                <a:latin typeface="Times New Roman" pitchFamily="18" charset="0"/>
              </a:rPr>
              <a:t>1900.5.2 </a:t>
            </a:r>
            <a:r>
              <a:rPr lang="en-US" dirty="0" smtClean="0">
                <a:latin typeface="Times New Roman" pitchFamily="18" charset="0"/>
              </a:rPr>
              <a:t>Ad Hoc Drafting Review</a:t>
            </a:r>
            <a:endParaRPr lang="en-US" dirty="0">
              <a:latin typeface="Times New Roman" pitchFamily="18" charset="0"/>
            </a:endParaRPr>
          </a:p>
          <a:p>
            <a:pPr marL="119063" indent="0"/>
            <a:r>
              <a:rPr lang="en-US" dirty="0" smtClean="0">
                <a:latin typeface="Times New Roman" pitchFamily="18" charset="0"/>
              </a:rPr>
              <a:t>DAY </a:t>
            </a:r>
            <a:r>
              <a:rPr lang="en-US" dirty="0">
                <a:latin typeface="Times New Roman" pitchFamily="18" charset="0"/>
              </a:rPr>
              <a:t>3 – </a:t>
            </a:r>
            <a:r>
              <a:rPr lang="en-US" dirty="0" smtClean="0">
                <a:latin typeface="Times New Roman" pitchFamily="18" charset="0"/>
              </a:rPr>
              <a:t>12/1/16</a:t>
            </a:r>
            <a:endParaRPr lang="en-US" dirty="0">
              <a:latin typeface="Times New Roman" pitchFamily="18" charset="0"/>
            </a:endParaRPr>
          </a:p>
          <a:p>
            <a:pPr>
              <a:buFont typeface="+mj-lt"/>
              <a:buAutoNum type="arabicPeriod" startAt="6"/>
            </a:pPr>
            <a:r>
              <a:rPr lang="en-US" dirty="0" smtClean="0">
                <a:latin typeface="Times New Roman" pitchFamily="18" charset="0"/>
              </a:rPr>
              <a:t>1900.5.1 </a:t>
            </a:r>
            <a:r>
              <a:rPr lang="en-US" dirty="0" smtClean="0">
                <a:latin typeface="Times New Roman" pitchFamily="18" charset="0"/>
              </a:rPr>
              <a:t>Ad Hoc Comment Resolution</a:t>
            </a:r>
          </a:p>
          <a:p>
            <a:pPr marL="119063" indent="0"/>
            <a:r>
              <a:rPr lang="en-US" dirty="0" smtClean="0">
                <a:latin typeface="Times New Roman" pitchFamily="18" charset="0"/>
              </a:rPr>
              <a:t>(Last half hour of meeting – Full WG meeting)</a:t>
            </a:r>
            <a:endParaRPr lang="en-US" dirty="0">
              <a:latin typeface="Times New Roman" pitchFamily="18" charset="0"/>
            </a:endParaRPr>
          </a:p>
          <a:p>
            <a:pPr>
              <a:buFont typeface="+mj-lt"/>
              <a:buAutoNum type="arabicPeriod" startAt="7"/>
            </a:pPr>
            <a:r>
              <a:rPr lang="en-US" dirty="0" smtClean="0">
                <a:latin typeface="Times New Roman" pitchFamily="18" charset="0"/>
              </a:rPr>
              <a:t>Any required closing motions</a:t>
            </a:r>
          </a:p>
          <a:p>
            <a:pPr>
              <a:buFont typeface="Calibri" pitchFamily="34" charset="0"/>
              <a:buAutoNum type="arabicPeriod" startAt="7"/>
            </a:pPr>
            <a:r>
              <a:rPr lang="en-US" dirty="0" smtClean="0">
                <a:latin typeface="Times New Roman" pitchFamily="18" charset="0"/>
              </a:rPr>
              <a:t>1900.5 </a:t>
            </a:r>
            <a:r>
              <a:rPr lang="en-US" dirty="0">
                <a:latin typeface="Times New Roman" pitchFamily="18" charset="0"/>
              </a:rPr>
              <a:t>meeting planning and review</a:t>
            </a:r>
          </a:p>
          <a:p>
            <a:pPr>
              <a:buFont typeface="Calibri" pitchFamily="34" charset="0"/>
              <a:buAutoNum type="arabicPeriod" startAt="7"/>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startAt="7"/>
            </a:pPr>
            <a:r>
              <a:rPr lang="en-US" dirty="0">
                <a:latin typeface="Times New Roman" pitchFamily="18" charset="0"/>
              </a:rPr>
              <a:t>Adjourn</a:t>
            </a:r>
          </a:p>
        </p:txBody>
      </p:sp>
      <p:sp>
        <p:nvSpPr>
          <p:cNvPr id="2" name="Date Placeholder 1"/>
          <p:cNvSpPr>
            <a:spLocks noGrp="1"/>
          </p:cNvSpPr>
          <p:nvPr>
            <p:ph type="dt" sz="quarter" idx="10"/>
          </p:nvPr>
        </p:nvSpPr>
        <p:spPr/>
        <p:txBody>
          <a:bodyPr/>
          <a:lstStyle/>
          <a:p>
            <a:pPr>
              <a:defRPr/>
            </a:pPr>
            <a:fld id="{FE322000-DFB1-4744-941C-4C0DF06BA6F6}" type="datetime1">
              <a:rPr lang="en-US" smtClean="0"/>
              <a:t>11/28/2016</a:t>
            </a:fld>
            <a:endParaRPr lang="en-US"/>
          </a:p>
        </p:txBody>
      </p:sp>
      <p:sp>
        <p:nvSpPr>
          <p:cNvPr id="3" name="Footer Placeholder 2"/>
          <p:cNvSpPr>
            <a:spLocks noGrp="1"/>
          </p:cNvSpPr>
          <p:nvPr>
            <p:ph type="ftr" sz="quarter" idx="11"/>
          </p:nvPr>
        </p:nvSpPr>
        <p:spPr/>
        <p:txBody>
          <a:bodyPr/>
          <a:lstStyle/>
          <a:p>
            <a:pPr>
              <a:defRPr/>
            </a:pPr>
            <a:r>
              <a:rPr lang="en-US" smtClean="0"/>
              <a:t>Doc #: 5-16-0038-03-agen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8</a:t>
            </a:fld>
            <a:endParaRPr lang="en-US"/>
          </a:p>
        </p:txBody>
      </p:sp>
      <p:sp>
        <p:nvSpPr>
          <p:cNvPr id="5" name="Right Arrow 4"/>
          <p:cNvSpPr/>
          <p:nvPr/>
        </p:nvSpPr>
        <p:spPr>
          <a:xfrm>
            <a:off x="304800" y="838200"/>
            <a:ext cx="3048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Adjusted Agenda contained in </a:t>
            </a:r>
            <a:r>
              <a:rPr lang="en-US" dirty="0" smtClean="0"/>
              <a:t>5-16-0040-0x</a:t>
            </a:r>
          </a:p>
          <a:p>
            <a:endParaRPr lang="en-US" dirty="0"/>
          </a:p>
          <a:p>
            <a:r>
              <a:rPr dirty="0" smtClean="0"/>
              <a:t>Mover:  </a:t>
            </a:r>
          </a:p>
          <a:p>
            <a:r>
              <a:rPr dirty="0" smtClean="0"/>
              <a:t>Second</a:t>
            </a:r>
            <a:r>
              <a:rPr dirty="0"/>
              <a:t>: </a:t>
            </a:r>
            <a:endParaRPr lang="en-US" dirty="0"/>
          </a:p>
          <a:p>
            <a:r>
              <a:rPr lang="en-US" dirty="0"/>
              <a:t>Vote: </a:t>
            </a:r>
            <a:endParaRPr dirty="0"/>
          </a:p>
        </p:txBody>
      </p:sp>
      <p:sp>
        <p:nvSpPr>
          <p:cNvPr id="4" name="Date Placeholder 3"/>
          <p:cNvSpPr>
            <a:spLocks noGrp="1"/>
          </p:cNvSpPr>
          <p:nvPr>
            <p:ph type="dt" sz="quarter" idx="10"/>
          </p:nvPr>
        </p:nvSpPr>
        <p:spPr/>
        <p:txBody>
          <a:bodyPr/>
          <a:lstStyle/>
          <a:p>
            <a:pPr>
              <a:defRPr/>
            </a:pPr>
            <a:fld id="{8AB1D17C-8776-4E29-85FA-FBF750603B89}" type="datetime1">
              <a:rPr lang="en-US" smtClean="0"/>
              <a:t>11/28/2016</a:t>
            </a:fld>
            <a:endParaRPr lang="en-US"/>
          </a:p>
        </p:txBody>
      </p:sp>
      <p:sp>
        <p:nvSpPr>
          <p:cNvPr id="5" name="Footer Placeholder 4"/>
          <p:cNvSpPr>
            <a:spLocks noGrp="1"/>
          </p:cNvSpPr>
          <p:nvPr>
            <p:ph type="ftr" sz="quarter" idx="11"/>
          </p:nvPr>
        </p:nvSpPr>
        <p:spPr/>
        <p:txBody>
          <a:bodyPr/>
          <a:lstStyle/>
          <a:p>
            <a:pPr>
              <a:defRPr/>
            </a:pPr>
            <a:r>
              <a:rPr lang="en-US" smtClean="0"/>
              <a:t>Doc #: 5-16-0038-03-agen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9</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14257</TotalTime>
  <Words>1453</Words>
  <Application>Microsoft Office PowerPoint</Application>
  <PresentationFormat>On-screen Show (4:3)</PresentationFormat>
  <Paragraphs>327</Paragraphs>
  <Slides>21</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Helvetica</vt:lpstr>
      <vt:lpstr>Monotype Sorts</vt:lpstr>
      <vt:lpstr>Times New Roman</vt:lpstr>
      <vt:lpstr>Office Theme</vt:lpstr>
      <vt:lpstr>PowerPoint Presentation</vt:lpstr>
      <vt:lpstr>Electronic Meeting Details Same for all 3 days</vt:lpstr>
      <vt:lpstr>Current Membership</vt:lpstr>
      <vt:lpstr>Tentative Schedule for Tues 11/29/16</vt:lpstr>
      <vt:lpstr>Tentative Schedule for Wed 11/30/16</vt:lpstr>
      <vt:lpstr>Tentative Schedule for Thurs 12/1/16</vt:lpstr>
      <vt:lpstr>Rules</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Working Schedule for 1900.5.1</vt:lpstr>
      <vt:lpstr>1900.5.1 Drafting Review (7/27/16)</vt:lpstr>
      <vt:lpstr>Working Schedule for 1900.5.2</vt:lpstr>
      <vt:lpstr>1900.5.2 Comment Resolution (7/28/16)</vt:lpstr>
      <vt:lpstr>Marketing Deep Dive (7/28/16)</vt:lpstr>
      <vt:lpstr>Future Meeting Planning</vt:lpstr>
      <vt:lpstr>IEEE 1900.5 Meetings 11/28/16 – 12/1/16</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283</cp:revision>
  <dcterms:created xsi:type="dcterms:W3CDTF">2013-08-13T02:52:21Z</dcterms:created>
  <dcterms:modified xsi:type="dcterms:W3CDTF">2016-11-29T04:20:26Z</dcterms:modified>
</cp:coreProperties>
</file>