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5" r:id="rId3"/>
    <p:sldId id="383" r:id="rId4"/>
    <p:sldId id="376" r:id="rId5"/>
    <p:sldId id="377" r:id="rId6"/>
    <p:sldId id="378" r:id="rId7"/>
    <p:sldId id="337" r:id="rId8"/>
    <p:sldId id="332" r:id="rId9"/>
    <p:sldId id="317" r:id="rId10"/>
    <p:sldId id="352" r:id="rId11"/>
    <p:sldId id="353" r:id="rId12"/>
    <p:sldId id="354" r:id="rId13"/>
    <p:sldId id="355" r:id="rId14"/>
    <p:sldId id="307" r:id="rId15"/>
    <p:sldId id="384" r:id="rId16"/>
    <p:sldId id="360" r:id="rId17"/>
    <p:sldId id="385" r:id="rId18"/>
    <p:sldId id="382" r:id="rId19"/>
    <p:sldId id="346" r:id="rId20"/>
    <p:sldId id="368" r:id="rId21"/>
    <p:sldId id="381"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11/19/2016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8</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10</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13</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E410C4EB-4B17-404F-9587-C476CD4EF3D8}" type="datetime1">
              <a:rPr lang="en-US" smtClean="0"/>
              <a:t>11/19/2016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A883BCC-FD01-4357-93E2-44A7E00A95BA}" type="datetime1">
              <a:rPr lang="en-US" smtClean="0"/>
              <a:t>11/19/2016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0FC66C3-8F36-4720-A988-DACDB314EC2D}" type="datetime1">
              <a:rPr lang="en-US" smtClean="0"/>
              <a:t>11/19/2016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4DD130A-DECF-4D64-AAAA-6B9EB7614759}" type="datetime1">
              <a:rPr lang="en-US" smtClean="0"/>
              <a:t>11/19/2016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D99CDD21-FD90-43FE-A8BF-5C2D5F76C29D}" type="datetime1">
              <a:rPr lang="en-US" smtClean="0"/>
              <a:t>11/19/2016</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EEDBCD-D47D-4CD4-A1FB-53CDC56E4867}" type="datetime1">
              <a:rPr lang="en-US" smtClean="0"/>
              <a:t>11/19/2016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9F01F1F-1D6D-447C-82A7-7B2C7D75F280}" type="datetime1">
              <a:rPr lang="en-US" smtClean="0"/>
              <a:t>11/19/2016</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7222C7D1-2835-4A54-98F8-61D0806EFECD}" type="datetime1">
              <a:rPr lang="en-US" smtClean="0"/>
              <a:t>11/19/2016</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6F9B355-5730-46E6-8D1A-4042F57C5E86}" type="datetime1">
              <a:rPr lang="en-US" smtClean="0"/>
              <a:t>11/19/2016</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4A35D2A-3CF5-4C42-A026-7CFB26006195}" type="datetime1">
              <a:rPr lang="en-US" smtClean="0"/>
              <a:t>11/19/2016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735E459-7607-4DC2-8E0A-52832F36158F}" type="datetime1">
              <a:rPr lang="en-US" smtClean="0"/>
              <a:t>11/19/2016</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5-16-0038-01-agen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013BE0A4-366B-4425-A220-0290A5CCF1ED}" type="datetime1">
              <a:rPr lang="en-US" smtClean="0"/>
              <a:t>11/19/2016</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5-16-0038-01-agen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DE59A3DA-F231-474A-B319-75CC3B483B93}" type="datetime1">
              <a:rPr lang="en-US" smtClean="0">
                <a:solidFill>
                  <a:srgbClr val="000099"/>
                </a:solidFill>
              </a:rPr>
              <a:t>11/19/2016</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678288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and Admin for IEEE 1900.5 WG </a:t>
            </a:r>
            <a:r>
              <a:rPr lang="en-US" sz="1200" b="1" dirty="0" smtClean="0">
                <a:latin typeface="Arial" pitchFamily="34" charset="0"/>
                <a:cs typeface="Times New Roman" pitchFamily="18" charset="0"/>
              </a:rPr>
              <a:t>Meetings </a:t>
            </a:r>
            <a:r>
              <a:rPr lang="en-US" sz="1200" b="1" dirty="0">
                <a:latin typeface="Arial" pitchFamily="34" charset="0"/>
                <a:cs typeface="Times New Roman" pitchFamily="18" charset="0"/>
              </a:rPr>
              <a:t>on </a:t>
            </a:r>
            <a:r>
              <a:rPr lang="en-US" sz="1200" b="1" dirty="0" smtClean="0">
                <a:latin typeface="Arial" pitchFamily="34" charset="0"/>
                <a:cs typeface="Times New Roman" pitchFamily="18" charset="0"/>
              </a:rPr>
              <a:t>28 Nov – 01 Dec 2016 </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19</a:t>
            </a:r>
            <a:r>
              <a:rPr lang="en-US" sz="1200" b="1" dirty="0" smtClean="0">
                <a:latin typeface="Arial" pitchFamily="34" charset="0"/>
                <a:cs typeface="Times New Roman" pitchFamily="18" charset="0"/>
              </a:rPr>
              <a:t> </a:t>
            </a:r>
            <a:r>
              <a:rPr lang="en-US" sz="1200" b="1" dirty="0" smtClean="0">
                <a:latin typeface="Arial" pitchFamily="34" charset="0"/>
                <a:cs typeface="Times New Roman" pitchFamily="18" charset="0"/>
              </a:rPr>
              <a:t>November </a:t>
            </a:r>
            <a:r>
              <a:rPr lang="en-US" sz="1200" b="1" dirty="0">
                <a:latin typeface="Arial" pitchFamily="34" charset="0"/>
                <a:cs typeface="Times New Roman" pitchFamily="18" charset="0"/>
              </a:rPr>
              <a:t>2016</a:t>
            </a:r>
            <a:endParaRPr lang="en-US" sz="900" dirty="0">
              <a:latin typeface="Arial" pitchFamily="34" charset="0"/>
            </a:endParaRP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5-16-0038-01-agen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in6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5-16-0038-01-agen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F7E6FAC1-2B93-402B-A8D6-D0F5BECC40DC}" type="datetime1">
              <a:rPr lang="en-US" smtClean="0"/>
              <a:t>11/19/2016</a:t>
            </a:fld>
            <a:endParaRPr lang="en-US"/>
          </a:p>
        </p:txBody>
      </p:sp>
      <p:sp>
        <p:nvSpPr>
          <p:cNvPr id="3" name="Footer Placeholder 2"/>
          <p:cNvSpPr>
            <a:spLocks noGrp="1"/>
          </p:cNvSpPr>
          <p:nvPr>
            <p:ph type="ftr" sz="quarter" idx="11"/>
          </p:nvPr>
        </p:nvSpPr>
        <p:spPr/>
        <p:txBody>
          <a:bodyPr/>
          <a:lstStyle/>
          <a:p>
            <a:pPr>
              <a:defRPr/>
            </a:pPr>
            <a:r>
              <a:rPr lang="en-US" smtClean="0"/>
              <a:t>Doc #: 5-16-0038-01-agen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647385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B4ED2544-A4B2-4A77-AAB3-6FBDFE5CDD68}" type="datetime1">
              <a:rPr lang="en-US" smtClean="0"/>
              <a:t>11/19/2016</a:t>
            </a:fld>
            <a:endParaRPr lang="en-US"/>
          </a:p>
        </p:txBody>
      </p:sp>
      <p:sp>
        <p:nvSpPr>
          <p:cNvPr id="3" name="Footer Placeholder 2"/>
          <p:cNvSpPr>
            <a:spLocks noGrp="1"/>
          </p:cNvSpPr>
          <p:nvPr>
            <p:ph type="ftr" sz="quarter" idx="11"/>
          </p:nvPr>
        </p:nvSpPr>
        <p:spPr/>
        <p:txBody>
          <a:bodyPr/>
          <a:lstStyle/>
          <a:p>
            <a:pPr>
              <a:defRPr/>
            </a:pPr>
            <a:r>
              <a:rPr lang="en-US" smtClean="0"/>
              <a:t>Doc #: 5-16-0038-01-agen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11</a:t>
            </a:fld>
            <a:endParaRPr lang="en-US"/>
          </a:p>
        </p:txBody>
      </p:sp>
    </p:spTree>
    <p:extLst>
      <p:ext uri="{BB962C8B-B14F-4D97-AF65-F5344CB8AC3E}">
        <p14:creationId xmlns:p14="http://schemas.microsoft.com/office/powerpoint/2010/main" val="10777032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23391A60-F06E-4E3D-9E4E-05647AED8A9D}" type="datetime1">
              <a:rPr lang="en-US" smtClean="0"/>
              <a:t>11/19/2016</a:t>
            </a:fld>
            <a:endParaRPr lang="en-US"/>
          </a:p>
        </p:txBody>
      </p:sp>
      <p:sp>
        <p:nvSpPr>
          <p:cNvPr id="3" name="Footer Placeholder 2"/>
          <p:cNvSpPr>
            <a:spLocks noGrp="1"/>
          </p:cNvSpPr>
          <p:nvPr>
            <p:ph type="ftr" sz="quarter" idx="11"/>
          </p:nvPr>
        </p:nvSpPr>
        <p:spPr/>
        <p:txBody>
          <a:bodyPr/>
          <a:lstStyle/>
          <a:p>
            <a:pPr>
              <a:defRPr/>
            </a:pPr>
            <a:r>
              <a:rPr lang="en-US" smtClean="0"/>
              <a:t>Doc #: 5-16-0038-01-agen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413637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BD0C3180-2D49-4B55-939E-48B92B5B242D}" type="datetime1">
              <a:rPr lang="en-US" smtClean="0"/>
              <a:t>11/19/2016</a:t>
            </a:fld>
            <a:endParaRPr lang="en-US"/>
          </a:p>
        </p:txBody>
      </p:sp>
      <p:sp>
        <p:nvSpPr>
          <p:cNvPr id="3" name="Footer Placeholder 2"/>
          <p:cNvSpPr>
            <a:spLocks noGrp="1"/>
          </p:cNvSpPr>
          <p:nvPr>
            <p:ph type="ftr" sz="quarter" idx="11"/>
          </p:nvPr>
        </p:nvSpPr>
        <p:spPr/>
        <p:txBody>
          <a:bodyPr/>
          <a:lstStyle/>
          <a:p>
            <a:pPr>
              <a:defRPr/>
            </a:pPr>
            <a:r>
              <a:rPr lang="en-US" smtClean="0"/>
              <a:t>Doc #: 5-16-0038-01-agen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13</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a:t>Minutes for approval</a:t>
            </a:r>
          </a:p>
        </p:txBody>
      </p:sp>
      <p:sp>
        <p:nvSpPr>
          <p:cNvPr id="12291" name="Content Placeholder 2"/>
          <p:cNvSpPr>
            <a:spLocks noGrp="1"/>
          </p:cNvSpPr>
          <p:nvPr>
            <p:ph idx="1"/>
          </p:nvPr>
        </p:nvSpPr>
        <p:spPr/>
        <p:txBody>
          <a:bodyPr/>
          <a:lstStyle/>
          <a:p>
            <a:r>
              <a:rPr dirty="0"/>
              <a:t>Motion to approve WG minutes contained in</a:t>
            </a:r>
          </a:p>
          <a:p>
            <a:pPr marL="0" indent="0" eaLnBrk="1" fontAlgn="auto" hangingPunct="1">
              <a:lnSpc>
                <a:spcPct val="115000"/>
              </a:lnSpc>
              <a:spcBef>
                <a:spcPts val="0"/>
              </a:spcBef>
              <a:spcAft>
                <a:spcPts val="0"/>
              </a:spcAft>
              <a:buNone/>
              <a:defRPr/>
            </a:pPr>
            <a:r>
              <a:rPr lang="en-US" dirty="0" smtClean="0"/>
              <a:t>5-16-0024-00</a:t>
            </a:r>
            <a:endParaRPr dirty="0"/>
          </a:p>
          <a:p>
            <a:endParaRPr dirty="0"/>
          </a:p>
          <a:p>
            <a:r>
              <a:rPr dirty="0"/>
              <a:t>Mover:  </a:t>
            </a:r>
          </a:p>
          <a:p>
            <a:r>
              <a:rPr dirty="0"/>
              <a:t>Second</a:t>
            </a:r>
            <a:r>
              <a:rPr dirty="0" smtClean="0"/>
              <a:t>:  </a:t>
            </a:r>
            <a:endParaRPr dirty="0"/>
          </a:p>
          <a:p>
            <a:r>
              <a:rPr lang="en-US" dirty="0"/>
              <a:t>Vote</a:t>
            </a:r>
            <a:r>
              <a:rPr lang="en-US" dirty="0" smtClean="0"/>
              <a:t>:  </a:t>
            </a:r>
            <a:endParaRPr dirty="0"/>
          </a:p>
        </p:txBody>
      </p:sp>
      <p:sp>
        <p:nvSpPr>
          <p:cNvPr id="4" name="Date Placeholder 3"/>
          <p:cNvSpPr>
            <a:spLocks noGrp="1"/>
          </p:cNvSpPr>
          <p:nvPr>
            <p:ph type="dt" sz="quarter" idx="10"/>
          </p:nvPr>
        </p:nvSpPr>
        <p:spPr/>
        <p:txBody>
          <a:bodyPr/>
          <a:lstStyle/>
          <a:p>
            <a:pPr>
              <a:defRPr/>
            </a:pPr>
            <a:fld id="{22FF8250-C350-4C0A-9657-35D3990B0FBF}" type="datetime1">
              <a:rPr lang="en-US" smtClean="0"/>
              <a:t>11/19/2016</a:t>
            </a:fld>
            <a:endParaRPr lang="en-US"/>
          </a:p>
        </p:txBody>
      </p:sp>
      <p:sp>
        <p:nvSpPr>
          <p:cNvPr id="5" name="Footer Placeholder 4"/>
          <p:cNvSpPr>
            <a:spLocks noGrp="1"/>
          </p:cNvSpPr>
          <p:nvPr>
            <p:ph type="ftr" sz="quarter" idx="11"/>
          </p:nvPr>
        </p:nvSpPr>
        <p:spPr/>
        <p:txBody>
          <a:body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14</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8195" name="Content Placeholder 2"/>
          <p:cNvSpPr>
            <a:spLocks noGrp="1"/>
          </p:cNvSpPr>
          <p:nvPr>
            <p:ph idx="1"/>
          </p:nvPr>
        </p:nvSpPr>
        <p:spPr>
          <a:xfrm>
            <a:off x="381000" y="1447800"/>
            <a:ext cx="8229600" cy="4525963"/>
          </a:xfrm>
        </p:spPr>
        <p:txBody>
          <a:bodyPr/>
          <a:lstStyle/>
          <a:p>
            <a:r>
              <a:rPr altLang="en-US" sz="1400" dirty="0" smtClean="0"/>
              <a:t>Complete Draft for Clause 4					7/30√</a:t>
            </a:r>
          </a:p>
          <a:p>
            <a:r>
              <a:rPr altLang="en-US" sz="1400" dirty="0" smtClean="0"/>
              <a:t>Complete Draft for Clause 5					10/15      </a:t>
            </a:r>
            <a:r>
              <a:rPr altLang="en-US" sz="1400" b="1" dirty="0" smtClean="0">
                <a:solidFill>
                  <a:srgbClr val="FF0000"/>
                </a:solidFill>
              </a:rPr>
              <a:t>1/16</a:t>
            </a:r>
            <a:r>
              <a:rPr lang="en-US" altLang="en-US" sz="1400" dirty="0" smtClean="0">
                <a:solidFill>
                  <a:srgbClr val="FF0000"/>
                </a:solidFill>
              </a:rPr>
              <a:t>√</a:t>
            </a:r>
            <a:endParaRPr altLang="en-US" sz="1400" b="1" dirty="0" smtClean="0">
              <a:solidFill>
                <a:srgbClr val="FF0000"/>
              </a:solidFill>
            </a:endParaRPr>
          </a:p>
          <a:p>
            <a:r>
              <a:rPr altLang="en-US" sz="1400" dirty="0" smtClean="0"/>
              <a:t>Complete Draft for Clause 6					1/16         </a:t>
            </a:r>
            <a:r>
              <a:rPr lang="en-US" altLang="en-US" sz="1400" b="1" dirty="0" smtClean="0">
                <a:solidFill>
                  <a:srgbClr val="FF0000"/>
                </a:solidFill>
              </a:rPr>
              <a:t>8/16</a:t>
            </a:r>
            <a:endParaRPr altLang="en-US" sz="1400" dirty="0" smtClean="0"/>
          </a:p>
          <a:p>
            <a:r>
              <a:rPr altLang="en-US" sz="1400" dirty="0" smtClean="0"/>
              <a:t>Complete Draft for Clause 7					3/16         </a:t>
            </a:r>
            <a:r>
              <a:rPr lang="en-US" altLang="en-US" sz="1400" b="1" dirty="0" smtClean="0">
                <a:solidFill>
                  <a:srgbClr val="FF0000"/>
                </a:solidFill>
              </a:rPr>
              <a:t>7/16</a:t>
            </a:r>
            <a:r>
              <a:rPr lang="en-US" altLang="en-US" sz="1400" dirty="0" smtClean="0">
                <a:solidFill>
                  <a:srgbClr val="FF0000"/>
                </a:solidFill>
              </a:rPr>
              <a:t> √</a:t>
            </a:r>
            <a:endParaRPr altLang="en-US" sz="1400" b="1" dirty="0" smtClean="0">
              <a:solidFill>
                <a:srgbClr val="FF0000"/>
              </a:solidFill>
            </a:endParaRPr>
          </a:p>
          <a:p>
            <a:r>
              <a:rPr altLang="en-US" sz="1400" dirty="0" smtClean="0"/>
              <a:t>Complete Draft for Clause 8					4/16         </a:t>
            </a:r>
            <a:r>
              <a:rPr lang="en-US" altLang="en-US" sz="1400" b="1" dirty="0" smtClean="0">
                <a:solidFill>
                  <a:srgbClr val="FF0000"/>
                </a:solidFill>
              </a:rPr>
              <a:t>9/16</a:t>
            </a:r>
          </a:p>
          <a:p>
            <a:r>
              <a:rPr altLang="en-US" sz="1400" dirty="0" smtClean="0"/>
              <a:t>Annex A						6/16</a:t>
            </a:r>
          </a:p>
          <a:p>
            <a:r>
              <a:rPr altLang="en-US" sz="1400" dirty="0" smtClean="0"/>
              <a:t>First WG Ballot						6/16</a:t>
            </a:r>
          </a:p>
          <a:p>
            <a:r>
              <a:rPr altLang="en-US" sz="1400" dirty="0" smtClean="0"/>
              <a:t>WG </a:t>
            </a:r>
            <a:r>
              <a:rPr altLang="en-US" sz="1400" dirty="0" err="1" smtClean="0"/>
              <a:t>Recirc</a:t>
            </a:r>
            <a:r>
              <a:rPr altLang="en-US" sz="1400" dirty="0" smtClean="0"/>
              <a:t>						8/16</a:t>
            </a:r>
          </a:p>
          <a:p>
            <a:r>
              <a:rPr altLang="en-US" sz="1400" dirty="0" smtClean="0"/>
              <a:t>WG </a:t>
            </a:r>
            <a:r>
              <a:rPr altLang="en-US" sz="1400" dirty="0" err="1" smtClean="0"/>
              <a:t>Recirc</a:t>
            </a:r>
            <a:r>
              <a:rPr altLang="en-US" sz="1400" dirty="0" smtClean="0"/>
              <a:t> 2						10/16</a:t>
            </a:r>
          </a:p>
          <a:p>
            <a:r>
              <a:rPr altLang="en-US" sz="1400" dirty="0" smtClean="0"/>
              <a:t>Sponsor Ballot						1/17</a:t>
            </a:r>
          </a:p>
          <a:p>
            <a:r>
              <a:rPr altLang="en-US" sz="1400" dirty="0" smtClean="0"/>
              <a:t>Sponsor </a:t>
            </a:r>
            <a:r>
              <a:rPr altLang="en-US" sz="1400" dirty="0" err="1" smtClean="0"/>
              <a:t>Recirc</a:t>
            </a:r>
            <a:r>
              <a:rPr altLang="en-US" sz="1400" dirty="0" smtClean="0"/>
              <a:t>						3/17</a:t>
            </a:r>
          </a:p>
          <a:p>
            <a:r>
              <a:rPr altLang="en-US" sz="1400" dirty="0" smtClean="0"/>
              <a:t>Sponsor </a:t>
            </a:r>
            <a:r>
              <a:rPr altLang="en-US" sz="1400" dirty="0" err="1" smtClean="0"/>
              <a:t>Recirc</a:t>
            </a:r>
            <a:r>
              <a:rPr altLang="en-US" sz="1400" dirty="0" smtClean="0"/>
              <a:t> 2						5/17</a:t>
            </a:r>
          </a:p>
          <a:p>
            <a:r>
              <a:rPr altLang="en-US" sz="1400" dirty="0" smtClean="0"/>
              <a:t>Submit to REVCOM						6/17</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47D552BA-1276-4040-9819-737E3537B83E}" type="datetime1">
              <a:rPr lang="en-US" smtClean="0"/>
              <a:t>11/19/2016</a:t>
            </a:fld>
            <a:endParaRPr lang="en-US"/>
          </a:p>
        </p:txBody>
      </p:sp>
      <p:sp>
        <p:nvSpPr>
          <p:cNvPr id="5" name="Footer Placeholder 4"/>
          <p:cNvSpPr>
            <a:spLocks noGrp="1"/>
          </p:cNvSpPr>
          <p:nvPr>
            <p:ph type="ftr" sz="quarter" idx="11"/>
          </p:nvPr>
        </p:nvSpPr>
        <p:spPr/>
        <p:txBody>
          <a:bodyPr/>
          <a:lstStyle/>
          <a:p>
            <a:pPr>
              <a:defRPr/>
            </a:pPr>
            <a:r>
              <a:rPr lang="en-US" smtClean="0"/>
              <a:t>Doc #: 5-16-0038-01-agen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19F5300-09EA-4831-B235-E28B5722C7BD}" type="slidenum">
              <a:rPr lang="en-US" altLang="en-US" sz="1200" smtClean="0"/>
              <a:pPr>
                <a:spcBef>
                  <a:spcPct val="0"/>
                </a:spcBef>
                <a:buFontTx/>
                <a:buNone/>
              </a:pPr>
              <a:t>15</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2541" y="2630054"/>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890685" y="1526759"/>
            <a:ext cx="796115" cy="338554"/>
          </a:xfrm>
          <a:prstGeom prst="rect">
            <a:avLst/>
          </a:prstGeom>
          <a:noFill/>
        </p:spPr>
        <p:txBody>
          <a:bodyPr wrap="none" rtlCol="0">
            <a:spAutoFit/>
          </a:bodyPr>
          <a:lstStyle/>
          <a:p>
            <a:r>
              <a:rPr lang="en-US" sz="1600" dirty="0" smtClean="0">
                <a:solidFill>
                  <a:srgbClr val="FF0000"/>
                </a:solidFill>
              </a:rPr>
              <a:t>Update</a:t>
            </a:r>
            <a:endParaRPr lang="en-US" sz="1600" dirty="0">
              <a:solidFill>
                <a:srgbClr val="FF0000"/>
              </a:solidFill>
            </a:endParaRPr>
          </a:p>
        </p:txBody>
      </p: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561"/>
            <a:ext cx="811376" cy="523220"/>
          </a:xfrm>
          <a:prstGeom prst="rect">
            <a:avLst/>
          </a:prstGeom>
          <a:noFill/>
        </p:spPr>
        <p:txBody>
          <a:bodyPr wrap="none" rtlCol="0">
            <a:spAutoFit/>
          </a:bodyPr>
          <a:lstStyle/>
          <a:p>
            <a:r>
              <a:rPr lang="en-US" sz="1400" b="1" dirty="0">
                <a:solidFill>
                  <a:srgbClr val="FF0000"/>
                </a:solidFill>
                <a:latin typeface="+mn-lt"/>
                <a:cs typeface="+mn-cs"/>
              </a:rPr>
              <a:t>3 month</a:t>
            </a:r>
          </a:p>
          <a:p>
            <a:r>
              <a:rPr lang="en-US" sz="1400" b="1" dirty="0">
                <a:solidFill>
                  <a:srgbClr val="FF0000"/>
                </a:solidFill>
                <a:latin typeface="+mn-lt"/>
                <a:cs typeface="+mn-cs"/>
              </a:rPr>
              <a:t>slip</a:t>
            </a:r>
          </a:p>
        </p:txBody>
      </p:sp>
    </p:spTree>
    <p:extLst>
      <p:ext uri="{BB962C8B-B14F-4D97-AF65-F5344CB8AC3E}">
        <p14:creationId xmlns:p14="http://schemas.microsoft.com/office/powerpoint/2010/main" val="21991460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1900.5.1 </a:t>
            </a:r>
            <a:r>
              <a:rPr lang="en-US" dirty="0" smtClean="0"/>
              <a:t>Drafting Review (7/27/16</a:t>
            </a:r>
            <a:r>
              <a:rPr lang="en-US" dirty="0"/>
              <a:t>)</a:t>
            </a:r>
          </a:p>
        </p:txBody>
      </p:sp>
      <p:sp>
        <p:nvSpPr>
          <p:cNvPr id="3" name="Content Placeholder 2"/>
          <p:cNvSpPr>
            <a:spLocks noGrp="1"/>
          </p:cNvSpPr>
          <p:nvPr>
            <p:ph idx="1"/>
          </p:nvPr>
        </p:nvSpPr>
        <p:spPr/>
        <p:txBody>
          <a:bodyPr/>
          <a:lstStyle/>
          <a:p>
            <a:r>
              <a:rPr lang="en-US" dirty="0"/>
              <a:t>Review of latest developments with </a:t>
            </a:r>
            <a:r>
              <a:rPr lang="en-US" dirty="0" smtClean="0"/>
              <a:t>draft</a:t>
            </a:r>
          </a:p>
          <a:p>
            <a:r>
              <a:rPr lang="en-US" dirty="0" smtClean="0"/>
              <a:t>Style sheet demonstration</a:t>
            </a:r>
            <a:endParaRPr lang="en-US" dirty="0"/>
          </a:p>
        </p:txBody>
      </p:sp>
      <p:sp>
        <p:nvSpPr>
          <p:cNvPr id="4" name="Date Placeholder 3"/>
          <p:cNvSpPr>
            <a:spLocks noGrp="1"/>
          </p:cNvSpPr>
          <p:nvPr>
            <p:ph type="dt" sz="half" idx="10"/>
          </p:nvPr>
        </p:nvSpPr>
        <p:spPr/>
        <p:txBody>
          <a:bodyPr/>
          <a:lstStyle/>
          <a:p>
            <a:pPr>
              <a:defRPr/>
            </a:pPr>
            <a:fld id="{2DEBB0EB-F783-479B-A668-1C15E5113EA4}" type="datetime1">
              <a:rPr lang="en-US" smtClean="0"/>
              <a:t>11/19/2016</a:t>
            </a:fld>
            <a:endParaRPr lang="en-US"/>
          </a:p>
        </p:txBody>
      </p:sp>
      <p:sp>
        <p:nvSpPr>
          <p:cNvPr id="5" name="Footer Placeholder 4"/>
          <p:cNvSpPr>
            <a:spLocks noGrp="1"/>
          </p:cNvSpPr>
          <p:nvPr>
            <p:ph type="ftr" sz="quarter" idx="11"/>
          </p:nvPr>
        </p:nvSpPr>
        <p:spPr/>
        <p:txBody>
          <a:body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16</a:t>
            </a:fld>
            <a:endParaRPr lang="en-US"/>
          </a:p>
        </p:txBody>
      </p:sp>
    </p:spTree>
    <p:extLst>
      <p:ext uri="{BB962C8B-B14F-4D97-AF65-F5344CB8AC3E}">
        <p14:creationId xmlns:p14="http://schemas.microsoft.com/office/powerpoint/2010/main" val="1514460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9219"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a:t>
            </a:r>
            <a:r>
              <a:rPr lang="en-US" altLang="en-US" sz="1400" b="1" dirty="0">
                <a:solidFill>
                  <a:srgbClr val="FF0000"/>
                </a:solidFill>
              </a:rPr>
              <a:t> </a:t>
            </a:r>
            <a:r>
              <a:rPr lang="en-US" altLang="en-US" sz="1400" b="1" dirty="0" smtClean="0">
                <a:solidFill>
                  <a:srgbClr val="FF0000"/>
                </a:solidFill>
              </a:rPr>
              <a:t>√</a:t>
            </a:r>
            <a:r>
              <a:rPr altLang="en-US" sz="1400" b="1" dirty="0" smtClean="0">
                <a:solidFill>
                  <a:srgbClr val="FF0000"/>
                </a:solidFill>
              </a:rPr>
              <a:t> </a:t>
            </a:r>
            <a:endParaRPr altLang="en-US" sz="1400" dirty="0" smtClean="0"/>
          </a:p>
          <a:p>
            <a:r>
              <a:rPr altLang="en-US" sz="1400" dirty="0" smtClean="0"/>
              <a:t>Form Comment Resolution subcommittee				3/15/16</a:t>
            </a:r>
          </a:p>
          <a:p>
            <a:r>
              <a:rPr altLang="en-US" sz="1400" dirty="0" smtClean="0"/>
              <a:t>Suggested comment resolutions available				5/15/16</a:t>
            </a:r>
          </a:p>
          <a:p>
            <a:r>
              <a:rPr altLang="en-US" sz="1400" dirty="0" smtClean="0"/>
              <a:t>Vote for </a:t>
            </a:r>
            <a:r>
              <a:rPr altLang="en-US" sz="1400" dirty="0" err="1" smtClean="0"/>
              <a:t>Recirc</a:t>
            </a:r>
            <a:r>
              <a:rPr altLang="en-US" sz="1400" dirty="0" smtClean="0"/>
              <a:t> Ballot					6/7/16</a:t>
            </a:r>
          </a:p>
          <a:p>
            <a:r>
              <a:rPr altLang="en-US" sz="1400" dirty="0" smtClean="0"/>
              <a:t>Conduct </a:t>
            </a:r>
            <a:r>
              <a:rPr altLang="en-US" sz="1400" dirty="0" err="1" smtClean="0"/>
              <a:t>Recirc</a:t>
            </a:r>
            <a:r>
              <a:rPr altLang="en-US" sz="1400" dirty="0" smtClean="0"/>
              <a:t> Ballot					6/15/16</a:t>
            </a:r>
          </a:p>
          <a:p>
            <a:r>
              <a:rPr altLang="en-US" sz="1400" dirty="0" smtClean="0"/>
              <a:t>Ballot completes						6/30/16</a:t>
            </a:r>
          </a:p>
          <a:p>
            <a:r>
              <a:rPr altLang="en-US" sz="1400" dirty="0" smtClean="0"/>
              <a:t>Approved by Standards Board					</a:t>
            </a:r>
            <a:r>
              <a:rPr altLang="en-US" sz="1400" dirty="0" smtClean="0">
                <a:solidFill>
                  <a:srgbClr val="FF0000"/>
                </a:solidFill>
              </a:rPr>
              <a:t>4/1/16  </a:t>
            </a:r>
            <a:r>
              <a:rPr altLang="en-US" sz="1400" b="1" dirty="0" smtClean="0">
                <a:solidFill>
                  <a:srgbClr val="FF0000"/>
                </a:solidFill>
              </a:rPr>
              <a:t>12/1/16</a:t>
            </a:r>
          </a:p>
          <a:p>
            <a:r>
              <a:rPr altLang="en-US" sz="1400" dirty="0" smtClean="0"/>
              <a:t>Reference implementation available				</a:t>
            </a:r>
            <a:r>
              <a:rPr altLang="en-US" sz="1400" dirty="0" smtClean="0">
                <a:solidFill>
                  <a:srgbClr val="FF0000"/>
                </a:solidFill>
              </a:rPr>
              <a:t>12/15    </a:t>
            </a:r>
            <a:r>
              <a:rPr altLang="en-US" sz="1400" b="1" dirty="0" smtClean="0">
                <a:solidFill>
                  <a:srgbClr val="FF0000"/>
                </a:solidFill>
              </a:rPr>
              <a:t>1/16</a:t>
            </a:r>
          </a:p>
          <a:p>
            <a:r>
              <a:rPr altLang="en-US" sz="1400" dirty="0" smtClean="0"/>
              <a:t>Certification available					</a:t>
            </a:r>
            <a:r>
              <a:rPr altLang="en-US" sz="1400" dirty="0" smtClean="0">
                <a:solidFill>
                  <a:srgbClr val="FF0000"/>
                </a:solidFill>
              </a:rPr>
              <a:t>3/16       </a:t>
            </a:r>
            <a:r>
              <a:rPr altLang="en-US" sz="1400" b="1" dirty="0" smtClean="0">
                <a:solidFill>
                  <a:srgbClr val="FF0000"/>
                </a:solidFill>
              </a:rPr>
              <a:t>?</a:t>
            </a: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4D53909B-4648-404D-9698-776C8A604347}" type="datetime1">
              <a:rPr lang="en-US" smtClean="0"/>
              <a:t>11/19/2016</a:t>
            </a:fld>
            <a:endParaRPr lang="en-US"/>
          </a:p>
        </p:txBody>
      </p:sp>
      <p:sp>
        <p:nvSpPr>
          <p:cNvPr id="5" name="Footer Placeholder 4"/>
          <p:cNvSpPr>
            <a:spLocks noGrp="1"/>
          </p:cNvSpPr>
          <p:nvPr>
            <p:ph type="ftr" sz="quarter" idx="11"/>
          </p:nvPr>
        </p:nvSpPr>
        <p:spPr/>
        <p:txBody>
          <a:bodyPr/>
          <a:lstStyle/>
          <a:p>
            <a:pPr>
              <a:defRPr/>
            </a:pPr>
            <a:r>
              <a:rPr lang="en-US" smtClean="0"/>
              <a:t>Doc #: 5-16-0038-01-agen</a:t>
            </a:r>
            <a:endParaRPr lang="en-US"/>
          </a:p>
        </p:txBody>
      </p:sp>
      <p:sp>
        <p:nvSpPr>
          <p:cNvPr id="922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0A648506-EB0A-42B7-B61B-B7C29894C92C}" type="slidenum">
              <a:rPr lang="en-US" altLang="en-US" sz="1200" smtClean="0"/>
              <a:pPr>
                <a:spcBef>
                  <a:spcPct val="0"/>
                </a:spcBef>
                <a:buFontTx/>
                <a:buNone/>
              </a:pPr>
              <a:t>17</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225" name="TextBox 2"/>
          <p:cNvSpPr txBox="1">
            <a:spLocks noChangeArrowheads="1"/>
          </p:cNvSpPr>
          <p:nvPr/>
        </p:nvSpPr>
        <p:spPr bwMode="auto">
          <a:xfrm>
            <a:off x="7467600" y="3131995"/>
            <a:ext cx="1323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r>
              <a:rPr lang="en-US" altLang="en-US" sz="1800" dirty="0" err="1">
                <a:solidFill>
                  <a:schemeClr val="tx1"/>
                </a:solidFill>
              </a:rPr>
              <a:t>Rebaselined</a:t>
            </a:r>
            <a:endParaRPr lang="en-US" altLang="en-US" sz="1800" dirty="0">
              <a:solidFill>
                <a:schemeClr val="tx1"/>
              </a:solidFill>
            </a:endParaRPr>
          </a:p>
        </p:txBody>
      </p:sp>
      <p:cxnSp>
        <p:nvCxnSpPr>
          <p:cNvPr id="9" name="Straight Arrow Connector 8"/>
          <p:cNvCxnSpPr/>
          <p:nvPr/>
        </p:nvCxnSpPr>
        <p:spPr>
          <a:xfrm>
            <a:off x="7772400" y="3429000"/>
            <a:ext cx="0" cy="97155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78638" y="4529138"/>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78638" y="4772025"/>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78638" y="5029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0632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1900.5.2 </a:t>
            </a:r>
            <a:r>
              <a:rPr lang="en-US" smtClean="0"/>
              <a:t>Comment Resolution </a:t>
            </a:r>
            <a:r>
              <a:rPr lang="en-US" dirty="0" smtClean="0"/>
              <a:t>(7/28/16)</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pPr>
              <a:defRPr/>
            </a:pPr>
            <a:fld id="{258A69B7-98D5-44B1-9EEF-3F9F9476779D}" type="datetime1">
              <a:rPr lang="en-US" smtClean="0"/>
              <a:t>11/19/2016</a:t>
            </a:fld>
            <a:endParaRPr lang="en-US"/>
          </a:p>
        </p:txBody>
      </p:sp>
      <p:sp>
        <p:nvSpPr>
          <p:cNvPr id="5" name="Footer Placeholder 4"/>
          <p:cNvSpPr>
            <a:spLocks noGrp="1"/>
          </p:cNvSpPr>
          <p:nvPr>
            <p:ph type="ftr" sz="quarter" idx="11"/>
          </p:nvPr>
        </p:nvSpPr>
        <p:spPr/>
        <p:txBody>
          <a:body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3053877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9236"/>
            <a:ext cx="8229600" cy="1143000"/>
          </a:xfrm>
        </p:spPr>
        <p:txBody>
          <a:bodyPr/>
          <a:lstStyle/>
          <a:p>
            <a:r>
              <a:rPr dirty="0"/>
              <a:t>Marketing Deep Dive </a:t>
            </a:r>
            <a:r>
              <a:rPr dirty="0" smtClean="0"/>
              <a:t>(7/28/16</a:t>
            </a:r>
            <a:r>
              <a:rPr dirty="0"/>
              <a:t>)</a:t>
            </a:r>
          </a:p>
        </p:txBody>
      </p:sp>
      <p:sp>
        <p:nvSpPr>
          <p:cNvPr id="4" name="Date Placeholder 3"/>
          <p:cNvSpPr>
            <a:spLocks noGrp="1"/>
          </p:cNvSpPr>
          <p:nvPr>
            <p:ph type="dt" sz="quarter" idx="10"/>
          </p:nvPr>
        </p:nvSpPr>
        <p:spPr/>
        <p:txBody>
          <a:bodyPr/>
          <a:lstStyle/>
          <a:p>
            <a:pPr>
              <a:defRPr/>
            </a:pPr>
            <a:fld id="{DA91D042-1B83-4434-ABEB-261CCA0D0CC2}" type="datetime1">
              <a:rPr lang="en-US" smtClean="0"/>
              <a:t>11/19/2016</a:t>
            </a:fld>
            <a:endParaRPr lang="en-US"/>
          </a:p>
        </p:txBody>
      </p:sp>
      <p:sp>
        <p:nvSpPr>
          <p:cNvPr id="5" name="Footer Placeholder 4"/>
          <p:cNvSpPr>
            <a:spLocks noGrp="1"/>
          </p:cNvSpPr>
          <p:nvPr>
            <p:ph type="ftr" sz="quarter" idx="11"/>
          </p:nvPr>
        </p:nvSpPr>
        <p:spPr/>
        <p:txBody>
          <a:body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19</a:t>
            </a:fld>
            <a:endParaRPr lang="en-US"/>
          </a:p>
        </p:txBody>
      </p:sp>
      <p:sp>
        <p:nvSpPr>
          <p:cNvPr id="9" name="Content Placeholder 2"/>
          <p:cNvSpPr>
            <a:spLocks noGrp="1"/>
          </p:cNvSpPr>
          <p:nvPr>
            <p:ph idx="1"/>
          </p:nvPr>
        </p:nvSpPr>
        <p:spPr>
          <a:xfrm>
            <a:off x="533400" y="990600"/>
            <a:ext cx="8229600" cy="4525963"/>
          </a:xfrm>
        </p:spPr>
        <p:txBody>
          <a:bodyPr/>
          <a:lstStyle/>
          <a:p>
            <a:r>
              <a:rPr sz="2800" dirty="0" err="1" smtClean="0"/>
              <a:t>WInnForum</a:t>
            </a:r>
            <a:r>
              <a:rPr sz="2800" dirty="0" smtClean="0"/>
              <a:t> 3.5 GHz stakeholders</a:t>
            </a:r>
          </a:p>
          <a:p>
            <a:pPr lvl="1"/>
            <a:r>
              <a:rPr lang="en-US" sz="2400" dirty="0" smtClean="0"/>
              <a:t>Any updates on 1900.5 use? John is presenting Friday Morning</a:t>
            </a:r>
          </a:p>
          <a:p>
            <a:pPr lvl="1"/>
            <a:r>
              <a:rPr lang="en-US" sz="2400" dirty="0" smtClean="0"/>
              <a:t>Share draft with FCC?  No.</a:t>
            </a:r>
            <a:endParaRPr sz="2400" dirty="0" smtClean="0"/>
          </a:p>
          <a:p>
            <a:r>
              <a:rPr lang="en-US" sz="2800" dirty="0" smtClean="0"/>
              <a:t>NSC</a:t>
            </a:r>
          </a:p>
          <a:p>
            <a:pPr lvl="1"/>
            <a:r>
              <a:rPr lang="en-US" sz="2400" dirty="0" smtClean="0"/>
              <a:t>Core “Rules” and “Policies” projects deferred</a:t>
            </a:r>
          </a:p>
          <a:p>
            <a:pPr lvl="2"/>
            <a:r>
              <a:rPr lang="en-US" sz="2000" dirty="0" smtClean="0"/>
              <a:t>Rules &amp; Policies probably 2017</a:t>
            </a:r>
          </a:p>
          <a:p>
            <a:pPr lvl="1"/>
            <a:r>
              <a:rPr lang="en-US" sz="2400" dirty="0" smtClean="0"/>
              <a:t>One policy architecture and a “spectrum aggregation” program with policies went forward</a:t>
            </a:r>
          </a:p>
          <a:p>
            <a:r>
              <a:rPr lang="en-US" sz="2800" dirty="0" smtClean="0"/>
              <a:t>Standards paper in process</a:t>
            </a:r>
          </a:p>
          <a:p>
            <a:pPr lvl="1"/>
            <a:r>
              <a:rPr lang="en-US" sz="2400" dirty="0" smtClean="0"/>
              <a:t>Start paper on 1900.5.2</a:t>
            </a:r>
          </a:p>
          <a:p>
            <a:r>
              <a:rPr lang="en-US" sz="2800" dirty="0" smtClean="0"/>
              <a:t>Vita 49 interactions?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Electronic Meeting Details</a:t>
            </a:r>
            <a:br>
              <a:rPr dirty="0"/>
            </a:br>
            <a:r>
              <a:rPr lang="en-US" dirty="0"/>
              <a:t>Same for all 3 days</a:t>
            </a:r>
            <a:endParaRPr dirty="0"/>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F6F77D7B-7859-47CA-A6F8-629431C1052B}" type="datetime1">
              <a:rPr lang="en-US" smtClean="0"/>
              <a:t>11/19/2016</a:t>
            </a:fld>
            <a:endParaRPr lang="en-US"/>
          </a:p>
        </p:txBody>
      </p:sp>
      <p:sp>
        <p:nvSpPr>
          <p:cNvPr id="3" name="Footer Placeholder 2"/>
          <p:cNvSpPr>
            <a:spLocks noGrp="1"/>
          </p:cNvSpPr>
          <p:nvPr>
            <p:ph type="ftr" sz="quarter" idx="11"/>
          </p:nvPr>
        </p:nvSpPr>
        <p:spPr/>
        <p:txBody>
          <a:bodyPr/>
          <a:lstStyle/>
          <a:p>
            <a:pPr>
              <a:defRPr/>
            </a:pPr>
            <a:r>
              <a:rPr lang="en-US" smtClean="0"/>
              <a:t>Doc #: 5-16-0038-01-agen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Meeting Planning</a:t>
            </a:r>
          </a:p>
        </p:txBody>
      </p:sp>
      <p:sp>
        <p:nvSpPr>
          <p:cNvPr id="3" name="Content Placeholder 2"/>
          <p:cNvSpPr>
            <a:spLocks noGrp="1"/>
          </p:cNvSpPr>
          <p:nvPr>
            <p:ph idx="1"/>
          </p:nvPr>
        </p:nvSpPr>
        <p:spPr/>
        <p:txBody>
          <a:bodyPr/>
          <a:lstStyle/>
          <a:p>
            <a:r>
              <a:rPr lang="en-US" dirty="0" smtClean="0"/>
              <a:t>No </a:t>
            </a:r>
            <a:r>
              <a:rPr lang="en-US" dirty="0" smtClean="0"/>
              <a:t>“December” </a:t>
            </a:r>
            <a:r>
              <a:rPr lang="en-US" dirty="0" smtClean="0"/>
              <a:t>Meeting</a:t>
            </a:r>
          </a:p>
          <a:p>
            <a:r>
              <a:rPr lang="en-US" dirty="0" smtClean="0"/>
              <a:t>January meeting </a:t>
            </a:r>
            <a:r>
              <a:rPr lang="en-US" dirty="0" smtClean="0"/>
              <a:t>1</a:t>
            </a:r>
            <a:r>
              <a:rPr lang="en-US" dirty="0" smtClean="0"/>
              <a:t>/3/17 </a:t>
            </a:r>
            <a:r>
              <a:rPr lang="en-US" dirty="0" smtClean="0"/>
              <a:t>@ </a:t>
            </a:r>
            <a:r>
              <a:rPr lang="en-US" dirty="0" smtClean="0"/>
              <a:t>2</a:t>
            </a:r>
            <a:r>
              <a:rPr lang="en-US" dirty="0" smtClean="0"/>
              <a:t>:30 PM EST</a:t>
            </a:r>
            <a:endParaRPr lang="en-US" dirty="0" smtClean="0"/>
          </a:p>
          <a:p>
            <a:r>
              <a:rPr lang="en-US" dirty="0" smtClean="0"/>
              <a:t>Ad </a:t>
            </a:r>
            <a:r>
              <a:rPr lang="en-US" dirty="0" err="1" smtClean="0"/>
              <a:t>Hocs</a:t>
            </a:r>
            <a:r>
              <a:rPr lang="en-US" dirty="0" smtClean="0"/>
              <a:t>?</a:t>
            </a:r>
          </a:p>
        </p:txBody>
      </p:sp>
      <p:sp>
        <p:nvSpPr>
          <p:cNvPr id="4" name="Date Placeholder 3"/>
          <p:cNvSpPr>
            <a:spLocks noGrp="1"/>
          </p:cNvSpPr>
          <p:nvPr>
            <p:ph type="dt" sz="half" idx="10"/>
          </p:nvPr>
        </p:nvSpPr>
        <p:spPr/>
        <p:txBody>
          <a:bodyPr/>
          <a:lstStyle/>
          <a:p>
            <a:pPr>
              <a:defRPr/>
            </a:pPr>
            <a:fld id="{868E1D00-2588-4E9B-A6DD-DFAAB6275CB1}" type="datetime1">
              <a:rPr lang="en-US" smtClean="0"/>
              <a:t>11/19/2016</a:t>
            </a:fld>
            <a:endParaRPr lang="en-US"/>
          </a:p>
        </p:txBody>
      </p:sp>
      <p:sp>
        <p:nvSpPr>
          <p:cNvPr id="5" name="Footer Placeholder 4"/>
          <p:cNvSpPr>
            <a:spLocks noGrp="1"/>
          </p:cNvSpPr>
          <p:nvPr>
            <p:ph type="ftr" sz="quarter" idx="11"/>
          </p:nvPr>
        </p:nvSpPr>
        <p:spPr/>
        <p:txBody>
          <a:body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2336411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a:t>
            </a:r>
            <a:r>
              <a:rPr lang="en-US" dirty="0" smtClean="0"/>
              <a:t>Meetings</a:t>
            </a:r>
            <a:r>
              <a:rPr lang="en-US" dirty="0"/>
              <a:t/>
            </a:r>
            <a:br>
              <a:rPr lang="en-US" dirty="0"/>
            </a:br>
            <a:r>
              <a:rPr lang="en-US" dirty="0" smtClean="0"/>
              <a:t>11</a:t>
            </a:r>
            <a:r>
              <a:rPr lang="en-US" dirty="0" smtClean="0"/>
              <a:t>/28/16 </a:t>
            </a:r>
            <a:r>
              <a:rPr lang="en-US" dirty="0"/>
              <a:t>– </a:t>
            </a:r>
            <a:r>
              <a:rPr lang="en-US" dirty="0" smtClean="0"/>
              <a:t>12</a:t>
            </a:r>
            <a:r>
              <a:rPr lang="en-US" dirty="0" smtClean="0"/>
              <a:t>/1/16</a:t>
            </a:r>
            <a:endParaRPr lang="en-US" dirty="0"/>
          </a:p>
        </p:txBody>
      </p:sp>
      <p:sp>
        <p:nvSpPr>
          <p:cNvPr id="4" name="Date Placeholder 3"/>
          <p:cNvSpPr>
            <a:spLocks noGrp="1"/>
          </p:cNvSpPr>
          <p:nvPr>
            <p:ph type="dt" sz="half" idx="10"/>
          </p:nvPr>
        </p:nvSpPr>
        <p:spPr/>
        <p:txBody>
          <a:bodyPr/>
          <a:lstStyle/>
          <a:p>
            <a:pPr>
              <a:defRPr/>
            </a:pPr>
            <a:fld id="{7E5344F9-44D8-4FA7-95C0-E5D842F552BE}" type="datetime1">
              <a:rPr lang="en-US" smtClean="0"/>
              <a:t>11/19/2016</a:t>
            </a:fld>
            <a:endParaRPr lang="en-US"/>
          </a:p>
        </p:txBody>
      </p:sp>
      <p:sp>
        <p:nvSpPr>
          <p:cNvPr id="5" name="Footer Placeholder 4"/>
          <p:cNvSpPr>
            <a:spLocks noGrp="1"/>
          </p:cNvSpPr>
          <p:nvPr>
            <p:ph type="ftr" sz="quarter" idx="11"/>
          </p:nvPr>
        </p:nvSpPr>
        <p:spPr/>
        <p:txBody>
          <a:body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21</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39611514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587"/>
            <a:ext cx="8229600" cy="835172"/>
          </a:xfrm>
        </p:spPr>
        <p:txBody>
          <a:bodyPr/>
          <a:lstStyle/>
          <a:p>
            <a:r>
              <a:rPr dirty="0" smtClean="0"/>
              <a:t>Current Membership</a:t>
            </a:r>
          </a:p>
        </p:txBody>
      </p:sp>
      <p:sp>
        <p:nvSpPr>
          <p:cNvPr id="3" name="Date Placeholder 2"/>
          <p:cNvSpPr>
            <a:spLocks noGrp="1"/>
          </p:cNvSpPr>
          <p:nvPr>
            <p:ph type="dt" sz="quarter" idx="10"/>
          </p:nvPr>
        </p:nvSpPr>
        <p:spPr/>
        <p:txBody>
          <a:bodyPr/>
          <a:lstStyle/>
          <a:p>
            <a:pPr>
              <a:defRPr/>
            </a:pPr>
            <a:fld id="{8347BAAD-B1CB-41B7-A213-F593C4A06740}" type="datetime1">
              <a:rPr lang="en-US" smtClean="0"/>
              <a:t>11/19/2016</a:t>
            </a:fld>
            <a:endParaRPr lang="en-US"/>
          </a:p>
        </p:txBody>
      </p:sp>
      <p:sp>
        <p:nvSpPr>
          <p:cNvPr id="4" name="Footer Placeholder 3"/>
          <p:cNvSpPr>
            <a:spLocks noGrp="1"/>
          </p:cNvSpPr>
          <p:nvPr>
            <p:ph type="ftr" sz="quarter" idx="11"/>
          </p:nvPr>
        </p:nvSpPr>
        <p:spPr/>
        <p:txBody>
          <a:bodyPr/>
          <a:lstStyle/>
          <a:p>
            <a:pPr>
              <a:defRPr/>
            </a:pPr>
            <a:r>
              <a:rPr lang="en-US" smtClean="0"/>
              <a:t>Doc #: 5-16-0038-01-agen</a:t>
            </a:r>
            <a:endParaRPr lang="en-US"/>
          </a:p>
        </p:txBody>
      </p:sp>
      <p:sp>
        <p:nvSpPr>
          <p:cNvPr id="5" name="Slide Number Placeholder 4"/>
          <p:cNvSpPr>
            <a:spLocks noGrp="1"/>
          </p:cNvSpPr>
          <p:nvPr>
            <p:ph type="sldNum" sz="quarter" idx="12"/>
          </p:nvPr>
        </p:nvSpPr>
        <p:spPr/>
        <p:txBody>
          <a:bodyPr/>
          <a:lstStyle/>
          <a:p>
            <a:pPr>
              <a:defRPr/>
            </a:pPr>
            <a:fld id="{A42B0594-74D1-46B1-80D4-C29EBC2EDFF0}" type="slidenum">
              <a:rPr lang="en-US" smtClean="0"/>
              <a:pPr>
                <a:defRPr/>
              </a:pPr>
              <a:t>3</a:t>
            </a:fld>
            <a:endParaRPr lang="en-US"/>
          </a:p>
        </p:txBody>
      </p:sp>
      <p:sp>
        <p:nvSpPr>
          <p:cNvPr id="5126" name="TextBox 5"/>
          <p:cNvSpPr txBox="1">
            <a:spLocks noChangeArrowheads="1"/>
          </p:cNvSpPr>
          <p:nvPr/>
        </p:nvSpPr>
        <p:spPr bwMode="auto">
          <a:xfrm>
            <a:off x="1447800" y="5627118"/>
            <a:ext cx="490696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dirty="0"/>
              <a:t>              Quorum = ½ membership </a:t>
            </a:r>
            <a:r>
              <a:rPr lang="en-US" dirty="0" smtClean="0"/>
              <a:t>(6 </a:t>
            </a:r>
            <a:r>
              <a:rPr lang="en-US" dirty="0"/>
              <a:t>members)</a:t>
            </a:r>
          </a:p>
          <a:p>
            <a:pPr eaLnBrk="1" hangingPunct="1"/>
            <a:r>
              <a:rPr lang="en-US" dirty="0"/>
              <a:t>              2 meetings to get in, 2 meetings to get out</a:t>
            </a:r>
          </a:p>
        </p:txBody>
      </p:sp>
      <p:sp>
        <p:nvSpPr>
          <p:cNvPr id="8" name="TextBox 1"/>
          <p:cNvSpPr txBox="1">
            <a:spLocks noChangeArrowheads="1"/>
          </p:cNvSpPr>
          <p:nvPr/>
        </p:nvSpPr>
        <p:spPr bwMode="auto">
          <a:xfrm>
            <a:off x="7467600" y="3179339"/>
            <a:ext cx="1828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smtClean="0">
                <a:solidFill>
                  <a:srgbClr val="FF0000"/>
                </a:solidFill>
                <a:latin typeface="Times New Roman" pitchFamily="18" charset="0"/>
              </a:rPr>
              <a:t>Quorum?  </a:t>
            </a:r>
            <a:endParaRPr lang="en-US" sz="2400" b="1" i="1" dirty="0">
              <a:solidFill>
                <a:srgbClr val="FF0000"/>
              </a:solidFill>
              <a:latin typeface="Times New Roman" pitchFamily="18" charset="0"/>
            </a:endParaRPr>
          </a:p>
        </p:txBody>
      </p:sp>
      <p:graphicFrame>
        <p:nvGraphicFramePr>
          <p:cNvPr id="6" name="Table 5"/>
          <p:cNvGraphicFramePr>
            <a:graphicFrameLocks noGrp="1"/>
          </p:cNvGraphicFramePr>
          <p:nvPr>
            <p:extLst>
              <p:ext uri="{D42A27DB-BD31-4B8C-83A1-F6EECF244321}">
                <p14:modId xmlns:p14="http://schemas.microsoft.com/office/powerpoint/2010/main" val="792193932"/>
              </p:ext>
            </p:extLst>
          </p:nvPr>
        </p:nvGraphicFramePr>
        <p:xfrm>
          <a:off x="700879" y="676193"/>
          <a:ext cx="6690520" cy="5004466"/>
        </p:xfrm>
        <a:graphic>
          <a:graphicData uri="http://schemas.openxmlformats.org/drawingml/2006/table">
            <a:tbl>
              <a:tblPr>
                <a:tableStyleId>{5C22544A-7EE6-4342-B048-85BDC9FD1C3A}</a:tableStyleId>
              </a:tblPr>
              <a:tblGrid>
                <a:gridCol w="213521"/>
                <a:gridCol w="381000"/>
                <a:gridCol w="381000"/>
                <a:gridCol w="304800"/>
                <a:gridCol w="762000"/>
                <a:gridCol w="762000"/>
                <a:gridCol w="914400"/>
                <a:gridCol w="2971799"/>
              </a:tblGrid>
              <a:tr h="500183">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11/29</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11/30</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12/1</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a:effectLst/>
                        </a:rPr>
                        <a:t>12</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0" marR="7620" marT="7620"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0" marR="7620" marT="7620" marB="0" anchor="b"/>
                </a:tc>
              </a:tr>
              <a:tr h="191042">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0" marR="7620" marT="7620" marB="0" anchor="b"/>
                </a:tc>
              </a:tr>
              <a:tr h="333455">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0" marR="7620" marT="7620" marB="0" anchor="b"/>
                </a:tc>
              </a:tr>
              <a:tr h="166728">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tr>
              <a:tr h="166728">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2929785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6945"/>
            <a:ext cx="8229600" cy="1143000"/>
          </a:xfrm>
        </p:spPr>
        <p:txBody>
          <a:bodyPr/>
          <a:lstStyle/>
          <a:p>
            <a:r>
              <a:rPr lang="en-US" dirty="0"/>
              <a:t>Tentative Schedule for Tues </a:t>
            </a:r>
            <a:r>
              <a:rPr lang="en-US" dirty="0" smtClean="0"/>
              <a:t>11/29/16</a:t>
            </a:r>
            <a:endParaRPr lang="en-US" dirty="0"/>
          </a:p>
        </p:txBody>
      </p:sp>
      <p:sp>
        <p:nvSpPr>
          <p:cNvPr id="2" name="Date Placeholder 1"/>
          <p:cNvSpPr>
            <a:spLocks noGrp="1"/>
          </p:cNvSpPr>
          <p:nvPr>
            <p:ph type="dt" sz="half" idx="10"/>
          </p:nvPr>
        </p:nvSpPr>
        <p:spPr/>
        <p:txBody>
          <a:bodyPr/>
          <a:lstStyle/>
          <a:p>
            <a:pPr>
              <a:defRPr/>
            </a:pPr>
            <a:fld id="{8A1FFEC0-FC6A-47A4-8128-C2B62271111C}" type="datetime1">
              <a:rPr lang="en-US" smtClean="0"/>
              <a:t>11/19/2016</a:t>
            </a:fld>
            <a:endParaRPr lang="en-US"/>
          </a:p>
        </p:txBody>
      </p:sp>
      <p:sp>
        <p:nvSpPr>
          <p:cNvPr id="3" name="Footer Placeholder 2"/>
          <p:cNvSpPr>
            <a:spLocks noGrp="1"/>
          </p:cNvSpPr>
          <p:nvPr>
            <p:ph type="ftr" sz="quarter" idx="11"/>
          </p:nvPr>
        </p:nvSpPr>
        <p:spPr/>
        <p:txBody>
          <a:bodyPr/>
          <a:lstStyle/>
          <a:p>
            <a:pPr>
              <a:defRPr/>
            </a:pPr>
            <a:r>
              <a:rPr lang="en-US" smtClean="0"/>
              <a:t>Doc #: 5-16-0038-01-agen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4</a:t>
            </a:fld>
            <a:endParaRPr lang="en-US"/>
          </a:p>
        </p:txBody>
      </p:sp>
      <p:pic>
        <p:nvPicPr>
          <p:cNvPr id="5" name="Picture 4"/>
          <p:cNvPicPr>
            <a:picLocks noChangeAspect="1"/>
          </p:cNvPicPr>
          <p:nvPr/>
        </p:nvPicPr>
        <p:blipFill>
          <a:blip r:embed="rId2"/>
          <a:stretch>
            <a:fillRect/>
          </a:stretch>
        </p:blipFill>
        <p:spPr>
          <a:xfrm>
            <a:off x="544716" y="1371600"/>
            <a:ext cx="8142084" cy="4466724"/>
          </a:xfrm>
          <a:prstGeom prst="rect">
            <a:avLst/>
          </a:prstGeom>
        </p:spPr>
      </p:pic>
    </p:spTree>
    <p:extLst>
      <p:ext uri="{BB962C8B-B14F-4D97-AF65-F5344CB8AC3E}">
        <p14:creationId xmlns:p14="http://schemas.microsoft.com/office/powerpoint/2010/main" val="4261174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Tentative Schedule for Wed </a:t>
            </a:r>
            <a:r>
              <a:rPr lang="en-US" dirty="0" smtClean="0"/>
              <a:t>11/30/16</a:t>
            </a:r>
            <a:endParaRPr lang="en-US" dirty="0"/>
          </a:p>
        </p:txBody>
      </p:sp>
      <p:sp>
        <p:nvSpPr>
          <p:cNvPr id="2" name="Date Placeholder 1"/>
          <p:cNvSpPr>
            <a:spLocks noGrp="1"/>
          </p:cNvSpPr>
          <p:nvPr>
            <p:ph type="dt" sz="half" idx="10"/>
          </p:nvPr>
        </p:nvSpPr>
        <p:spPr/>
        <p:txBody>
          <a:bodyPr/>
          <a:lstStyle/>
          <a:p>
            <a:pPr>
              <a:defRPr/>
            </a:pPr>
            <a:fld id="{4DE579BE-3C1C-4F7F-9B50-A64E96F9B0EF}" type="datetime1">
              <a:rPr lang="en-US" smtClean="0"/>
              <a:t>11/19/2016</a:t>
            </a:fld>
            <a:endParaRPr lang="en-US"/>
          </a:p>
        </p:txBody>
      </p:sp>
      <p:sp>
        <p:nvSpPr>
          <p:cNvPr id="3" name="Footer Placeholder 2"/>
          <p:cNvSpPr>
            <a:spLocks noGrp="1"/>
          </p:cNvSpPr>
          <p:nvPr>
            <p:ph type="ftr" sz="quarter" idx="11"/>
          </p:nvPr>
        </p:nvSpPr>
        <p:spPr/>
        <p:txBody>
          <a:bodyPr/>
          <a:lstStyle/>
          <a:p>
            <a:pPr>
              <a:defRPr/>
            </a:pPr>
            <a:r>
              <a:rPr lang="en-US" smtClean="0"/>
              <a:t>Doc #: 5-16-0038-01-agen</a:t>
            </a:r>
            <a:endParaRPr lang="en-US"/>
          </a:p>
        </p:txBody>
      </p:sp>
      <p:sp>
        <p:nvSpPr>
          <p:cNvPr id="4" name="Slide Number Placeholder 3"/>
          <p:cNvSpPr>
            <a:spLocks noGrp="1"/>
          </p:cNvSpPr>
          <p:nvPr>
            <p:ph type="sldNum" sz="quarter" idx="12"/>
          </p:nvPr>
        </p:nvSpPr>
        <p:spPr/>
        <p:txBody>
          <a:bodyPr/>
          <a:lstStyle/>
          <a:p>
            <a:pPr>
              <a:defRPr/>
            </a:pPr>
            <a:fld id="{24801112-3285-446D-8483-AC060328F4AD}" type="slidenum">
              <a:rPr lang="en-US" smtClean="0"/>
              <a:pPr>
                <a:defRPr/>
              </a:pPr>
              <a:t>5</a:t>
            </a:fld>
            <a:endParaRPr lang="en-US"/>
          </a:p>
        </p:txBody>
      </p:sp>
      <p:pic>
        <p:nvPicPr>
          <p:cNvPr id="5" name="Picture 4"/>
          <p:cNvPicPr>
            <a:picLocks noChangeAspect="1"/>
          </p:cNvPicPr>
          <p:nvPr/>
        </p:nvPicPr>
        <p:blipFill>
          <a:blip r:embed="rId2"/>
          <a:stretch>
            <a:fillRect/>
          </a:stretch>
        </p:blipFill>
        <p:spPr>
          <a:xfrm>
            <a:off x="304800" y="1295400"/>
            <a:ext cx="8691222" cy="4727572"/>
          </a:xfrm>
          <a:prstGeom prst="rect">
            <a:avLst/>
          </a:prstGeom>
        </p:spPr>
      </p:pic>
    </p:spTree>
    <p:extLst>
      <p:ext uri="{BB962C8B-B14F-4D97-AF65-F5344CB8AC3E}">
        <p14:creationId xmlns:p14="http://schemas.microsoft.com/office/powerpoint/2010/main" val="2045663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Tentative Schedule for </a:t>
            </a:r>
            <a:r>
              <a:rPr lang="en-US" dirty="0" smtClean="0"/>
              <a:t>Thurs </a:t>
            </a:r>
            <a:r>
              <a:rPr lang="en-US" dirty="0" smtClean="0"/>
              <a:t>12/1/16</a:t>
            </a:r>
            <a:endParaRPr lang="en-US" dirty="0"/>
          </a:p>
        </p:txBody>
      </p:sp>
      <p:sp>
        <p:nvSpPr>
          <p:cNvPr id="3" name="Date Placeholder 2"/>
          <p:cNvSpPr>
            <a:spLocks noGrp="1"/>
          </p:cNvSpPr>
          <p:nvPr>
            <p:ph type="dt" sz="half" idx="10"/>
          </p:nvPr>
        </p:nvSpPr>
        <p:spPr/>
        <p:txBody>
          <a:bodyPr/>
          <a:lstStyle/>
          <a:p>
            <a:pPr>
              <a:defRPr/>
            </a:pPr>
            <a:fld id="{57752097-1309-4C36-9EA1-310AD8F960B0}" type="datetime1">
              <a:rPr lang="en-US" smtClean="0"/>
              <a:t>11/19/2016</a:t>
            </a:fld>
            <a:endParaRPr lang="en-US"/>
          </a:p>
        </p:txBody>
      </p:sp>
      <p:sp>
        <p:nvSpPr>
          <p:cNvPr id="4" name="Footer Placeholder 3"/>
          <p:cNvSpPr>
            <a:spLocks noGrp="1"/>
          </p:cNvSpPr>
          <p:nvPr>
            <p:ph type="ftr" sz="quarter" idx="11"/>
          </p:nvPr>
        </p:nvSpPr>
        <p:spPr/>
        <p:txBody>
          <a:bodyPr/>
          <a:lstStyle/>
          <a:p>
            <a:pPr>
              <a:defRPr/>
            </a:pPr>
            <a:r>
              <a:rPr lang="en-US" smtClean="0"/>
              <a:t>Doc #: 5-16-0038-01-agen</a:t>
            </a:r>
            <a:endParaRPr lang="en-US"/>
          </a:p>
        </p:txBody>
      </p:sp>
      <p:sp>
        <p:nvSpPr>
          <p:cNvPr id="5" name="Slide Number Placeholder 4"/>
          <p:cNvSpPr>
            <a:spLocks noGrp="1"/>
          </p:cNvSpPr>
          <p:nvPr>
            <p:ph type="sldNum" sz="quarter" idx="12"/>
          </p:nvPr>
        </p:nvSpPr>
        <p:spPr/>
        <p:txBody>
          <a:bodyPr/>
          <a:lstStyle/>
          <a:p>
            <a:pPr>
              <a:defRPr/>
            </a:pPr>
            <a:fld id="{9B07B3E5-9C92-4467-B532-D8FF4A69480D}" type="slidenum">
              <a:rPr lang="en-US" smtClean="0"/>
              <a:pPr>
                <a:defRPr/>
              </a:pPr>
              <a:t>6</a:t>
            </a:fld>
            <a:endParaRPr lang="en-US"/>
          </a:p>
        </p:txBody>
      </p:sp>
      <p:sp>
        <p:nvSpPr>
          <p:cNvPr id="9" name="TextBox 8"/>
          <p:cNvSpPr txBox="1"/>
          <p:nvPr/>
        </p:nvSpPr>
        <p:spPr>
          <a:xfrm>
            <a:off x="2376712" y="6097566"/>
            <a:ext cx="3909788" cy="369332"/>
          </a:xfrm>
          <a:prstGeom prst="rect">
            <a:avLst/>
          </a:prstGeom>
          <a:noFill/>
        </p:spPr>
        <p:txBody>
          <a:bodyPr wrap="none" rtlCol="0">
            <a:spAutoFit/>
          </a:bodyPr>
          <a:lstStyle/>
          <a:p>
            <a:r>
              <a:rPr lang="en-US" dirty="0" smtClean="0"/>
              <a:t>1900.5 will adjourn after this meeting…</a:t>
            </a:r>
            <a:endParaRPr lang="en-US" dirty="0"/>
          </a:p>
        </p:txBody>
      </p:sp>
      <p:pic>
        <p:nvPicPr>
          <p:cNvPr id="6" name="Picture 5"/>
          <p:cNvPicPr>
            <a:picLocks noChangeAspect="1"/>
          </p:cNvPicPr>
          <p:nvPr/>
        </p:nvPicPr>
        <p:blipFill>
          <a:blip r:embed="rId2"/>
          <a:stretch>
            <a:fillRect/>
          </a:stretch>
        </p:blipFill>
        <p:spPr>
          <a:xfrm>
            <a:off x="457200" y="1360116"/>
            <a:ext cx="8326678" cy="4444114"/>
          </a:xfrm>
          <a:prstGeom prst="rect">
            <a:avLst/>
          </a:prstGeom>
        </p:spPr>
      </p:pic>
    </p:spTree>
    <p:extLst>
      <p:ext uri="{BB962C8B-B14F-4D97-AF65-F5344CB8AC3E}">
        <p14:creationId xmlns:p14="http://schemas.microsoft.com/office/powerpoint/2010/main" val="2375674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a:t>Rules</a:t>
            </a:r>
          </a:p>
        </p:txBody>
      </p:sp>
      <p:sp>
        <p:nvSpPr>
          <p:cNvPr id="4099" name="Content Placeholder 5"/>
          <p:cNvSpPr>
            <a:spLocks noGrp="1"/>
          </p:cNvSpPr>
          <p:nvPr>
            <p:ph idx="1"/>
          </p:nvPr>
        </p:nvSpPr>
        <p:spPr/>
        <p:txBody>
          <a:bodyPr/>
          <a:lstStyle/>
          <a:p>
            <a:r>
              <a:rPr/>
              <a:t>IEEE DySPAN-SC rules</a:t>
            </a:r>
          </a:p>
          <a:p>
            <a:pPr lvl="1"/>
            <a:r>
              <a:rPr>
                <a:hlinkClick r:id="rId2"/>
              </a:rPr>
              <a:t>http://standards.ieee.org/about/sasb/audcom/pnp/DySPAN_SC.pdf</a:t>
            </a:r>
            <a:endParaRPr/>
          </a:p>
          <a:p>
            <a:r>
              <a:rPr/>
              <a:t>IEEE 1900.5 WG rules</a:t>
            </a:r>
          </a:p>
          <a:p>
            <a:pPr lvl="1"/>
            <a:r>
              <a:rPr>
                <a:hlinkClick r:id="rId3"/>
              </a:rPr>
              <a:t>http://grouper.ieee.org/groups/dyspan/files/individual-WG-PnPs.pdf</a:t>
            </a:r>
            <a:endParaRPr/>
          </a:p>
          <a:p>
            <a:r>
              <a:rPr/>
              <a:t>Roberts Rules (latest edition) as needed…</a:t>
            </a:r>
          </a:p>
          <a:p>
            <a:pPr lvl="1"/>
            <a:endParaRPr/>
          </a:p>
        </p:txBody>
      </p:sp>
      <p:sp>
        <p:nvSpPr>
          <p:cNvPr id="2" name="Date Placeholder 1"/>
          <p:cNvSpPr>
            <a:spLocks noGrp="1"/>
          </p:cNvSpPr>
          <p:nvPr>
            <p:ph type="dt" sz="quarter" idx="10"/>
          </p:nvPr>
        </p:nvSpPr>
        <p:spPr/>
        <p:txBody>
          <a:bodyPr/>
          <a:lstStyle/>
          <a:p>
            <a:pPr>
              <a:defRPr/>
            </a:pPr>
            <a:fld id="{484DA402-B951-42C5-9169-6E63C94F5B84}" type="datetime1">
              <a:rPr lang="en-US" smtClean="0"/>
              <a:t>11/19/2016</a:t>
            </a:fld>
            <a:endParaRPr lang="en-US"/>
          </a:p>
        </p:txBody>
      </p:sp>
      <p:sp>
        <p:nvSpPr>
          <p:cNvPr id="3" name="Footer Placeholder 2"/>
          <p:cNvSpPr>
            <a:spLocks noGrp="1"/>
          </p:cNvSpPr>
          <p:nvPr>
            <p:ph type="ftr" sz="quarter" idx="11"/>
          </p:nvPr>
        </p:nvSpPr>
        <p:spPr/>
        <p:txBody>
          <a:bodyPr/>
          <a:lstStyle/>
          <a:p>
            <a:pPr>
              <a:defRPr/>
            </a:pPr>
            <a:r>
              <a:rPr lang="en-US" smtClean="0"/>
              <a:t>Doc #: 5-16-0038-01-agen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762000" y="965200"/>
            <a:ext cx="8382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dirty="0">
                <a:latin typeface="Times New Roman" pitchFamily="18" charset="0"/>
              </a:rPr>
              <a:t>DAY 1 – </a:t>
            </a:r>
            <a:r>
              <a:rPr lang="en-US" dirty="0" smtClean="0">
                <a:latin typeface="Times New Roman" pitchFamily="18" charset="0"/>
              </a:rPr>
              <a:t>11/29/16</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2">
              <a:buFont typeface="Calibri" pitchFamily="34" charset="0"/>
              <a:buAutoNum type="alphaLcPeriod"/>
            </a:pPr>
            <a:r>
              <a:rPr lang="en-US" dirty="0">
                <a:latin typeface="Times New Roman" pitchFamily="18" charset="0"/>
              </a:rPr>
              <a:t>Roll Call / Quorum Check</a:t>
            </a:r>
          </a:p>
          <a:p>
            <a:pPr lvl="2">
              <a:buFont typeface="Calibri" pitchFamily="34" charset="0"/>
              <a:buAutoNum type="alphaLcPeriod"/>
            </a:pPr>
            <a:r>
              <a:rPr lang="en-US" dirty="0">
                <a:latin typeface="Times New Roman" pitchFamily="18" charset="0"/>
              </a:rPr>
              <a:t>Approve Agenda</a:t>
            </a:r>
          </a:p>
          <a:p>
            <a:pPr lvl="2">
              <a:buFont typeface="Calibri" pitchFamily="34" charset="0"/>
              <a:buAutoNum type="alphaLcPeriod"/>
            </a:pPr>
            <a:r>
              <a:rPr lang="en-US" dirty="0">
                <a:latin typeface="Times New Roman" pitchFamily="18" charset="0"/>
              </a:rPr>
              <a:t>Patent slides / Notes on status</a:t>
            </a:r>
          </a:p>
          <a:p>
            <a:pPr lvl="2">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1900.5.1 </a:t>
            </a:r>
            <a:r>
              <a:rPr lang="en-US" dirty="0" smtClean="0">
                <a:latin typeface="Times New Roman" pitchFamily="18" charset="0"/>
              </a:rPr>
              <a:t>Status</a:t>
            </a:r>
            <a:endParaRPr lang="en-US" dirty="0">
              <a:latin typeface="Times New Roman" pitchFamily="18" charset="0"/>
            </a:endParaRPr>
          </a:p>
          <a:p>
            <a:pPr>
              <a:buFont typeface="Calibri" pitchFamily="34" charset="0"/>
              <a:buAutoNum type="arabicPeriod"/>
            </a:pPr>
            <a:r>
              <a:rPr lang="en-US" dirty="0" smtClean="0">
                <a:latin typeface="Times New Roman" pitchFamily="18" charset="0"/>
              </a:rPr>
              <a:t>1900.5.2 Status</a:t>
            </a:r>
          </a:p>
          <a:p>
            <a:pPr>
              <a:buFont typeface="Calibri" pitchFamily="34" charset="0"/>
              <a:buAutoNum type="arabicPeriod"/>
            </a:pPr>
            <a:r>
              <a:rPr lang="en-US" dirty="0">
                <a:latin typeface="Times New Roman" pitchFamily="18" charset="0"/>
              </a:rPr>
              <a:t>1900.5 marketing</a:t>
            </a:r>
          </a:p>
          <a:p>
            <a:pPr marL="119063" indent="0"/>
            <a:r>
              <a:rPr lang="en-US" dirty="0" smtClean="0">
                <a:latin typeface="Times New Roman" pitchFamily="18" charset="0"/>
              </a:rPr>
              <a:t>DAY </a:t>
            </a:r>
            <a:r>
              <a:rPr lang="en-US" dirty="0">
                <a:latin typeface="Times New Roman" pitchFamily="18" charset="0"/>
              </a:rPr>
              <a:t>2 – </a:t>
            </a:r>
            <a:r>
              <a:rPr lang="en-US" dirty="0" smtClean="0">
                <a:latin typeface="Times New Roman" pitchFamily="18" charset="0"/>
              </a:rPr>
              <a:t>11/30/16</a:t>
            </a:r>
            <a:endParaRPr lang="en-US" dirty="0">
              <a:latin typeface="Times New Roman" pitchFamily="18" charset="0"/>
            </a:endParaRPr>
          </a:p>
          <a:p>
            <a:pPr>
              <a:buFont typeface="+mj-lt"/>
              <a:buAutoNum type="arabicPeriod" startAt="5"/>
            </a:pPr>
            <a:r>
              <a:rPr lang="en-US" dirty="0" smtClean="0">
                <a:latin typeface="Times New Roman" pitchFamily="18" charset="0"/>
              </a:rPr>
              <a:t>1900.5.1 Ad Hoc Drafting Review</a:t>
            </a:r>
            <a:endParaRPr lang="en-US" dirty="0">
              <a:latin typeface="Times New Roman" pitchFamily="18" charset="0"/>
            </a:endParaRPr>
          </a:p>
          <a:p>
            <a:pPr marL="119063" indent="0"/>
            <a:r>
              <a:rPr lang="en-US" dirty="0" smtClean="0">
                <a:latin typeface="Times New Roman" pitchFamily="18" charset="0"/>
              </a:rPr>
              <a:t>DAY </a:t>
            </a:r>
            <a:r>
              <a:rPr lang="en-US" dirty="0">
                <a:latin typeface="Times New Roman" pitchFamily="18" charset="0"/>
              </a:rPr>
              <a:t>3 – </a:t>
            </a:r>
            <a:r>
              <a:rPr lang="en-US" dirty="0" smtClean="0">
                <a:latin typeface="Times New Roman" pitchFamily="18" charset="0"/>
              </a:rPr>
              <a:t>12/1/16</a:t>
            </a:r>
            <a:endParaRPr lang="en-US" dirty="0">
              <a:latin typeface="Times New Roman" pitchFamily="18" charset="0"/>
            </a:endParaRPr>
          </a:p>
          <a:p>
            <a:pPr>
              <a:buFont typeface="+mj-lt"/>
              <a:buAutoNum type="arabicPeriod" startAt="6"/>
            </a:pPr>
            <a:r>
              <a:rPr lang="en-US" dirty="0" smtClean="0">
                <a:latin typeface="Times New Roman" pitchFamily="18" charset="0"/>
              </a:rPr>
              <a:t>1900.5.2 Ad Hoc Comment Resolution</a:t>
            </a:r>
          </a:p>
          <a:p>
            <a:pPr marL="119063" indent="0"/>
            <a:r>
              <a:rPr lang="en-US" dirty="0" smtClean="0">
                <a:latin typeface="Times New Roman" pitchFamily="18" charset="0"/>
              </a:rPr>
              <a:t>(Last half hour of meeting – Full WG meeting)</a:t>
            </a:r>
            <a:endParaRPr lang="en-US" dirty="0">
              <a:latin typeface="Times New Roman" pitchFamily="18" charset="0"/>
            </a:endParaRPr>
          </a:p>
          <a:p>
            <a:pPr>
              <a:buFont typeface="+mj-lt"/>
              <a:buAutoNum type="arabicPeriod" startAt="7"/>
            </a:pPr>
            <a:r>
              <a:rPr lang="en-US" dirty="0" smtClean="0">
                <a:latin typeface="Times New Roman" pitchFamily="18" charset="0"/>
              </a:rPr>
              <a:t>Any required closing motions</a:t>
            </a:r>
          </a:p>
          <a:p>
            <a:pPr>
              <a:buFont typeface="Calibri" pitchFamily="34" charset="0"/>
              <a:buAutoNum type="arabicPeriod" startAt="7"/>
            </a:pPr>
            <a:r>
              <a:rPr lang="en-US" dirty="0" smtClean="0">
                <a:latin typeface="Times New Roman" pitchFamily="18" charset="0"/>
              </a:rPr>
              <a:t>1900.5 </a:t>
            </a:r>
            <a:r>
              <a:rPr lang="en-US" dirty="0">
                <a:latin typeface="Times New Roman" pitchFamily="18" charset="0"/>
              </a:rPr>
              <a:t>meeting planning and review</a:t>
            </a:r>
          </a:p>
          <a:p>
            <a:pPr>
              <a:buFont typeface="Calibri" pitchFamily="34" charset="0"/>
              <a:buAutoNum type="arabicPeriod" startAt="7"/>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startAt="7"/>
            </a:pPr>
            <a:r>
              <a:rPr lang="en-US" dirty="0">
                <a:latin typeface="Times New Roman" pitchFamily="18" charset="0"/>
              </a:rPr>
              <a:t>Adjourn</a:t>
            </a:r>
          </a:p>
        </p:txBody>
      </p:sp>
      <p:sp>
        <p:nvSpPr>
          <p:cNvPr id="2" name="Date Placeholder 1"/>
          <p:cNvSpPr>
            <a:spLocks noGrp="1"/>
          </p:cNvSpPr>
          <p:nvPr>
            <p:ph type="dt" sz="quarter" idx="10"/>
          </p:nvPr>
        </p:nvSpPr>
        <p:spPr/>
        <p:txBody>
          <a:bodyPr/>
          <a:lstStyle/>
          <a:p>
            <a:pPr>
              <a:defRPr/>
            </a:pPr>
            <a:fld id="{1DD31B88-605C-419F-A28A-6042CE8507A3}" type="datetime1">
              <a:rPr lang="en-US" smtClean="0"/>
              <a:t>11/19/2016</a:t>
            </a:fld>
            <a:endParaRPr lang="en-US"/>
          </a:p>
        </p:txBody>
      </p:sp>
      <p:sp>
        <p:nvSpPr>
          <p:cNvPr id="3" name="Footer Placeholder 2"/>
          <p:cNvSpPr>
            <a:spLocks noGrp="1"/>
          </p:cNvSpPr>
          <p:nvPr>
            <p:ph type="ftr" sz="quarter" idx="11"/>
          </p:nvPr>
        </p:nvSpPr>
        <p:spPr/>
        <p:txBody>
          <a:bodyPr/>
          <a:lstStyle/>
          <a:p>
            <a:pPr>
              <a:defRPr/>
            </a:pPr>
            <a:r>
              <a:rPr lang="en-US" smtClean="0"/>
              <a:t>Doc #: 5-16-0038-01-agen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8</a:t>
            </a:fld>
            <a:endParaRPr lang="en-US"/>
          </a:p>
        </p:txBody>
      </p:sp>
      <p:sp>
        <p:nvSpPr>
          <p:cNvPr id="5" name="Right Arrow 4"/>
          <p:cNvSpPr/>
          <p:nvPr/>
        </p:nvSpPr>
        <p:spPr>
          <a:xfrm>
            <a:off x="304800" y="838200"/>
            <a:ext cx="3048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Adjusted Agenda contained in </a:t>
            </a:r>
            <a:r>
              <a:rPr dirty="0" smtClean="0"/>
              <a:t>xxx</a:t>
            </a:r>
            <a:endParaRPr dirty="0"/>
          </a:p>
          <a:p>
            <a:r>
              <a:rPr dirty="0"/>
              <a:t>Mover:  </a:t>
            </a:r>
          </a:p>
          <a:p>
            <a:r>
              <a:rPr dirty="0"/>
              <a:t>Second: </a:t>
            </a:r>
            <a:endParaRPr lang="en-US" dirty="0"/>
          </a:p>
          <a:p>
            <a:r>
              <a:rPr lang="en-US" dirty="0"/>
              <a:t>Vote: </a:t>
            </a:r>
            <a:endParaRPr dirty="0"/>
          </a:p>
        </p:txBody>
      </p:sp>
      <p:sp>
        <p:nvSpPr>
          <p:cNvPr id="4" name="Date Placeholder 3"/>
          <p:cNvSpPr>
            <a:spLocks noGrp="1"/>
          </p:cNvSpPr>
          <p:nvPr>
            <p:ph type="dt" sz="quarter" idx="10"/>
          </p:nvPr>
        </p:nvSpPr>
        <p:spPr/>
        <p:txBody>
          <a:bodyPr/>
          <a:lstStyle/>
          <a:p>
            <a:pPr>
              <a:defRPr/>
            </a:pPr>
            <a:fld id="{CEFFD7BC-EDD3-4C0F-8A21-84113F4463C6}" type="datetime1">
              <a:rPr lang="en-US" smtClean="0"/>
              <a:t>11/19/2016</a:t>
            </a:fld>
            <a:endParaRPr lang="en-US"/>
          </a:p>
        </p:txBody>
      </p:sp>
      <p:sp>
        <p:nvSpPr>
          <p:cNvPr id="5" name="Footer Placeholder 4"/>
          <p:cNvSpPr>
            <a:spLocks noGrp="1"/>
          </p:cNvSpPr>
          <p:nvPr>
            <p:ph type="ftr" sz="quarter" idx="11"/>
          </p:nvPr>
        </p:nvSpPr>
        <p:spPr/>
        <p:txBody>
          <a:bodyPr/>
          <a:lstStyle/>
          <a:p>
            <a:pPr>
              <a:defRPr/>
            </a:pPr>
            <a:r>
              <a:rPr lang="en-US" smtClean="0"/>
              <a:t>Doc #: 5-16-0038-01-agen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9</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13312</TotalTime>
  <Words>1445</Words>
  <Application>Microsoft Office PowerPoint</Application>
  <PresentationFormat>On-screen Show (4:3)</PresentationFormat>
  <Paragraphs>327</Paragraphs>
  <Slides>21</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Electronic Meeting Details Same for all 3 days</vt:lpstr>
      <vt:lpstr>Current Membership</vt:lpstr>
      <vt:lpstr>Tentative Schedule for Tues 11/29/16</vt:lpstr>
      <vt:lpstr>Tentative Schedule for Wed 11/30/16</vt:lpstr>
      <vt:lpstr>Tentative Schedule for Thurs 12/1/16</vt:lpstr>
      <vt:lpstr>Rules</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Working Schedule for 1900.5.1</vt:lpstr>
      <vt:lpstr>1900.5.1 Drafting Review (7/27/16)</vt:lpstr>
      <vt:lpstr>Working Schedule for 1900.5.2</vt:lpstr>
      <vt:lpstr>1900.5.2 Comment Resolution (7/28/16)</vt:lpstr>
      <vt:lpstr>Marketing Deep Dive (7/28/16)</vt:lpstr>
      <vt:lpstr>Future Meeting Planning</vt:lpstr>
      <vt:lpstr>IEEE 1900.5 Meetings 11/28/16 – 12/1/16</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275</cp:revision>
  <dcterms:created xsi:type="dcterms:W3CDTF">2013-08-13T02:52:21Z</dcterms:created>
  <dcterms:modified xsi:type="dcterms:W3CDTF">2016-11-19T13:23:18Z</dcterms:modified>
</cp:coreProperties>
</file>