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15" r:id="rId3"/>
    <p:sldId id="337" r:id="rId4"/>
    <p:sldId id="313" r:id="rId5"/>
    <p:sldId id="332" r:id="rId6"/>
    <p:sldId id="352" r:id="rId7"/>
    <p:sldId id="353" r:id="rId8"/>
    <p:sldId id="354" r:id="rId9"/>
    <p:sldId id="355" r:id="rId10"/>
    <p:sldId id="365" r:id="rId11"/>
    <p:sldId id="366" r:id="rId12"/>
    <p:sldId id="364"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6</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C75B058-E4D2-41F4-BB52-671389D6C37B}" type="datetime1">
              <a:rPr lang="en-US" smtClean="0"/>
              <a:t>10/16/2016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6216FF1-F70D-45D3-8F49-57EAA8E7C850}" type="datetime1">
              <a:rPr lang="en-US" smtClean="0"/>
              <a:t>10/16/2016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E0959EC-F03B-45DC-A258-BF65C7DEE607}" type="datetime1">
              <a:rPr lang="en-US" smtClean="0"/>
              <a:t>10/16/2016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A01183B-F5F0-4A61-B4E8-7DAF110E9AC6}" type="datetime1">
              <a:rPr lang="en-US" smtClean="0"/>
              <a:t>10/16/2016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9B98DDE-8E48-44EE-99EC-85912D10A03B}" type="datetime1">
              <a:rPr lang="en-US" smtClean="0"/>
              <a:t>10/16/2016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A843428-D726-4ABB-9BD2-AEAFD5CA9B40}" type="datetime1">
              <a:rPr lang="en-US" smtClean="0"/>
              <a:t>10/16/2016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5-16-0035-00-agen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36A4DB9-7239-4457-9CBF-EC7310340688}" type="datetime1">
              <a:rPr lang="en-US" smtClean="0"/>
              <a:t>10/16/2016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5-16-0035-00-agen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C3F77E7-D490-4D47-8778-6875512DCA82}" type="datetime1">
              <a:rPr lang="en-US" smtClean="0"/>
              <a:t>10/16/2016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5-16-0035-00-agen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C8AA06F-904D-43DC-94F3-103EB99F7C4D}" type="datetime1">
              <a:rPr lang="en-US" smtClean="0"/>
              <a:t>10/16/2016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5-16-0035-00-agen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E7A9A63-0E53-4BC8-90FA-F5B795F80A6A}" type="datetime1">
              <a:rPr lang="en-US" smtClean="0"/>
              <a:t>10/16/2016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5-16-0035-00-agen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0B9F3C-C214-45C2-A7E9-EAC399FC236B}" type="datetime1">
              <a:rPr lang="en-US" smtClean="0"/>
              <a:t>10/16/2016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5-16-0035-00-agen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887D8800-403B-48B7-8D7F-DA4FAF0CDA72}" type="datetime1">
              <a:rPr lang="en-US" smtClean="0"/>
              <a:t>10/16/2016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5-16-0035-00-agen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0228F80-748F-41C1-8BA1-EA47901F0EE1}" type="datetime1">
              <a:rPr lang="en-US" smtClean="0">
                <a:solidFill>
                  <a:srgbClr val="000099"/>
                </a:solidFill>
              </a:rPr>
              <a:t>10/16/2016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66817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a:t>
            </a:r>
            <a:r>
              <a:rPr lang="en-US" sz="1200" b="1" dirty="0" smtClean="0">
                <a:latin typeface="Arial" pitchFamily="34" charset="0"/>
                <a:cs typeface="Times New Roman" pitchFamily="18" charset="0"/>
              </a:rPr>
              <a:t>1900.5.2 </a:t>
            </a:r>
            <a:r>
              <a:rPr lang="en-US" sz="1200" b="1" dirty="0" smtClean="0">
                <a:latin typeface="Arial" pitchFamily="34" charset="0"/>
                <a:cs typeface="Times New Roman" pitchFamily="18" charset="0"/>
              </a:rPr>
              <a:t>Ad Hoc </a:t>
            </a:r>
            <a:r>
              <a:rPr lang="en-US" sz="1200" b="1" dirty="0">
                <a:latin typeface="Arial" pitchFamily="34" charset="0"/>
                <a:cs typeface="Times New Roman" pitchFamily="18" charset="0"/>
              </a:rPr>
              <a:t>Meeting on </a:t>
            </a:r>
            <a:r>
              <a:rPr lang="en-US" sz="1200" b="1" dirty="0" smtClean="0">
                <a:latin typeface="Arial" pitchFamily="34" charset="0"/>
                <a:cs typeface="Times New Roman" pitchFamily="18" charset="0"/>
              </a:rPr>
              <a:t>25 October </a:t>
            </a:r>
            <a:r>
              <a:rPr lang="en-US" sz="1200" b="1" dirty="0" smtClean="0">
                <a:latin typeface="Arial" pitchFamily="34" charset="0"/>
                <a:cs typeface="Times New Roman" pitchFamily="18" charset="0"/>
              </a:rPr>
              <a:t>2016</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16</a:t>
            </a:r>
            <a:r>
              <a:rPr lang="en-US" sz="1200" b="1" dirty="0" smtClean="0">
                <a:latin typeface="Arial" pitchFamily="34" charset="0"/>
                <a:cs typeface="Times New Roman" pitchFamily="18" charset="0"/>
              </a:rPr>
              <a:t> October </a:t>
            </a:r>
            <a:r>
              <a:rPr lang="en-US" sz="1200" b="1" dirty="0">
                <a:latin typeface="Arial" pitchFamily="34" charset="0"/>
                <a:cs typeface="Times New Roman" pitchFamily="18" charset="0"/>
              </a:rPr>
              <a:t>2016 </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5-16-0035-00-agen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5-16-0035-00-agen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Recirculation status</a:t>
            </a:r>
          </a:p>
          <a:p>
            <a:r>
              <a:rPr lang="en-US" dirty="0"/>
              <a:t>Schema Status</a:t>
            </a:r>
            <a:endParaRPr dirty="0"/>
          </a:p>
          <a:p>
            <a:r>
              <a:rPr lang="en-US" dirty="0" smtClean="0"/>
              <a:t>Comment Resolution</a:t>
            </a:r>
          </a:p>
        </p:txBody>
      </p:sp>
      <p:sp>
        <p:nvSpPr>
          <p:cNvPr id="4" name="Date Placeholder 3"/>
          <p:cNvSpPr>
            <a:spLocks noGrp="1"/>
          </p:cNvSpPr>
          <p:nvPr>
            <p:ph type="dt" sz="quarter" idx="10"/>
          </p:nvPr>
        </p:nvSpPr>
        <p:spPr/>
        <p:txBody>
          <a:bodyPr/>
          <a:lstStyle/>
          <a:p>
            <a:pPr>
              <a:defRPr/>
            </a:pPr>
            <a:fld id="{89D3DC86-4470-4418-8522-6196E6801B48}" type="datetime1">
              <a:rPr lang="en-US" smtClean="0"/>
              <a:t>10/16/2016</a:t>
            </a:fld>
            <a:endParaRPr lang="en-US"/>
          </a:p>
        </p:txBody>
      </p:sp>
      <p:sp>
        <p:nvSpPr>
          <p:cNvPr id="5" name="Footer Placeholder 4"/>
          <p:cNvSpPr>
            <a:spLocks noGrp="1"/>
          </p:cNvSpPr>
          <p:nvPr>
            <p:ph type="ftr" sz="quarter" idx="11"/>
          </p:nvPr>
        </p:nvSpPr>
        <p:spPr/>
        <p:txBody>
          <a:bodyPr/>
          <a:lstStyle/>
          <a:p>
            <a:pPr>
              <a:defRPr/>
            </a:pPr>
            <a:r>
              <a:rPr lang="en-US" smtClean="0"/>
              <a:t>Doc #: 5-16-0035-00-agen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10</a:t>
            </a:fld>
            <a:endParaRPr lang="en-US"/>
          </a:p>
        </p:txBody>
      </p:sp>
    </p:spTree>
    <p:extLst>
      <p:ext uri="{BB962C8B-B14F-4D97-AF65-F5344CB8AC3E}">
        <p14:creationId xmlns:p14="http://schemas.microsoft.com/office/powerpoint/2010/main" val="894632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3/15/16</a:t>
            </a:r>
          </a:p>
          <a:p>
            <a:r>
              <a:rPr altLang="en-US" sz="1400" dirty="0"/>
              <a:t>Suggested comment resolutions available				5/15/16</a:t>
            </a:r>
          </a:p>
          <a:p>
            <a:r>
              <a:rPr altLang="en-US" sz="1400" dirty="0"/>
              <a:t>Vote for </a:t>
            </a:r>
            <a:r>
              <a:rPr altLang="en-US" sz="1400" dirty="0" err="1"/>
              <a:t>Recirc</a:t>
            </a:r>
            <a:r>
              <a:rPr altLang="en-US" sz="1400" dirty="0"/>
              <a:t> Ballot					6/7/16</a:t>
            </a:r>
          </a:p>
          <a:p>
            <a:r>
              <a:rPr altLang="en-US" sz="1400" dirty="0"/>
              <a:t>Conduct </a:t>
            </a:r>
            <a:r>
              <a:rPr altLang="en-US" sz="1400" dirty="0" err="1"/>
              <a:t>Recirc</a:t>
            </a:r>
            <a:r>
              <a:rPr altLang="en-US" sz="1400" dirty="0"/>
              <a:t> Ballot					6/15/16</a:t>
            </a:r>
          </a:p>
          <a:p>
            <a:r>
              <a:rPr altLang="en-US" sz="1400" dirty="0"/>
              <a:t>Ballot completes						6/30/16</a:t>
            </a:r>
          </a:p>
          <a:p>
            <a:r>
              <a:rPr altLang="en-US" sz="1400" dirty="0"/>
              <a:t>Approved by Standards Board					</a:t>
            </a:r>
            <a:r>
              <a:rPr altLang="en-US" sz="1400" dirty="0">
                <a:solidFill>
                  <a:srgbClr val="FF0000"/>
                </a:solidFill>
              </a:rPr>
              <a:t>4/1/16  </a:t>
            </a:r>
            <a:r>
              <a:rPr altLang="en-US" sz="1400" b="1" dirty="0" smtClean="0">
                <a:solidFill>
                  <a:srgbClr val="FF0000"/>
                </a:solidFill>
              </a:rPr>
              <a:t>12/1/16</a:t>
            </a:r>
            <a:endParaRPr altLang="en-US" sz="1400" b="1" dirty="0">
              <a:solidFill>
                <a:srgbClr val="FF0000"/>
              </a:solidFill>
            </a:endParaRPr>
          </a:p>
          <a:p>
            <a:r>
              <a:rPr altLang="en-US" sz="1400" dirty="0"/>
              <a:t>Reference implementation available				</a:t>
            </a:r>
            <a:r>
              <a:rPr altLang="en-US" sz="1400" dirty="0">
                <a:solidFill>
                  <a:srgbClr val="FF0000"/>
                </a:solidFill>
              </a:rPr>
              <a:t>12/15    </a:t>
            </a:r>
            <a:r>
              <a:rPr altLang="en-US" sz="1400" b="1" dirty="0">
                <a:solidFill>
                  <a:srgbClr val="FF0000"/>
                </a:solidFill>
              </a:rPr>
              <a:t>1/16</a:t>
            </a:r>
          </a:p>
          <a:p>
            <a:r>
              <a:rPr altLang="en-US" sz="1400" dirty="0"/>
              <a:t>Certification available					</a:t>
            </a:r>
            <a:r>
              <a:rPr altLang="en-US" sz="1400" dirty="0">
                <a:solidFill>
                  <a:srgbClr val="FF0000"/>
                </a:solidFill>
              </a:rPr>
              <a:t>3/16       </a:t>
            </a:r>
            <a:r>
              <a:rPr altLang="en-US" sz="1400" b="1" dirty="0">
                <a:solidFill>
                  <a:srgbClr val="FF0000"/>
                </a:solidFill>
              </a:rPr>
              <a:t>?</a:t>
            </a: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40DD6EF7-0690-4111-8E7C-CB73CB8BF7B5}" type="datetime1">
              <a:rPr lang="en-US" smtClean="0"/>
              <a:t>10/16/2016</a:t>
            </a:fld>
            <a:endParaRPr lang="en-US"/>
          </a:p>
        </p:txBody>
      </p:sp>
      <p:sp>
        <p:nvSpPr>
          <p:cNvPr id="5" name="Footer Placeholder 4"/>
          <p:cNvSpPr>
            <a:spLocks noGrp="1"/>
          </p:cNvSpPr>
          <p:nvPr>
            <p:ph type="ftr" sz="quarter" idx="11"/>
          </p:nvPr>
        </p:nvSpPr>
        <p:spPr/>
        <p:txBody>
          <a:bodyPr/>
          <a:lstStyle/>
          <a:p>
            <a:pPr>
              <a:defRPr/>
            </a:pPr>
            <a:r>
              <a:rPr lang="en-US" smtClean="0"/>
              <a:t>Doc #: 5-16-0035-00-agen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11</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201" name="TextBox 2"/>
          <p:cNvSpPr txBox="1">
            <a:spLocks noChangeArrowheads="1"/>
          </p:cNvSpPr>
          <p:nvPr/>
        </p:nvSpPr>
        <p:spPr bwMode="auto">
          <a:xfrm>
            <a:off x="7467600" y="3132138"/>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a:solidFill>
                  <a:schemeClr val="tx1"/>
                </a:solidFill>
              </a:rPr>
              <a:t>Rebaselined</a:t>
            </a:r>
          </a:p>
        </p:txBody>
      </p:sp>
      <p:cxnSp>
        <p:nvCxnSpPr>
          <p:cNvPr id="9" name="Straight Arrow Connector 8"/>
          <p:cNvCxnSpPr/>
          <p:nvPr/>
        </p:nvCxnSpPr>
        <p:spPr>
          <a:xfrm>
            <a:off x="7772400" y="3429000"/>
            <a:ext cx="0" cy="9715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2913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720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29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399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10</a:t>
            </a:r>
            <a:r>
              <a:rPr lang="en-US" dirty="0" smtClean="0"/>
              <a:t>/25/16 @</a:t>
            </a:r>
            <a:r>
              <a:rPr lang="en-US" dirty="0" smtClean="0"/>
              <a:t>8 AM</a:t>
            </a:r>
            <a:r>
              <a:rPr lang="en-US" dirty="0" smtClean="0"/>
              <a:t> </a:t>
            </a:r>
            <a:r>
              <a:rPr lang="en-US" dirty="0" smtClean="0"/>
              <a:t>EST</a:t>
            </a:r>
            <a:endParaRPr lang="en-US" dirty="0"/>
          </a:p>
        </p:txBody>
      </p:sp>
      <p:sp>
        <p:nvSpPr>
          <p:cNvPr id="4" name="Date Placeholder 3"/>
          <p:cNvSpPr>
            <a:spLocks noGrp="1"/>
          </p:cNvSpPr>
          <p:nvPr>
            <p:ph type="dt" sz="half" idx="10"/>
          </p:nvPr>
        </p:nvSpPr>
        <p:spPr/>
        <p:txBody>
          <a:bodyPr/>
          <a:lstStyle/>
          <a:p>
            <a:pPr>
              <a:defRPr/>
            </a:pPr>
            <a:fld id="{1361D321-8024-4977-B9A1-D943639D7BF9}" type="datetime1">
              <a:rPr lang="en-US" smtClean="0"/>
              <a:t>10/16/2016</a:t>
            </a:fld>
            <a:endParaRPr lang="en-US"/>
          </a:p>
        </p:txBody>
      </p:sp>
      <p:sp>
        <p:nvSpPr>
          <p:cNvPr id="5" name="Footer Placeholder 4"/>
          <p:cNvSpPr>
            <a:spLocks noGrp="1"/>
          </p:cNvSpPr>
          <p:nvPr>
            <p:ph type="ftr" sz="quarter" idx="11"/>
          </p:nvPr>
        </p:nvSpPr>
        <p:spPr/>
        <p:txBody>
          <a:bodyPr/>
          <a:lstStyle/>
          <a:p>
            <a:pPr>
              <a:defRPr/>
            </a:pPr>
            <a:r>
              <a:rPr lang="en-US" smtClean="0"/>
              <a:t>Doc #: 5-16-0035-00-agen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6D476C99-09FB-45E4-8FFC-29547412302A}" type="datetime1">
              <a:rPr lang="en-US" smtClean="0"/>
              <a:t>10/16/2016</a:t>
            </a:fld>
            <a:endParaRPr lang="en-US"/>
          </a:p>
        </p:txBody>
      </p:sp>
      <p:sp>
        <p:nvSpPr>
          <p:cNvPr id="3" name="Footer Placeholder 2"/>
          <p:cNvSpPr>
            <a:spLocks noGrp="1"/>
          </p:cNvSpPr>
          <p:nvPr>
            <p:ph type="ftr" sz="quarter" idx="11"/>
          </p:nvPr>
        </p:nvSpPr>
        <p:spPr/>
        <p:txBody>
          <a:bodyPr/>
          <a:lstStyle/>
          <a:p>
            <a:pPr>
              <a:defRPr/>
            </a:pPr>
            <a:r>
              <a:rPr lang="en-US" smtClean="0"/>
              <a:t>Doc #: 5-16-0035-00-agen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B018BCCE-7149-4467-B47F-3B6C4383D26B}" type="datetime1">
              <a:rPr lang="en-US" smtClean="0"/>
              <a:t>10/16/2016</a:t>
            </a:fld>
            <a:endParaRPr lang="en-US"/>
          </a:p>
        </p:txBody>
      </p:sp>
      <p:sp>
        <p:nvSpPr>
          <p:cNvPr id="3" name="Footer Placeholder 2"/>
          <p:cNvSpPr>
            <a:spLocks noGrp="1"/>
          </p:cNvSpPr>
          <p:nvPr>
            <p:ph type="ftr" sz="quarter" idx="11"/>
          </p:nvPr>
        </p:nvSpPr>
        <p:spPr/>
        <p:txBody>
          <a:bodyPr/>
          <a:lstStyle/>
          <a:p>
            <a:pPr>
              <a:defRPr/>
            </a:pPr>
            <a:r>
              <a:rPr lang="en-US" smtClean="0"/>
              <a:t>Doc #: 5-16-0035-00-agen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1F735BB5-2427-44C8-B675-B687FDA35327}" type="datetime1">
              <a:rPr lang="en-US" smtClean="0"/>
              <a:t>10/16/2016</a:t>
            </a:fld>
            <a:endParaRPr lang="en-US"/>
          </a:p>
        </p:txBody>
      </p:sp>
      <p:sp>
        <p:nvSpPr>
          <p:cNvPr id="4" name="Footer Placeholder 3"/>
          <p:cNvSpPr>
            <a:spLocks noGrp="1"/>
          </p:cNvSpPr>
          <p:nvPr>
            <p:ph type="ftr" sz="quarter" idx="11"/>
          </p:nvPr>
        </p:nvSpPr>
        <p:spPr/>
        <p:txBody>
          <a:bodyPr/>
          <a:lstStyle/>
          <a:p>
            <a:pPr>
              <a:defRPr/>
            </a:pPr>
            <a:r>
              <a:rPr lang="en-US" smtClean="0"/>
              <a:t>Doc #: 5-16-0035-00-agen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860450855"/>
              </p:ext>
            </p:extLst>
          </p:nvPr>
        </p:nvGraphicFramePr>
        <p:xfrm>
          <a:off x="1905000" y="869214"/>
          <a:ext cx="4724400" cy="4619657"/>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Yuriy</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1369419"/>
            <a:ext cx="83820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smtClean="0"/>
              <a:t>1</a:t>
            </a:r>
            <a:r>
              <a:rPr lang="en-US" dirty="0"/>
              <a:t>.  </a:t>
            </a:r>
            <a:r>
              <a:rPr lang="en-US" dirty="0" err="1"/>
              <a:t>Administrivia</a:t>
            </a:r>
            <a:endParaRPr lang="en-US" dirty="0"/>
          </a:p>
          <a:p>
            <a:r>
              <a:rPr lang="en-US" dirty="0"/>
              <a:t>     *   Roll </a:t>
            </a:r>
            <a:r>
              <a:rPr lang="en-US" dirty="0" smtClean="0"/>
              <a:t>Call</a:t>
            </a:r>
            <a:endParaRPr lang="en-US" dirty="0"/>
          </a:p>
          <a:p>
            <a:r>
              <a:rPr lang="en-US" dirty="0"/>
              <a:t>     *   Approve Agenda</a:t>
            </a:r>
          </a:p>
          <a:p>
            <a:r>
              <a:rPr lang="en-US" dirty="0"/>
              <a:t>     *   Patent slides / Notes on </a:t>
            </a:r>
            <a:r>
              <a:rPr lang="en-US" dirty="0" smtClean="0"/>
              <a:t>status</a:t>
            </a:r>
            <a:endParaRPr lang="en-US" dirty="0"/>
          </a:p>
          <a:p>
            <a:r>
              <a:rPr lang="en-US" dirty="0" smtClean="0"/>
              <a:t>2</a:t>
            </a:r>
            <a:r>
              <a:rPr lang="en-US" dirty="0"/>
              <a:t>.  Review of </a:t>
            </a:r>
            <a:r>
              <a:rPr lang="en-US" dirty="0" smtClean="0"/>
              <a:t>1900.5.2 Comment Resolution</a:t>
            </a:r>
            <a:endParaRPr lang="en-US" dirty="0"/>
          </a:p>
          <a:p>
            <a:r>
              <a:rPr lang="en-US" dirty="0" smtClean="0"/>
              <a:t>3</a:t>
            </a:r>
            <a:r>
              <a:rPr lang="en-US" dirty="0"/>
              <a:t>.  AOB / Adjourn</a:t>
            </a:r>
            <a:endParaRPr lang="en-US" dirty="0">
              <a:latin typeface="Times New Roman" pitchFamily="18" charset="0"/>
            </a:endParaRP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13524502-3A3C-483E-ACCA-5E437C41C221}" type="datetime1">
              <a:rPr lang="en-US" smtClean="0"/>
              <a:t>10/16/2016</a:t>
            </a:fld>
            <a:endParaRPr lang="en-US"/>
          </a:p>
        </p:txBody>
      </p:sp>
      <p:sp>
        <p:nvSpPr>
          <p:cNvPr id="3" name="Footer Placeholder 2"/>
          <p:cNvSpPr>
            <a:spLocks noGrp="1"/>
          </p:cNvSpPr>
          <p:nvPr>
            <p:ph type="ftr" sz="quarter" idx="11"/>
          </p:nvPr>
        </p:nvSpPr>
        <p:spPr/>
        <p:txBody>
          <a:bodyPr/>
          <a:lstStyle/>
          <a:p>
            <a:pPr>
              <a:defRPr/>
            </a:pPr>
            <a:r>
              <a:rPr lang="en-US" smtClean="0"/>
              <a:t>Doc #: 5-16-0035-00-agen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0EAA760-C7FC-4A7F-BFB5-53F6613F3ACC}" type="datetime1">
              <a:rPr lang="en-US" smtClean="0"/>
              <a:t>10/16/2016</a:t>
            </a:fld>
            <a:endParaRPr lang="en-US"/>
          </a:p>
        </p:txBody>
      </p:sp>
      <p:sp>
        <p:nvSpPr>
          <p:cNvPr id="3" name="Footer Placeholder 2"/>
          <p:cNvSpPr>
            <a:spLocks noGrp="1"/>
          </p:cNvSpPr>
          <p:nvPr>
            <p:ph type="ftr" sz="quarter" idx="11"/>
          </p:nvPr>
        </p:nvSpPr>
        <p:spPr/>
        <p:txBody>
          <a:bodyPr/>
          <a:lstStyle/>
          <a:p>
            <a:pPr>
              <a:defRPr/>
            </a:pPr>
            <a:r>
              <a:rPr lang="en-US" smtClean="0"/>
              <a:t>Doc #: 5-16-0035-00-agen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FE555985-A750-4E44-A7DF-9612BC3E523C}" type="datetime1">
              <a:rPr lang="en-US" smtClean="0"/>
              <a:t>10/16/2016</a:t>
            </a:fld>
            <a:endParaRPr lang="en-US"/>
          </a:p>
        </p:txBody>
      </p:sp>
      <p:sp>
        <p:nvSpPr>
          <p:cNvPr id="3" name="Footer Placeholder 2"/>
          <p:cNvSpPr>
            <a:spLocks noGrp="1"/>
          </p:cNvSpPr>
          <p:nvPr>
            <p:ph type="ftr" sz="quarter" idx="11"/>
          </p:nvPr>
        </p:nvSpPr>
        <p:spPr/>
        <p:txBody>
          <a:bodyPr/>
          <a:lstStyle/>
          <a:p>
            <a:pPr>
              <a:defRPr/>
            </a:pPr>
            <a:r>
              <a:rPr lang="en-US" smtClean="0"/>
              <a:t>Doc #: 5-16-0035-00-agen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EBD41E67-4F63-4082-8035-84416505F58B}" type="datetime1">
              <a:rPr lang="en-US" smtClean="0"/>
              <a:t>10/16/2016</a:t>
            </a:fld>
            <a:endParaRPr lang="en-US"/>
          </a:p>
        </p:txBody>
      </p:sp>
      <p:sp>
        <p:nvSpPr>
          <p:cNvPr id="3" name="Footer Placeholder 2"/>
          <p:cNvSpPr>
            <a:spLocks noGrp="1"/>
          </p:cNvSpPr>
          <p:nvPr>
            <p:ph type="ftr" sz="quarter" idx="11"/>
          </p:nvPr>
        </p:nvSpPr>
        <p:spPr/>
        <p:txBody>
          <a:bodyPr/>
          <a:lstStyle/>
          <a:p>
            <a:pPr>
              <a:defRPr/>
            </a:pPr>
            <a:r>
              <a:rPr lang="en-US" smtClean="0"/>
              <a:t>Doc #: 5-16-0035-00-agen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44CD66F-A824-4BB4-882F-1E4D609DF501}" type="datetime1">
              <a:rPr lang="en-US" smtClean="0"/>
              <a:t>10/16/2016</a:t>
            </a:fld>
            <a:endParaRPr lang="en-US"/>
          </a:p>
        </p:txBody>
      </p:sp>
      <p:sp>
        <p:nvSpPr>
          <p:cNvPr id="3" name="Footer Placeholder 2"/>
          <p:cNvSpPr>
            <a:spLocks noGrp="1"/>
          </p:cNvSpPr>
          <p:nvPr>
            <p:ph type="ftr" sz="quarter" idx="11"/>
          </p:nvPr>
        </p:nvSpPr>
        <p:spPr/>
        <p:txBody>
          <a:bodyPr/>
          <a:lstStyle/>
          <a:p>
            <a:pPr>
              <a:defRPr/>
            </a:pPr>
            <a:r>
              <a:rPr lang="en-US" smtClean="0"/>
              <a:t>Doc #: 5-16-0035-00-agen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8141</TotalTime>
  <Words>1161</Words>
  <Application>Microsoft Office PowerPoint</Application>
  <PresentationFormat>On-screen Show (4:3)</PresentationFormat>
  <Paragraphs>215</Paragraphs>
  <Slides>12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Participants, Patents, and Duty to Inform</vt:lpstr>
      <vt:lpstr>Patent Related Links</vt:lpstr>
      <vt:lpstr>Call for Potentially Essential Patents</vt:lpstr>
      <vt:lpstr>Other Guidelines for IEEE WG Meetings</vt:lpstr>
      <vt:lpstr>Current Status for 1900.5.2</vt:lpstr>
      <vt:lpstr>Working Schedule for 1900.5.2</vt:lpstr>
      <vt:lpstr>IEEE 1900.5 Meeting 10/25/16 @8 AM EST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226</cp:revision>
  <dcterms:created xsi:type="dcterms:W3CDTF">2013-08-13T02:52:21Z</dcterms:created>
  <dcterms:modified xsi:type="dcterms:W3CDTF">2016-10-17T02:48:24Z</dcterms:modified>
</cp:coreProperties>
</file>