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373" r:id="rId3"/>
    <p:sldId id="315" r:id="rId4"/>
    <p:sldId id="337" r:id="rId5"/>
    <p:sldId id="370" r:id="rId6"/>
    <p:sldId id="332" r:id="rId7"/>
    <p:sldId id="352" r:id="rId8"/>
    <p:sldId id="353" r:id="rId9"/>
    <p:sldId id="354" r:id="rId10"/>
    <p:sldId id="355" r:id="rId11"/>
    <p:sldId id="374" r:id="rId12"/>
    <p:sldId id="335"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9/20/2016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3</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6</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BB74FBE-CB2D-4D2C-A9AA-6EE8F0C8DB2C}" type="datetime1">
              <a:rPr lang="en-US" smtClean="0"/>
              <a:t>9/20/2016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5-16-0032-00-mins</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E8F4062-5628-442D-9DAA-F45B91247221}" type="datetime1">
              <a:rPr lang="en-US" smtClean="0"/>
              <a:t>9/20/2016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5-16-0032-00-mins</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15A8793-28FC-4895-BD8A-E387B1185AA5}" type="datetime1">
              <a:rPr lang="en-US" smtClean="0"/>
              <a:t>9/20/2016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5-16-0032-00-mins</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072E4C2-3CF1-4C12-94DC-1A3FDF94A3E1}" type="datetime1">
              <a:rPr lang="en-US" smtClean="0"/>
              <a:t>9/20/2016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5-16-0032-00-mins</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D3DCBB4-20F1-4A23-8476-DA8B968B98B5}" type="datetime1">
              <a:rPr lang="en-US" smtClean="0"/>
              <a:t>9/20/2016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5-16-0032-00-mins</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D33D43B-1C1D-44FB-82EE-787C97AC590B}" type="datetime1">
              <a:rPr lang="en-US" smtClean="0"/>
              <a:t>9/20/2016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5-16-0032-00-mins</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8E1A486-8C94-450B-AFBA-445A4D6458C1}" type="datetime1">
              <a:rPr lang="en-US" smtClean="0"/>
              <a:t>9/20/2016</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5-16-0032-00-mins</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D34F5EE-7D04-425C-B415-4FA28E1DC647}" type="datetime1">
              <a:rPr lang="en-US" smtClean="0"/>
              <a:t>9/20/2016</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5-16-0032-00-mins</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F234847-61CA-475E-8968-CF998D5C66EA}" type="datetime1">
              <a:rPr lang="en-US" smtClean="0"/>
              <a:t>9/20/2016</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5-16-0032-00-mins</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1A9CD3B-71A8-4628-A277-C580E9744D8E}" type="datetime1">
              <a:rPr lang="en-US" smtClean="0"/>
              <a:t>9/20/2016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5-16-0032-00-mins</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8248796-80C0-40AD-882F-501CC9C384D6}" type="datetime1">
              <a:rPr lang="en-US" smtClean="0"/>
              <a:t>9/20/2016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5-16-0032-00-mins</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32961CB0-A153-48AE-AEA4-9A271B1E4273}" type="datetime1">
              <a:rPr lang="en-US" smtClean="0"/>
              <a:t>9/20/2016</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5-16-0032-00-mins</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94D5C9F-EDD2-44AD-8306-644C5393329C}" type="datetime1">
              <a:rPr lang="en-US" smtClean="0">
                <a:solidFill>
                  <a:srgbClr val="000099"/>
                </a:solidFill>
              </a:rPr>
              <a:t>9/20/2016</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800828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t>
            </a:r>
            <a:r>
              <a:rPr lang="en-US" sz="1200" b="1" dirty="0" smtClean="0">
                <a:latin typeface="Arial" pitchFamily="34" charset="0"/>
                <a:cs typeface="Times New Roman" pitchFamily="18" charset="0"/>
              </a:rPr>
              <a:t>Agenda, Admin and </a:t>
            </a:r>
            <a:r>
              <a:rPr lang="en-US" sz="1200" b="1" dirty="0" smtClean="0">
                <a:latin typeface="Arial" pitchFamily="34" charset="0"/>
                <a:cs typeface="Times New Roman" pitchFamily="18" charset="0"/>
              </a:rPr>
              <a:t>Draft minutes </a:t>
            </a:r>
            <a:r>
              <a:rPr lang="en-US" sz="1200" b="1" dirty="0">
                <a:latin typeface="Arial" pitchFamily="34" charset="0"/>
                <a:cs typeface="Times New Roman" pitchFamily="18" charset="0"/>
              </a:rPr>
              <a:t>for IEEE </a:t>
            </a:r>
            <a:r>
              <a:rPr lang="en-US" sz="1200" b="1" dirty="0" smtClean="0">
                <a:latin typeface="Arial" pitchFamily="34" charset="0"/>
                <a:cs typeface="Times New Roman" pitchFamily="18" charset="0"/>
              </a:rPr>
              <a:t>1900.5.2 Ad Hoc </a:t>
            </a:r>
            <a:r>
              <a:rPr lang="en-US" sz="1200" b="1" dirty="0">
                <a:latin typeface="Arial" pitchFamily="34" charset="0"/>
                <a:cs typeface="Times New Roman" pitchFamily="18" charset="0"/>
              </a:rPr>
              <a:t>Meeting on </a:t>
            </a:r>
            <a:r>
              <a:rPr lang="en-US" sz="1200" b="1" dirty="0" smtClean="0">
                <a:latin typeface="Arial" pitchFamily="34" charset="0"/>
                <a:cs typeface="Times New Roman" pitchFamily="18" charset="0"/>
              </a:rPr>
              <a:t>20 September 2016</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20 September </a:t>
            </a:r>
            <a:r>
              <a:rPr lang="en-US" sz="1200" b="1" dirty="0">
                <a:latin typeface="Arial" pitchFamily="34" charset="0"/>
                <a:cs typeface="Times New Roman" pitchFamily="18" charset="0"/>
              </a:rPr>
              <a:t>2016 </a:t>
            </a:r>
            <a:endParaRPr lang="en-US" sz="1200" b="1" dirty="0" smtClean="0">
              <a:latin typeface="Arial" pitchFamily="34" charset="0"/>
              <a:cs typeface="Times New Roman" pitchFamily="18" charset="0"/>
            </a:endParaRPr>
          </a:p>
          <a:p>
            <a:pPr eaLnBrk="0" hangingPunct="0"/>
            <a:r>
              <a:rPr lang="en-US" sz="1200" b="1" dirty="0" smtClean="0">
                <a:latin typeface="Arial" pitchFamily="34" charset="0"/>
                <a:cs typeface="Times New Roman" pitchFamily="18" charset="0"/>
              </a:rPr>
              <a:t>Document </a:t>
            </a:r>
            <a:r>
              <a:rPr lang="en-US" sz="1200" b="1" dirty="0">
                <a:latin typeface="Arial" pitchFamily="34" charset="0"/>
                <a:cs typeface="Times New Roman" pitchFamily="18" charset="0"/>
              </a:rPr>
              <a:t>No: </a:t>
            </a:r>
            <a:r>
              <a:rPr lang="en-US" sz="1200" b="1" dirty="0" smtClean="0">
                <a:latin typeface="Arial" pitchFamily="34" charset="0"/>
                <a:cs typeface="Times New Roman" pitchFamily="18" charset="0"/>
              </a:rPr>
              <a:t>5-16-0032-00-</a:t>
            </a:r>
            <a:r>
              <a:rPr lang="en-US" sz="1200" b="1" dirty="0"/>
              <a:t>-</a:t>
            </a:r>
            <a:r>
              <a:rPr lang="en-US" sz="1200" b="1" dirty="0" err="1"/>
              <a:t>mins</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a:t>
            </a:r>
            <a:r>
              <a:rPr lang="en-US" sz="1200" dirty="0" smtClean="0">
                <a:latin typeface="Arial" pitchFamily="34" charset="0"/>
                <a:cs typeface="Times New Roman" pitchFamily="18" charset="0"/>
              </a:rPr>
              <a:t>in </a:t>
            </a:r>
            <a:r>
              <a:rPr lang="en-US" sz="1200" dirty="0">
                <a:latin typeface="Arial" pitchFamily="34" charset="0"/>
                <a:cs typeface="Times New Roman" pitchFamily="18" charset="0"/>
              </a:rPr>
              <a:t>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a:t>
            </a:r>
            <a:r>
              <a:rPr lang="en-US" dirty="0" smtClean="0"/>
              <a:t>5-16-0032-00-mins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53633BC1-C4D2-407E-86EB-E4BAA044E28D}" type="datetime1">
              <a:rPr lang="en-US" smtClean="0"/>
              <a:t>9/20/2016</a:t>
            </a:fld>
            <a:endParaRPr lang="en-US"/>
          </a:p>
        </p:txBody>
      </p:sp>
      <p:sp>
        <p:nvSpPr>
          <p:cNvPr id="3" name="Footer Placeholder 2"/>
          <p:cNvSpPr>
            <a:spLocks noGrp="1"/>
          </p:cNvSpPr>
          <p:nvPr>
            <p:ph type="ftr" sz="quarter" idx="11"/>
          </p:nvPr>
        </p:nvSpPr>
        <p:spPr/>
        <p:txBody>
          <a:bodyPr/>
          <a:lstStyle/>
          <a:p>
            <a:pPr>
              <a:defRPr/>
            </a:pPr>
            <a:r>
              <a:rPr lang="en-US" smtClean="0"/>
              <a:t>Doc #: 5-16-0032-00-mins</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Agenda and Admin</a:t>
            </a:r>
            <a:endParaRPr lang="en-US" dirty="0"/>
          </a:p>
        </p:txBody>
      </p:sp>
      <p:sp>
        <p:nvSpPr>
          <p:cNvPr id="6" name="Subtitle 5"/>
          <p:cNvSpPr>
            <a:spLocks noGrp="1"/>
          </p:cNvSpPr>
          <p:nvPr>
            <p:ph type="subTitle" idx="1"/>
          </p:nvPr>
        </p:nvSpPr>
        <p:spPr/>
        <p:txBody>
          <a:bodyPr/>
          <a:lstStyle/>
          <a:p>
            <a:endParaRPr lang="en-US"/>
          </a:p>
        </p:txBody>
      </p:sp>
      <p:sp>
        <p:nvSpPr>
          <p:cNvPr id="2" name="Date Placeholder 1"/>
          <p:cNvSpPr>
            <a:spLocks noGrp="1"/>
          </p:cNvSpPr>
          <p:nvPr>
            <p:ph type="dt" sz="half" idx="10"/>
          </p:nvPr>
        </p:nvSpPr>
        <p:spPr/>
        <p:txBody>
          <a:bodyPr/>
          <a:lstStyle/>
          <a:p>
            <a:pPr>
              <a:defRPr/>
            </a:pPr>
            <a:fld id="{A734FB2F-3477-4502-8EE7-2BF6C3DAAF7E}" type="datetime1">
              <a:rPr lang="en-US" smtClean="0"/>
              <a:t>9/20/2016</a:t>
            </a:fld>
            <a:endParaRPr lang="en-US"/>
          </a:p>
        </p:txBody>
      </p:sp>
      <p:sp>
        <p:nvSpPr>
          <p:cNvPr id="3" name="Footer Placeholder 2"/>
          <p:cNvSpPr>
            <a:spLocks noGrp="1"/>
          </p:cNvSpPr>
          <p:nvPr>
            <p:ph type="ftr" sz="quarter" idx="11"/>
          </p:nvPr>
        </p:nvSpPr>
        <p:spPr/>
        <p:txBody>
          <a:bodyPr/>
          <a:lstStyle/>
          <a:p>
            <a:pPr>
              <a:defRPr/>
            </a:pPr>
            <a:r>
              <a:rPr lang="en-US" smtClean="0"/>
              <a:t>Doc #: 5-16-0032-00-mins</a:t>
            </a:r>
            <a:endParaRPr lang="en-US"/>
          </a:p>
        </p:txBody>
      </p:sp>
      <p:sp>
        <p:nvSpPr>
          <p:cNvPr id="4" name="Slide Number Placeholder 3"/>
          <p:cNvSpPr>
            <a:spLocks noGrp="1"/>
          </p:cNvSpPr>
          <p:nvPr>
            <p:ph type="sldNum" sz="quarter" idx="12"/>
          </p:nvPr>
        </p:nvSpPr>
        <p:spPr/>
        <p:txBody>
          <a:bodyPr/>
          <a:lstStyle/>
          <a:p>
            <a:pPr>
              <a:defRPr/>
            </a:pPr>
            <a:fld id="{24801112-3285-446D-8483-AC060328F4AD}" type="slidenum">
              <a:rPr lang="en-US" smtClean="0"/>
              <a:pPr>
                <a:defRPr/>
              </a:pPr>
              <a:t>11</a:t>
            </a:fld>
            <a:endParaRPr lang="en-US"/>
          </a:p>
        </p:txBody>
      </p:sp>
    </p:spTree>
    <p:extLst>
      <p:ext uri="{BB962C8B-B14F-4D97-AF65-F5344CB8AC3E}">
        <p14:creationId xmlns:p14="http://schemas.microsoft.com/office/powerpoint/2010/main" val="21247008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smtClean="0"/>
              <a:t>Minutes</a:t>
            </a:r>
          </a:p>
        </p:txBody>
      </p:sp>
      <p:sp>
        <p:nvSpPr>
          <p:cNvPr id="14339" name="Content Placeholder 2"/>
          <p:cNvSpPr>
            <a:spLocks noGrp="1"/>
          </p:cNvSpPr>
          <p:nvPr>
            <p:ph idx="1"/>
          </p:nvPr>
        </p:nvSpPr>
        <p:spPr>
          <a:xfrm>
            <a:off x="422564" y="1298720"/>
            <a:ext cx="8229600" cy="4525963"/>
          </a:xfrm>
        </p:spPr>
        <p:txBody>
          <a:bodyPr/>
          <a:lstStyle/>
          <a:p>
            <a:r>
              <a:rPr lang="en-US" sz="2800" dirty="0" smtClean="0"/>
              <a:t>Convened at 11:35 PM EDT</a:t>
            </a:r>
          </a:p>
          <a:p>
            <a:r>
              <a:rPr lang="en-US" sz="2800" dirty="0" smtClean="0"/>
              <a:t>Reviewed Admin portion of this document</a:t>
            </a:r>
          </a:p>
          <a:p>
            <a:r>
              <a:rPr lang="en-US" sz="2800" dirty="0" smtClean="0"/>
              <a:t>Discussed 1900.5.2 comment resolution</a:t>
            </a:r>
          </a:p>
          <a:p>
            <a:pPr lvl="1"/>
            <a:r>
              <a:rPr lang="en-US" sz="2400" dirty="0" smtClean="0"/>
              <a:t>John will provide alternate Ad Hoc date to Mat</a:t>
            </a:r>
          </a:p>
          <a:p>
            <a:pPr lvl="2"/>
            <a:r>
              <a:rPr lang="en-US" sz="2000" dirty="0" smtClean="0"/>
              <a:t>Oct 25 @ 8 AM ET.</a:t>
            </a:r>
          </a:p>
          <a:p>
            <a:pPr lvl="1"/>
            <a:r>
              <a:rPr lang="en-US" sz="2400" dirty="0" smtClean="0"/>
              <a:t>Recommendations for 8 AM Tuesday general meeting time</a:t>
            </a:r>
          </a:p>
          <a:p>
            <a:r>
              <a:rPr lang="en-US" sz="2800" dirty="0" smtClean="0"/>
              <a:t>Discussed 1900.5.2 marketing</a:t>
            </a:r>
          </a:p>
          <a:p>
            <a:pPr lvl="1"/>
            <a:r>
              <a:rPr lang="en-US" sz="2400" dirty="0" smtClean="0"/>
              <a:t>ESC may still be exclusion zones rather than SCM</a:t>
            </a:r>
          </a:p>
          <a:p>
            <a:pPr lvl="1"/>
            <a:r>
              <a:rPr lang="en-US" sz="2400" dirty="0" smtClean="0"/>
              <a:t>Would be nice to add AWS-3 use case to 1900.5.2 paper being developed</a:t>
            </a:r>
          </a:p>
          <a:p>
            <a:r>
              <a:rPr lang="en-US" sz="2800" dirty="0" smtClean="0"/>
              <a:t>Adjourned 12:05 PM EDT</a:t>
            </a:r>
          </a:p>
        </p:txBody>
      </p:sp>
      <p:sp>
        <p:nvSpPr>
          <p:cNvPr id="4" name="Date Placeholder 3"/>
          <p:cNvSpPr>
            <a:spLocks noGrp="1"/>
          </p:cNvSpPr>
          <p:nvPr>
            <p:ph type="dt" sz="quarter" idx="10"/>
          </p:nvPr>
        </p:nvSpPr>
        <p:spPr/>
        <p:txBody>
          <a:bodyPr/>
          <a:lstStyle/>
          <a:p>
            <a:pPr>
              <a:defRPr/>
            </a:pPr>
            <a:fld id="{8DDD7E10-17E0-4323-A6B9-7508AF6BF053}" type="datetime1">
              <a:rPr lang="en-US" smtClean="0"/>
              <a:t>9/20/2016</a:t>
            </a:fld>
            <a:endParaRPr lang="en-US"/>
          </a:p>
        </p:txBody>
      </p:sp>
      <p:sp>
        <p:nvSpPr>
          <p:cNvPr id="5" name="Footer Placeholder 4"/>
          <p:cNvSpPr>
            <a:spLocks noGrp="1"/>
          </p:cNvSpPr>
          <p:nvPr>
            <p:ph type="ftr" sz="quarter" idx="11"/>
          </p:nvPr>
        </p:nvSpPr>
        <p:spPr/>
        <p:txBody>
          <a:bodyPr/>
          <a:lstStyle/>
          <a:p>
            <a:pPr>
              <a:defRPr/>
            </a:pPr>
            <a:r>
              <a:rPr lang="en-US" smtClean="0"/>
              <a:t>Doc #: 5-16-0032-00-mins</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Agenda and Admin</a:t>
            </a:r>
            <a:endParaRPr lang="en-US" dirty="0"/>
          </a:p>
        </p:txBody>
      </p:sp>
      <p:sp>
        <p:nvSpPr>
          <p:cNvPr id="6" name="Subtitle 5"/>
          <p:cNvSpPr>
            <a:spLocks noGrp="1"/>
          </p:cNvSpPr>
          <p:nvPr>
            <p:ph type="subTitle" idx="1"/>
          </p:nvPr>
        </p:nvSpPr>
        <p:spPr/>
        <p:txBody>
          <a:bodyPr/>
          <a:lstStyle/>
          <a:p>
            <a:endParaRPr lang="en-US"/>
          </a:p>
        </p:txBody>
      </p:sp>
      <p:sp>
        <p:nvSpPr>
          <p:cNvPr id="2" name="Date Placeholder 1"/>
          <p:cNvSpPr>
            <a:spLocks noGrp="1"/>
          </p:cNvSpPr>
          <p:nvPr>
            <p:ph type="dt" sz="half" idx="10"/>
          </p:nvPr>
        </p:nvSpPr>
        <p:spPr/>
        <p:txBody>
          <a:bodyPr/>
          <a:lstStyle/>
          <a:p>
            <a:pPr>
              <a:defRPr/>
            </a:pPr>
            <a:fld id="{D7601261-7618-44F8-AF10-4BDD67C32CFA}" type="datetime1">
              <a:rPr lang="en-US" smtClean="0"/>
              <a:t>9/20/2016</a:t>
            </a:fld>
            <a:endParaRPr lang="en-US"/>
          </a:p>
        </p:txBody>
      </p:sp>
      <p:sp>
        <p:nvSpPr>
          <p:cNvPr id="3" name="Footer Placeholder 2"/>
          <p:cNvSpPr>
            <a:spLocks noGrp="1"/>
          </p:cNvSpPr>
          <p:nvPr>
            <p:ph type="ftr" sz="quarter" idx="11"/>
          </p:nvPr>
        </p:nvSpPr>
        <p:spPr/>
        <p:txBody>
          <a:bodyPr/>
          <a:lstStyle/>
          <a:p>
            <a:pPr>
              <a:defRPr/>
            </a:pPr>
            <a:r>
              <a:rPr lang="en-US" smtClean="0"/>
              <a:t>Doc #: 5-16-0032-00-mins</a:t>
            </a:r>
            <a:endParaRPr lang="en-US"/>
          </a:p>
        </p:txBody>
      </p:sp>
      <p:sp>
        <p:nvSpPr>
          <p:cNvPr id="4" name="Slide Number Placeholder 3"/>
          <p:cNvSpPr>
            <a:spLocks noGrp="1"/>
          </p:cNvSpPr>
          <p:nvPr>
            <p:ph type="sldNum" sz="quarter" idx="12"/>
          </p:nvPr>
        </p:nvSpPr>
        <p:spPr/>
        <p:txBody>
          <a:bodyPr/>
          <a:lstStyle/>
          <a:p>
            <a:pPr>
              <a:defRPr/>
            </a:pPr>
            <a:fld id="{24801112-3285-446D-8483-AC060328F4AD}" type="slidenum">
              <a:rPr lang="en-US" smtClean="0"/>
              <a:pPr>
                <a:defRPr/>
              </a:pPr>
              <a:t>2</a:t>
            </a:fld>
            <a:endParaRPr lang="en-US"/>
          </a:p>
        </p:txBody>
      </p:sp>
    </p:spTree>
    <p:extLst>
      <p:ext uri="{BB962C8B-B14F-4D97-AF65-F5344CB8AC3E}">
        <p14:creationId xmlns:p14="http://schemas.microsoft.com/office/powerpoint/2010/main" val="2801792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Monthly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8C77F0A4-836F-48DC-B934-79371CC150D2}" type="datetime1">
              <a:rPr lang="en-US" smtClean="0"/>
              <a:t>9/20/2016</a:t>
            </a:fld>
            <a:endParaRPr lang="en-US"/>
          </a:p>
        </p:txBody>
      </p:sp>
      <p:sp>
        <p:nvSpPr>
          <p:cNvPr id="3" name="Footer Placeholder 2"/>
          <p:cNvSpPr>
            <a:spLocks noGrp="1"/>
          </p:cNvSpPr>
          <p:nvPr>
            <p:ph type="ftr" sz="quarter" idx="11"/>
          </p:nvPr>
        </p:nvSpPr>
        <p:spPr/>
        <p:txBody>
          <a:bodyPr/>
          <a:lstStyle/>
          <a:p>
            <a:pPr>
              <a:defRPr/>
            </a:pPr>
            <a:r>
              <a:rPr lang="en-US" smtClean="0"/>
              <a:t>Doc #: 5-16-0032-00-mins</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3</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12860F47-DA12-4CF6-B967-83707576296F}" type="datetime1">
              <a:rPr lang="en-US" smtClean="0"/>
              <a:t>9/20/2016</a:t>
            </a:fld>
            <a:endParaRPr lang="en-US"/>
          </a:p>
        </p:txBody>
      </p:sp>
      <p:sp>
        <p:nvSpPr>
          <p:cNvPr id="3" name="Footer Placeholder 2"/>
          <p:cNvSpPr>
            <a:spLocks noGrp="1"/>
          </p:cNvSpPr>
          <p:nvPr>
            <p:ph type="ftr" sz="quarter" idx="11"/>
          </p:nvPr>
        </p:nvSpPr>
        <p:spPr/>
        <p:txBody>
          <a:bodyPr/>
          <a:lstStyle/>
          <a:p>
            <a:pPr>
              <a:defRPr/>
            </a:pPr>
            <a:r>
              <a:rPr lang="en-US" smtClean="0"/>
              <a:t>Doc #: 5-16-0032-00-mins</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1143000"/>
          </a:xfrm>
        </p:spPr>
        <p:txBody>
          <a:bodyPr/>
          <a:lstStyle/>
          <a:p>
            <a:r>
              <a:rPr altLang="en-US" dirty="0" smtClean="0"/>
              <a:t>Current Membership / Attendance</a:t>
            </a:r>
          </a:p>
        </p:txBody>
      </p:sp>
      <p:sp>
        <p:nvSpPr>
          <p:cNvPr id="3" name="Date Placeholder 2"/>
          <p:cNvSpPr>
            <a:spLocks noGrp="1"/>
          </p:cNvSpPr>
          <p:nvPr>
            <p:ph type="dt" sz="quarter" idx="10"/>
          </p:nvPr>
        </p:nvSpPr>
        <p:spPr/>
        <p:txBody>
          <a:bodyPr/>
          <a:lstStyle/>
          <a:p>
            <a:pPr>
              <a:defRPr/>
            </a:pPr>
            <a:fld id="{1C8DD9AE-6E1D-4A4C-A292-F79E5F294E80}" type="datetime1">
              <a:rPr lang="en-US" smtClean="0"/>
              <a:t>9/20/2016</a:t>
            </a:fld>
            <a:endParaRPr lang="en-US"/>
          </a:p>
        </p:txBody>
      </p:sp>
      <p:sp>
        <p:nvSpPr>
          <p:cNvPr id="4" name="Footer Placeholder 3"/>
          <p:cNvSpPr>
            <a:spLocks noGrp="1"/>
          </p:cNvSpPr>
          <p:nvPr>
            <p:ph type="ftr" sz="quarter" idx="11"/>
          </p:nvPr>
        </p:nvSpPr>
        <p:spPr/>
        <p:txBody>
          <a:bodyPr/>
          <a:lstStyle/>
          <a:p>
            <a:pPr>
              <a:defRPr/>
            </a:pPr>
            <a:r>
              <a:rPr lang="en-US" smtClean="0"/>
              <a:t>Doc #: 5-16-0032-00-mins</a:t>
            </a:r>
            <a:endParaRPr lang="en-US"/>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5</a:t>
            </a:fld>
            <a:endParaRPr lang="en-US" altLang="en-US" sz="1200" smtClean="0"/>
          </a:p>
        </p:txBody>
      </p:sp>
      <p:graphicFrame>
        <p:nvGraphicFramePr>
          <p:cNvPr id="7" name="Table 6"/>
          <p:cNvGraphicFramePr>
            <a:graphicFrameLocks noGrp="1"/>
          </p:cNvGraphicFramePr>
          <p:nvPr>
            <p:extLst>
              <p:ext uri="{D42A27DB-BD31-4B8C-83A1-F6EECF244321}">
                <p14:modId xmlns:p14="http://schemas.microsoft.com/office/powerpoint/2010/main" val="341609704"/>
              </p:ext>
            </p:extLst>
          </p:nvPr>
        </p:nvGraphicFramePr>
        <p:xfrm>
          <a:off x="1829497" y="990600"/>
          <a:ext cx="4724402" cy="5004389"/>
        </p:xfrm>
        <a:graphic>
          <a:graphicData uri="http://schemas.openxmlformats.org/drawingml/2006/table">
            <a:tbl>
              <a:tblPr>
                <a:tableStyleId>{5C22544A-7EE6-4342-B048-85BDC9FD1C3A}</a:tableStyleId>
              </a:tblPr>
              <a:tblGrid>
                <a:gridCol w="488731"/>
                <a:gridCol w="733097"/>
                <a:gridCol w="651641"/>
                <a:gridCol w="733097"/>
                <a:gridCol w="2117836"/>
              </a:tblGrid>
              <a:tr h="500178">
                <a:tc>
                  <a:txBody>
                    <a:bodyPr/>
                    <a:lstStyle/>
                    <a:p>
                      <a:pPr algn="l" fontAlgn="b"/>
                      <a:r>
                        <a:rPr lang="en-US" sz="1000" b="0" i="0" u="none" strike="noStrike" dirty="0" smtClean="0">
                          <a:solidFill>
                            <a:srgbClr val="000000"/>
                          </a:solidFill>
                          <a:effectLst/>
                          <a:latin typeface="Calibri" panose="020F0502020204030204" pitchFamily="34" charset="0"/>
                        </a:rPr>
                        <a:t>9/20/16</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6947" marR="6947" marT="6947" marB="0" anchor="b"/>
                </a:tc>
              </a:tr>
              <a:tr h="166726">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a:effectLst/>
                        </a:rPr>
                        <a:t>12</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9 participants</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r>
              <a:tr h="333452">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Carlos</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Caicedo</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Syracuse University (Secretary)</a:t>
                      </a:r>
                      <a:endParaRPr lang="en-US" sz="1000" b="0" i="0" u="none" strike="noStrike">
                        <a:solidFill>
                          <a:srgbClr val="000000"/>
                        </a:solidFill>
                        <a:effectLst/>
                        <a:latin typeface="Calibri" panose="020F0502020204030204" pitchFamily="34" charset="0"/>
                      </a:endParaRPr>
                    </a:p>
                  </a:txBody>
                  <a:tcPr marL="6947" marR="6947" marT="6947" marB="0" anchor="b"/>
                </a:tc>
              </a:tr>
              <a:tr h="166726">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David</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Chester</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Harris</a:t>
                      </a:r>
                      <a:endParaRPr lang="en-US" sz="1000" b="0" i="0" u="none" strike="noStrike">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Colby </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Harper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Pathfinder Wireless Corp</a:t>
                      </a:r>
                      <a:endParaRPr lang="en-US" sz="1000" b="0" i="0" u="none" strike="noStrike">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Nilesh</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Khamberkar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Univ. of Buffalo</a:t>
                      </a:r>
                      <a:endParaRPr lang="en-US" sz="1000" b="0" i="0" u="none" strike="noStrike">
                        <a:solidFill>
                          <a:srgbClr val="000000"/>
                        </a:solidFill>
                        <a:effectLst/>
                        <a:latin typeface="Calibri" panose="020F0502020204030204" pitchFamily="34" charset="0"/>
                      </a:endParaRPr>
                    </a:p>
                  </a:txBody>
                  <a:tcPr marL="6947" marR="6947" marT="6947" marB="0" anchor="b"/>
                </a:tc>
              </a:tr>
              <a:tr h="333452">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err="1">
                          <a:effectLst/>
                        </a:rPr>
                        <a:t>Kokar</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6947" marR="6947" marT="6947" marB="0" anchor="b"/>
                </a:tc>
              </a:tr>
              <a:tr h="191040">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Yuriy</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Posherstnik</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US Army RDECOM CERDEC</a:t>
                      </a:r>
                      <a:endParaRPr lang="en-US" sz="1000" b="0" i="0" u="none" strike="noStrike" dirty="0">
                        <a:solidFill>
                          <a:srgbClr val="000000"/>
                        </a:solidFill>
                        <a:effectLst/>
                        <a:latin typeface="Calibri" panose="020F0502020204030204" pitchFamily="34" charset="0"/>
                      </a:endParaRPr>
                    </a:p>
                  </a:txBody>
                  <a:tcPr marL="6947" marR="6947" marT="6947" marB="0" anchor="b"/>
                </a:tc>
              </a:tr>
              <a:tr h="333452">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V</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Prasad</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Wireless and Mobile Communication, TU Delft</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Mat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Sherman</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BAE Systems (Chair)</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err="1">
                          <a:effectLst/>
                        </a:rPr>
                        <a:t>Mitre</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Darcy</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Swain-Walsh</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err="1">
                          <a:effectLst/>
                        </a:rPr>
                        <a:t>Mitre</a:t>
                      </a:r>
                      <a:r>
                        <a:rPr lang="en-US" sz="1000" u="none" strike="noStrike" dirty="0">
                          <a:effectLst/>
                        </a:rPr>
                        <a:t> (Vice Chair)</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Tony</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Foundry Inc</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Reinhard</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err="1">
                          <a:effectLst/>
                        </a:rPr>
                        <a:t>SchrageConsult</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Charles</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Sheehe </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NASA</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Participant</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Alex</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Lackpour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Lockheed </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Paul</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Nikolich</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Self</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Stephen</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Berger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TEM Consulting</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Paul</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Falvell</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CGI Group Inc.</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Luzango</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Pangani</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CSIR Institute</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Participant</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Sam</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Schmitz</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err="1">
                          <a:effectLst/>
                        </a:rPr>
                        <a:t>Mitre</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u="none" strike="noStrike" dirty="0" smtClean="0">
                          <a:effectLst/>
                        </a:rPr>
                        <a:t>Participant</a:t>
                      </a:r>
                      <a:endParaRPr lang="en-US" sz="1000" b="0" i="0" u="none" strike="noStrike" dirty="0" smtClean="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Nick</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err="1" smtClean="0">
                          <a:solidFill>
                            <a:srgbClr val="000000"/>
                          </a:solidFill>
                          <a:effectLst/>
                          <a:latin typeface="Calibri" panose="020F0502020204030204" pitchFamily="34" charset="0"/>
                        </a:rPr>
                        <a:t>Buris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NEBENS, LLC</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u="none" strike="noStrike" dirty="0" smtClean="0">
                          <a:effectLst/>
                        </a:rPr>
                        <a:t>Participant</a:t>
                      </a:r>
                      <a:endParaRPr lang="en-US" sz="1000" b="0" i="0" u="none" strike="noStrike" dirty="0" smtClean="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err="1" smtClean="0">
                          <a:solidFill>
                            <a:srgbClr val="000000"/>
                          </a:solidFill>
                          <a:effectLst/>
                          <a:latin typeface="Calibri" panose="020F0502020204030204" pitchFamily="34" charset="0"/>
                        </a:rPr>
                        <a:t>Karthikeyan</a:t>
                      </a:r>
                      <a:r>
                        <a:rPr lang="en-US" sz="1000" b="0" i="0" u="none" strike="noStrike" dirty="0" smtClean="0">
                          <a:solidFill>
                            <a:srgbClr val="000000"/>
                          </a:solidFill>
                          <a:effectLst/>
                          <a:latin typeface="Calibri" panose="020F0502020204030204" pitchFamily="34" charset="0"/>
                        </a:rPr>
                        <a:t> </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err="1" smtClean="0">
                          <a:solidFill>
                            <a:srgbClr val="000000"/>
                          </a:solidFill>
                          <a:effectLst/>
                          <a:latin typeface="Calibri" panose="020F0502020204030204" pitchFamily="34" charset="0"/>
                        </a:rPr>
                        <a:t>Ovuraj</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TWILIGHT GLOBAL CONSULTING AND VENTURES</a:t>
                      </a:r>
                      <a:endParaRPr lang="en-US" sz="1000" b="0" i="0" u="none" strike="noStrike" dirty="0">
                        <a:solidFill>
                          <a:srgbClr val="000000"/>
                        </a:solidFill>
                        <a:effectLst/>
                        <a:latin typeface="Calibri" panose="020F0502020204030204" pitchFamily="34" charset="0"/>
                      </a:endParaRPr>
                    </a:p>
                  </a:txBody>
                  <a:tcPr marL="6947" marR="6947" marT="6947" marB="0" anchor="b"/>
                </a:tc>
              </a:tr>
            </a:tbl>
          </a:graphicData>
        </a:graphic>
      </p:graphicFrame>
      <p:sp>
        <p:nvSpPr>
          <p:cNvPr id="2" name="TextBox 1"/>
          <p:cNvSpPr txBox="1"/>
          <p:nvPr/>
        </p:nvSpPr>
        <p:spPr>
          <a:xfrm>
            <a:off x="6858000" y="3200400"/>
            <a:ext cx="1696683" cy="646331"/>
          </a:xfrm>
          <a:prstGeom prst="rect">
            <a:avLst/>
          </a:prstGeom>
          <a:noFill/>
        </p:spPr>
        <p:txBody>
          <a:bodyPr wrap="none" rtlCol="0">
            <a:spAutoFit/>
          </a:bodyPr>
          <a:lstStyle/>
          <a:p>
            <a:r>
              <a:rPr lang="en-US" dirty="0" smtClean="0"/>
              <a:t>Ad Hoc Meeting</a:t>
            </a:r>
          </a:p>
          <a:p>
            <a:r>
              <a:rPr lang="en-US" dirty="0" smtClean="0"/>
              <a:t>Quorum NA</a:t>
            </a:r>
            <a:endParaRPr lang="en-US" dirty="0"/>
          </a:p>
        </p:txBody>
      </p:sp>
    </p:spTree>
    <p:extLst>
      <p:ext uri="{BB962C8B-B14F-4D97-AF65-F5344CB8AC3E}">
        <p14:creationId xmlns:p14="http://schemas.microsoft.com/office/powerpoint/2010/main" val="7744711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smtClean="0"/>
              <a:t> Agenda</a:t>
            </a:r>
          </a:p>
        </p:txBody>
      </p:sp>
      <p:sp>
        <p:nvSpPr>
          <p:cNvPr id="6147" name="Text Box 5040"/>
          <p:cNvSpPr txBox="1">
            <a:spLocks noChangeArrowheads="1"/>
          </p:cNvSpPr>
          <p:nvPr/>
        </p:nvSpPr>
        <p:spPr bwMode="auto">
          <a:xfrm>
            <a:off x="381000" y="929581"/>
            <a:ext cx="8382000"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p>
          <a:p>
            <a:pPr>
              <a:buFont typeface="Calibri" pitchFamily="34" charset="0"/>
              <a:buAutoNum type="arabicPeriod"/>
            </a:pPr>
            <a:r>
              <a:rPr lang="en-US" dirty="0">
                <a:latin typeface="Times New Roman" pitchFamily="18" charset="0"/>
              </a:rPr>
              <a:t>Comment Resolution on 1900.5.2 (est. 1.5 hours)</a:t>
            </a:r>
          </a:p>
          <a:p>
            <a:pPr>
              <a:buFont typeface="Calibri" pitchFamily="34" charset="0"/>
              <a:buAutoNum type="arabicPeriod"/>
            </a:pPr>
            <a:r>
              <a:rPr lang="en-US" dirty="0" smtClean="0">
                <a:latin typeface="Times New Roman" pitchFamily="18" charset="0"/>
              </a:rPr>
              <a:t>Marketing for 1900.5.2 (est. 0.5 hours)</a:t>
            </a:r>
            <a:endParaRPr lang="en-US" dirty="0">
              <a:latin typeface="Times New Roman" pitchFamily="18" charset="0"/>
            </a:endParaRPr>
          </a:p>
          <a:p>
            <a:pPr>
              <a:buFont typeface="Calibri" pitchFamily="34" charset="0"/>
              <a:buAutoNum type="arabicPeriod"/>
            </a:pPr>
            <a:r>
              <a:rPr lang="en-US" dirty="0" err="1" smtClean="0">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p:txBody>
      </p:sp>
      <p:sp>
        <p:nvSpPr>
          <p:cNvPr id="6148" name="TextBox 1"/>
          <p:cNvSpPr txBox="1">
            <a:spLocks noChangeArrowheads="1"/>
          </p:cNvSpPr>
          <p:nvPr/>
        </p:nvSpPr>
        <p:spPr bwMode="auto">
          <a:xfrm>
            <a:off x="2514600" y="4038600"/>
            <a:ext cx="50292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Adopted by UC</a:t>
            </a:r>
            <a:endParaRPr lang="en-US" sz="2400" b="1" i="1" dirty="0">
              <a:solidFill>
                <a:srgbClr val="FF0000"/>
              </a:solidFill>
              <a:latin typeface="Times New Roman" pitchFamily="18" charset="0"/>
            </a:endParaRPr>
          </a:p>
        </p:txBody>
      </p:sp>
      <p:sp>
        <p:nvSpPr>
          <p:cNvPr id="2" name="Date Placeholder 1"/>
          <p:cNvSpPr>
            <a:spLocks noGrp="1"/>
          </p:cNvSpPr>
          <p:nvPr>
            <p:ph type="dt" sz="quarter" idx="10"/>
          </p:nvPr>
        </p:nvSpPr>
        <p:spPr/>
        <p:txBody>
          <a:bodyPr/>
          <a:lstStyle/>
          <a:p>
            <a:pPr>
              <a:defRPr/>
            </a:pPr>
            <a:fld id="{65A03040-A581-48A6-AE6C-F0894EBF7ED2}" type="datetime1">
              <a:rPr lang="en-US" smtClean="0"/>
              <a:t>9/20/2016</a:t>
            </a:fld>
            <a:endParaRPr lang="en-US"/>
          </a:p>
        </p:txBody>
      </p:sp>
      <p:sp>
        <p:nvSpPr>
          <p:cNvPr id="3" name="Footer Placeholder 2"/>
          <p:cNvSpPr>
            <a:spLocks noGrp="1"/>
          </p:cNvSpPr>
          <p:nvPr>
            <p:ph type="ftr" sz="quarter" idx="11"/>
          </p:nvPr>
        </p:nvSpPr>
        <p:spPr/>
        <p:txBody>
          <a:bodyPr/>
          <a:lstStyle/>
          <a:p>
            <a:pPr>
              <a:defRPr/>
            </a:pPr>
            <a:r>
              <a:rPr lang="en-US" smtClean="0"/>
              <a:t>Doc #: 5-16-0032-00-mins</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6FF4A706-AD33-4B0F-8CC4-621F136883F8}" type="datetime1">
              <a:rPr lang="en-US" smtClean="0"/>
              <a:t>9/20/2016</a:t>
            </a:fld>
            <a:endParaRPr lang="en-US"/>
          </a:p>
        </p:txBody>
      </p:sp>
      <p:sp>
        <p:nvSpPr>
          <p:cNvPr id="3" name="Footer Placeholder 2"/>
          <p:cNvSpPr>
            <a:spLocks noGrp="1"/>
          </p:cNvSpPr>
          <p:nvPr>
            <p:ph type="ftr" sz="quarter" idx="11"/>
          </p:nvPr>
        </p:nvSpPr>
        <p:spPr/>
        <p:txBody>
          <a:bodyPr/>
          <a:lstStyle/>
          <a:p>
            <a:pPr>
              <a:defRPr/>
            </a:pPr>
            <a:r>
              <a:rPr lang="en-US" smtClean="0"/>
              <a:t>Doc #: 5-16-0032-00-mins</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617ADD17-A95A-42AD-B48F-0CBC5C0E685C}" type="datetime1">
              <a:rPr lang="en-US" smtClean="0"/>
              <a:t>9/20/2016</a:t>
            </a:fld>
            <a:endParaRPr lang="en-US"/>
          </a:p>
        </p:txBody>
      </p:sp>
      <p:sp>
        <p:nvSpPr>
          <p:cNvPr id="3" name="Footer Placeholder 2"/>
          <p:cNvSpPr>
            <a:spLocks noGrp="1"/>
          </p:cNvSpPr>
          <p:nvPr>
            <p:ph type="ftr" sz="quarter" idx="11"/>
          </p:nvPr>
        </p:nvSpPr>
        <p:spPr/>
        <p:txBody>
          <a:bodyPr/>
          <a:lstStyle/>
          <a:p>
            <a:pPr>
              <a:defRPr/>
            </a:pPr>
            <a:r>
              <a:rPr lang="en-US" smtClean="0"/>
              <a:t>Doc #: 5-16-0032-00-mins</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B3BD15A6-BCAB-468B-BEF6-AB43F2AF5415}" type="datetime1">
              <a:rPr lang="en-US" smtClean="0"/>
              <a:t>9/20/2016</a:t>
            </a:fld>
            <a:endParaRPr lang="en-US"/>
          </a:p>
        </p:txBody>
      </p:sp>
      <p:sp>
        <p:nvSpPr>
          <p:cNvPr id="3" name="Footer Placeholder 2"/>
          <p:cNvSpPr>
            <a:spLocks noGrp="1"/>
          </p:cNvSpPr>
          <p:nvPr>
            <p:ph type="ftr" sz="quarter" idx="11"/>
          </p:nvPr>
        </p:nvSpPr>
        <p:spPr/>
        <p:txBody>
          <a:bodyPr/>
          <a:lstStyle/>
          <a:p>
            <a:pPr>
              <a:defRPr/>
            </a:pPr>
            <a:r>
              <a:rPr lang="en-US" smtClean="0"/>
              <a:t>Doc #: 5-16-0032-00-mins</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8339</TotalTime>
  <Words>1257</Words>
  <Application>Microsoft Office PowerPoint</Application>
  <PresentationFormat>On-screen Show (4:3)</PresentationFormat>
  <Paragraphs>243</Paragraphs>
  <Slides>12</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Helvetica</vt:lpstr>
      <vt:lpstr>Monotype Sorts</vt:lpstr>
      <vt:lpstr>Times New Roman</vt:lpstr>
      <vt:lpstr>Office Theme</vt:lpstr>
      <vt:lpstr>PowerPoint Presentation</vt:lpstr>
      <vt:lpstr>Agenda and Admin</vt:lpstr>
      <vt:lpstr> Monthly WG Meeting Electronic Meeting Details</vt:lpstr>
      <vt:lpstr>Rules</vt:lpstr>
      <vt:lpstr>Current Membership / Attendance</vt:lpstr>
      <vt:lpstr> Agenda</vt:lpstr>
      <vt:lpstr>Participants, Patents, and Duty to Inform</vt:lpstr>
      <vt:lpstr>Patent Related Links</vt:lpstr>
      <vt:lpstr>Call for Potentially Essential Patents</vt:lpstr>
      <vt:lpstr>Other Guidelines for IEEE WG Meetings</vt:lpstr>
      <vt:lpstr>Agenda and Admin</vt:lpstr>
      <vt:lpstr>Minutes</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239</cp:revision>
  <dcterms:created xsi:type="dcterms:W3CDTF">2013-08-13T02:52:21Z</dcterms:created>
  <dcterms:modified xsi:type="dcterms:W3CDTF">2016-09-20T16:20:02Z</dcterms:modified>
</cp:coreProperties>
</file>