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1" r:id="rId14"/>
    <p:sldId id="335" r:id="rId15"/>
    <p:sldId id="372" r:id="rId16"/>
    <p:sldId id="344" r:id="rId17"/>
    <p:sldId id="346" r:id="rId18"/>
    <p:sldId id="347"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8" autoAdjust="0"/>
    <p:restoredTop sz="94660"/>
  </p:normalViewPr>
  <p:slideViewPr>
    <p:cSldViewPr>
      <p:cViewPr varScale="1">
        <p:scale>
          <a:sx n="91" d="100"/>
          <a:sy n="91" d="100"/>
        </p:scale>
        <p:origin x="1416"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D9F474A-4A55-4E97-9511-51954DB8A2A7}" type="datetime1">
              <a:rPr lang="en-US" smtClean="0"/>
              <a:t>9/6/2016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1B5545E-ED6A-4DAF-8332-EC96DF657DB2}" type="datetime1">
              <a:rPr lang="en-US" smtClean="0"/>
              <a:t>9/6/2016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E1263AB-7006-48B3-B31C-90807DA1274E}" type="datetime1">
              <a:rPr lang="en-US" smtClean="0"/>
              <a:t>9/6/2016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7C5D54-498C-4FA2-8408-B59C774C9055}" type="datetime1">
              <a:rPr lang="en-US" smtClean="0"/>
              <a:t>9/6/2016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C2526D8-D430-4CF9-9FC2-B09591ED8741}" type="datetime1">
              <a:rPr lang="en-US" smtClean="0"/>
              <a:t>9/6/2016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D2EFCED-5DA2-413B-B96C-666815BCE2F7}" type="datetime1">
              <a:rPr lang="en-US" smtClean="0"/>
              <a:t>9/6/2016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2FD78C5-6B68-4870-B097-8FEF2EACC34E}" type="datetime1">
              <a:rPr lang="en-US" smtClean="0"/>
              <a:t>9/6/2016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5-16-0031-01-agen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B363DFF-A55D-47E5-BEE3-1EACCD03A672}" type="datetime1">
              <a:rPr lang="en-US" smtClean="0"/>
              <a:t>9/6/2016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5-16-0031-01-agen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98B15C4-F217-4A6A-9362-84256F4FE3AF}" type="datetime1">
              <a:rPr lang="en-US" smtClean="0"/>
              <a:t>9/6/2016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5-16-0031-01-agen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29E66A5-3C65-4425-94C1-42426ACF6F70}" type="datetime1">
              <a:rPr lang="en-US" smtClean="0"/>
              <a:t>9/6/2016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CF9576-B0B3-4476-8F41-DB18D5C08A91}" type="datetime1">
              <a:rPr lang="en-US" smtClean="0"/>
              <a:t>9/6/2016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FF2CC8C3-601A-4D48-BFA0-846DB4FA9FC5}" type="datetime1">
              <a:rPr lang="en-US" smtClean="0"/>
              <a:t>9/6/2016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5-16-0031-01-agen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67D3EFED-2502-4CC8-8B49-16010D2D06A6}" type="datetime1">
              <a:rPr lang="en-US" smtClean="0">
                <a:solidFill>
                  <a:srgbClr val="000099"/>
                </a:solidFill>
              </a:rPr>
              <a:t>9/6/2016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53602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06 September 2016</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06 September </a:t>
            </a:r>
            <a:r>
              <a:rPr lang="en-US" sz="1200" b="1" dirty="0">
                <a:latin typeface="Arial" pitchFamily="34" charset="0"/>
                <a:cs typeface="Times New Roman" pitchFamily="18" charset="0"/>
              </a:rPr>
              <a:t>2016 </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5-16-0031-01-agen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5-16-0031-01-agen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F9940AD-1294-452E-916B-6B6B92010862}"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a:t>5-16-0027-00, 5-16-0028-00, 5-16-0029-00 and </a:t>
            </a:r>
            <a:r>
              <a:rPr lang="en-US" dirty="0" smtClean="0"/>
              <a:t>5-16-0030-00</a:t>
            </a:r>
            <a:endParaRPr dirty="0" smtClean="0"/>
          </a:p>
          <a:p>
            <a:r>
              <a:rPr dirty="0" smtClean="0"/>
              <a:t>Mover:  </a:t>
            </a:r>
            <a:r>
              <a:rPr dirty="0" smtClean="0"/>
              <a:t>VP</a:t>
            </a:r>
            <a:endParaRPr lang="en-US" dirty="0" smtClean="0"/>
          </a:p>
          <a:p>
            <a:r>
              <a:rPr dirty="0" smtClean="0"/>
              <a:t>Second</a:t>
            </a:r>
            <a:r>
              <a:rPr dirty="0" smtClean="0"/>
              <a:t>: Carlos</a:t>
            </a:r>
            <a:endParaRPr dirty="0" smtClean="0"/>
          </a:p>
          <a:p>
            <a:r>
              <a:rPr lang="en-US" dirty="0" smtClean="0"/>
              <a:t>Vote</a:t>
            </a:r>
            <a:r>
              <a:rPr lang="en-US" dirty="0" smtClean="0"/>
              <a:t>: UC</a:t>
            </a:r>
            <a:endParaRPr dirty="0" smtClean="0"/>
          </a:p>
        </p:txBody>
      </p:sp>
      <p:sp>
        <p:nvSpPr>
          <p:cNvPr id="4" name="Date Placeholder 3"/>
          <p:cNvSpPr>
            <a:spLocks noGrp="1"/>
          </p:cNvSpPr>
          <p:nvPr>
            <p:ph type="dt" sz="quarter" idx="10"/>
          </p:nvPr>
        </p:nvSpPr>
        <p:spPr/>
        <p:txBody>
          <a:bodyPr/>
          <a:lstStyle/>
          <a:p>
            <a:pPr>
              <a:defRPr/>
            </a:pPr>
            <a:fld id="{762E111D-7FA5-4878-A3BF-0A003E8EBEE3}"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a:t>
            </a:r>
            <a:r>
              <a:rPr lang="en-US" dirty="0" err="1" smtClean="0"/>
              <a:t>Hocs</a:t>
            </a:r>
            <a:r>
              <a:rPr lang="en-US" dirty="0" smtClean="0"/>
              <a:t> for review?</a:t>
            </a:r>
          </a:p>
          <a:p>
            <a:r>
              <a:rPr lang="en-US" dirty="0" smtClean="0"/>
              <a:t>Other</a:t>
            </a:r>
          </a:p>
        </p:txBody>
      </p:sp>
      <p:sp>
        <p:nvSpPr>
          <p:cNvPr id="4" name="Date Placeholder 3"/>
          <p:cNvSpPr>
            <a:spLocks noGrp="1"/>
          </p:cNvSpPr>
          <p:nvPr>
            <p:ph type="dt" sz="half" idx="10"/>
          </p:nvPr>
        </p:nvSpPr>
        <p:spPr/>
        <p:txBody>
          <a:bodyPr/>
          <a:lstStyle/>
          <a:p>
            <a:pPr>
              <a:defRPr/>
            </a:pPr>
            <a:fld id="{20759AD8-C44C-417B-9CE7-37BB0C12B29E}"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a:t>
            </a:r>
            <a:r>
              <a:rPr altLang="en-US" sz="1400" smtClean="0">
                <a:solidFill>
                  <a:srgbClr val="FF0000"/>
                </a:solidFill>
              </a:rPr>
              <a:t>√</a:t>
            </a:r>
            <a:endParaRPr altLang="en-US" sz="1400" b="1" smtClean="0">
              <a:solidFill>
                <a:srgbClr val="FF0000"/>
              </a:solidFill>
            </a:endParaRPr>
          </a:p>
          <a:p>
            <a:r>
              <a:rPr altLang="en-US" sz="1400" smtClean="0"/>
              <a:t>Complete Draft for Clause 6					1/16        </a:t>
            </a:r>
            <a:r>
              <a:rPr altLang="en-US" sz="1400" b="1" smtClean="0">
                <a:solidFill>
                  <a:srgbClr val="FF0000"/>
                </a:solidFill>
              </a:rPr>
              <a:t>8/16</a:t>
            </a:r>
            <a:endParaRPr altLang="en-US" sz="1400" smtClean="0"/>
          </a:p>
          <a:p>
            <a:r>
              <a:rPr altLang="en-US" sz="1400" smtClean="0"/>
              <a:t>Complete Draft for Clause 7					3/16         </a:t>
            </a:r>
            <a:r>
              <a:rPr altLang="en-US" sz="1400" b="1" smtClean="0">
                <a:solidFill>
                  <a:srgbClr val="FF0000"/>
                </a:solidFill>
              </a:rPr>
              <a:t>7/4</a:t>
            </a:r>
            <a:r>
              <a:rPr altLang="en-US" sz="1400" smtClean="0">
                <a:solidFill>
                  <a:srgbClr val="FF0000"/>
                </a:solidFill>
              </a:rPr>
              <a:t> √</a:t>
            </a:r>
            <a:endParaRPr altLang="en-US" sz="1400" b="1" smtClean="0">
              <a:solidFill>
                <a:srgbClr val="FF0000"/>
              </a:solidFill>
            </a:endParaRPr>
          </a:p>
          <a:p>
            <a:r>
              <a:rPr altLang="en-US" sz="1400" smtClean="0"/>
              <a:t>Complete Draft for Clause 8					4/16         </a:t>
            </a:r>
            <a:r>
              <a:rPr altLang="en-US" sz="1400" b="1" smtClean="0">
                <a:solidFill>
                  <a:srgbClr val="FF0000"/>
                </a:solidFill>
              </a:rPr>
              <a:t>9/16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F0FFDF45-0348-4373-BA98-925A6EEB647D}"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5-16-0031-01-agen</a:t>
            </a:r>
            <a:endParaRPr lang="en-US"/>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11213" cy="522288"/>
          </a:xfrm>
          <a:prstGeom prst="rect">
            <a:avLst/>
          </a:prstGeom>
          <a:noFill/>
        </p:spPr>
        <p:txBody>
          <a:bodyPr wrap="none">
            <a:spAutoFit/>
          </a:bodyPr>
          <a:lstStyle/>
          <a:p>
            <a:pPr>
              <a:defRPr/>
            </a:pPr>
            <a:r>
              <a:rPr lang="en-US" sz="1400" b="1" dirty="0">
                <a:solidFill>
                  <a:srgbClr val="FF0000"/>
                </a:solidFill>
                <a:latin typeface="+mn-lt"/>
                <a:cs typeface="+mn-cs"/>
              </a:rPr>
              <a:t>3 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2569132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Recirculation status</a:t>
            </a:r>
          </a:p>
          <a:p>
            <a:r>
              <a:rPr lang="en-US" dirty="0" smtClean="0"/>
              <a:t>Schema Status</a:t>
            </a:r>
            <a:endParaRPr dirty="0" smtClean="0"/>
          </a:p>
          <a:p>
            <a:r>
              <a:rPr lang="en-US" dirty="0" smtClean="0"/>
              <a:t>Other?</a:t>
            </a:r>
          </a:p>
        </p:txBody>
      </p:sp>
      <p:sp>
        <p:nvSpPr>
          <p:cNvPr id="4" name="Date Placeholder 3"/>
          <p:cNvSpPr>
            <a:spLocks noGrp="1"/>
          </p:cNvSpPr>
          <p:nvPr>
            <p:ph type="dt" sz="quarter" idx="10"/>
          </p:nvPr>
        </p:nvSpPr>
        <p:spPr/>
        <p:txBody>
          <a:bodyPr/>
          <a:lstStyle/>
          <a:p>
            <a:pPr>
              <a:defRPr/>
            </a:pPr>
            <a:fld id="{E21F12E7-C2F3-4A37-B03C-1D5339335CBC}"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 √ </a:t>
            </a:r>
            <a:endParaRPr altLang="en-US" sz="1400" dirty="0" smtClean="0"/>
          </a:p>
          <a:p>
            <a:r>
              <a:rPr altLang="en-US" sz="1400" dirty="0" smtClean="0"/>
              <a:t>Form Comment Resolution subcommittee				3/15/16</a:t>
            </a:r>
          </a:p>
          <a:p>
            <a:r>
              <a:rPr altLang="en-US" sz="1400" dirty="0" smtClean="0"/>
              <a:t>Suggested comment resolutions available				5/15/16</a:t>
            </a:r>
          </a:p>
          <a:p>
            <a:r>
              <a:rPr altLang="en-US" sz="1400" dirty="0" smtClean="0"/>
              <a:t>Vote for </a:t>
            </a:r>
            <a:r>
              <a:rPr altLang="en-US" sz="1400" dirty="0" err="1" smtClean="0"/>
              <a:t>Recirc</a:t>
            </a:r>
            <a:r>
              <a:rPr altLang="en-US" sz="1400" dirty="0" smtClean="0"/>
              <a:t> Ballot					6/7/16</a:t>
            </a:r>
          </a:p>
          <a:p>
            <a:r>
              <a:rPr altLang="en-US" sz="1400" dirty="0" smtClean="0"/>
              <a:t>Conduct </a:t>
            </a:r>
            <a:r>
              <a:rPr altLang="en-US" sz="1400" dirty="0" err="1" smtClean="0"/>
              <a:t>Recirc</a:t>
            </a:r>
            <a:r>
              <a:rPr altLang="en-US" sz="1400" dirty="0" smtClean="0"/>
              <a:t> Ballot					6/15/16</a:t>
            </a:r>
          </a:p>
          <a:p>
            <a:r>
              <a:rPr altLang="en-US" sz="1400" dirty="0" smtClean="0"/>
              <a:t>Ballot completes						6/30/16</a:t>
            </a:r>
          </a:p>
          <a:p>
            <a:r>
              <a:rPr altLang="en-US" sz="1400" dirty="0" smtClean="0"/>
              <a:t>Approved by Standards Board					</a:t>
            </a:r>
            <a:r>
              <a:rPr altLang="en-US" sz="1400" dirty="0" smtClean="0">
                <a:solidFill>
                  <a:srgbClr val="FF0000"/>
                </a:solidFill>
              </a:rPr>
              <a:t>4/1/16  </a:t>
            </a:r>
            <a:r>
              <a:rPr altLang="en-US" sz="1400" b="1" dirty="0" smtClean="0">
                <a:solidFill>
                  <a:srgbClr val="FF0000"/>
                </a:solidFill>
              </a:rPr>
              <a:t>12/1/16</a:t>
            </a:r>
          </a:p>
          <a:p>
            <a:r>
              <a:rPr altLang="en-US" sz="1400" dirty="0" smtClean="0"/>
              <a:t>Reference implementation available				</a:t>
            </a:r>
            <a:r>
              <a:rPr altLang="en-US" sz="1400" dirty="0" smtClean="0">
                <a:solidFill>
                  <a:srgbClr val="FF0000"/>
                </a:solidFill>
              </a:rPr>
              <a:t>12/15    </a:t>
            </a:r>
            <a:r>
              <a:rPr altLang="en-US" sz="1400" b="1" dirty="0" smtClean="0">
                <a:solidFill>
                  <a:srgbClr val="FF0000"/>
                </a:solidFill>
              </a:rPr>
              <a:t>1/16</a:t>
            </a:r>
          </a:p>
          <a:p>
            <a:r>
              <a:rPr altLang="en-US" sz="1400" dirty="0" smtClean="0"/>
              <a:t>Certification available					</a:t>
            </a:r>
            <a:r>
              <a:rPr altLang="en-US" sz="1400" dirty="0" smtClean="0">
                <a:solidFill>
                  <a:srgbClr val="FF0000"/>
                </a:solidFill>
              </a:rPr>
              <a:t>3/16       </a:t>
            </a:r>
            <a:r>
              <a:rPr altLang="en-US" sz="1400" b="1" dirty="0" smtClean="0">
                <a:solidFill>
                  <a:srgbClr val="FF0000"/>
                </a:solidFill>
              </a:rPr>
              <a:t>?</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6BC70F7C-D358-4496-BA45-8B189E3C9E9A}"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5-16-0031-01-agen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201" name="TextBox 2"/>
          <p:cNvSpPr txBox="1">
            <a:spLocks noChangeArrowheads="1"/>
          </p:cNvSpPr>
          <p:nvPr/>
        </p:nvSpPr>
        <p:spPr bwMode="auto">
          <a:xfrm>
            <a:off x="7467600" y="3132138"/>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a:solidFill>
                  <a:schemeClr val="tx1"/>
                </a:solidFill>
              </a:rPr>
              <a:t>Rebaselined</a:t>
            </a:r>
          </a:p>
        </p:txBody>
      </p:sp>
      <p:cxnSp>
        <p:nvCxnSpPr>
          <p:cNvPr id="9" name="Straight Arrow Connector 8"/>
          <p:cNvCxnSpPr/>
          <p:nvPr/>
        </p:nvCxnSpPr>
        <p:spPr>
          <a:xfrm>
            <a:off x="7772400" y="3429000"/>
            <a:ext cx="0" cy="9715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2913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720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29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833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None held</a:t>
            </a:r>
            <a:endParaRPr lang="en-US" dirty="0"/>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27120201-3402-42CC-A86B-0E37460B583A}"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304800" y="990600"/>
            <a:ext cx="8763000" cy="4525963"/>
          </a:xfrm>
        </p:spPr>
        <p:txBody>
          <a:bodyPr/>
          <a:lstStyle/>
          <a:p>
            <a:r>
              <a:rPr dirty="0" err="1" smtClean="0"/>
              <a:t>WInnForum</a:t>
            </a:r>
            <a:r>
              <a:rPr dirty="0" smtClean="0"/>
              <a:t> 3.6GHz stakeholders</a:t>
            </a:r>
          </a:p>
          <a:p>
            <a:pPr lvl="1"/>
            <a:r>
              <a:rPr lang="en-US" dirty="0" smtClean="0"/>
              <a:t>Any updates on 1900.5 use</a:t>
            </a:r>
            <a:r>
              <a:rPr lang="en-US" dirty="0" smtClean="0"/>
              <a:t>?  </a:t>
            </a:r>
            <a:r>
              <a:rPr lang="en-US" dirty="0" smtClean="0"/>
              <a:t>TBD</a:t>
            </a:r>
            <a:endParaRPr lang="en-US" dirty="0" smtClean="0"/>
          </a:p>
          <a:p>
            <a:r>
              <a:rPr lang="en-US" dirty="0" smtClean="0"/>
              <a:t>NSC</a:t>
            </a:r>
          </a:p>
          <a:p>
            <a:pPr lvl="1"/>
            <a:r>
              <a:rPr lang="en-US" dirty="0" smtClean="0"/>
              <a:t>On hold till FY17</a:t>
            </a:r>
          </a:p>
          <a:p>
            <a:r>
              <a:rPr lang="en-US" dirty="0" smtClean="0"/>
              <a:t>Standards paper in </a:t>
            </a:r>
            <a:r>
              <a:rPr lang="en-US" dirty="0" smtClean="0"/>
              <a:t>process</a:t>
            </a:r>
          </a:p>
          <a:p>
            <a:pPr lvl="1"/>
            <a:r>
              <a:rPr lang="en-US" dirty="0" smtClean="0"/>
              <a:t>Paper for 1900.5.2 (Carlos) 1900.5.1 (?) (</a:t>
            </a:r>
            <a:r>
              <a:rPr lang="en-US" dirty="0" err="1" smtClean="0"/>
              <a:t>Comm</a:t>
            </a:r>
            <a:r>
              <a:rPr lang="en-US" dirty="0" smtClean="0"/>
              <a:t> Mag)</a:t>
            </a:r>
          </a:p>
          <a:p>
            <a:pPr lvl="2"/>
            <a:r>
              <a:rPr lang="en-US" dirty="0" err="1" smtClean="0"/>
              <a:t>Comms</a:t>
            </a:r>
            <a:r>
              <a:rPr lang="en-US" dirty="0" smtClean="0"/>
              <a:t> Society Standards Supplement (quarterly)</a:t>
            </a:r>
            <a:endParaRPr lang="en-US" dirty="0" smtClean="0"/>
          </a:p>
          <a:p>
            <a:pPr lvl="1"/>
            <a:r>
              <a:rPr lang="en-US" dirty="0" err="1" smtClean="0"/>
              <a:t>DySPAN</a:t>
            </a:r>
            <a:r>
              <a:rPr lang="en-US" dirty="0" smtClean="0"/>
              <a:t> conference paper (due Oct 1)</a:t>
            </a:r>
          </a:p>
          <a:p>
            <a:pPr lvl="2"/>
            <a:r>
              <a:rPr lang="en-US" dirty="0" smtClean="0"/>
              <a:t>Carlos lead, Mat, VP, John help</a:t>
            </a:r>
            <a:endParaRPr lang="en-US" dirty="0" smtClean="0"/>
          </a:p>
          <a:p>
            <a:r>
              <a:rPr lang="en-US" dirty="0" smtClean="0"/>
              <a:t>Vita 49 interactions?</a:t>
            </a:r>
          </a:p>
        </p:txBody>
      </p:sp>
      <p:sp>
        <p:nvSpPr>
          <p:cNvPr id="4" name="Date Placeholder 3"/>
          <p:cNvSpPr>
            <a:spLocks noGrp="1"/>
          </p:cNvSpPr>
          <p:nvPr>
            <p:ph type="dt" sz="quarter" idx="10"/>
          </p:nvPr>
        </p:nvSpPr>
        <p:spPr/>
        <p:txBody>
          <a:bodyPr/>
          <a:lstStyle/>
          <a:p>
            <a:pPr>
              <a:defRPr/>
            </a:pPr>
            <a:fld id="{6E4087B0-FF6D-49FF-B819-CEB2233AFB04}"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sz="2800" dirty="0" smtClean="0"/>
              <a:t>Next WG GoToMeeting October </a:t>
            </a:r>
            <a:r>
              <a:rPr lang="en-US" sz="2800" dirty="0" smtClean="0"/>
              <a:t>4 </a:t>
            </a:r>
            <a:r>
              <a:rPr lang="en-US" sz="2800" dirty="0" smtClean="0"/>
              <a:t>@ 11:30 AM </a:t>
            </a:r>
            <a:r>
              <a:rPr lang="en-US" sz="2800" dirty="0" smtClean="0"/>
              <a:t>EDT</a:t>
            </a:r>
          </a:p>
          <a:p>
            <a:pPr lvl="1"/>
            <a:r>
              <a:rPr lang="en-US" sz="2400" dirty="0" smtClean="0"/>
              <a:t>Motion to have meeting on 4</a:t>
            </a:r>
            <a:r>
              <a:rPr lang="en-US" sz="2400" baseline="30000" dirty="0" smtClean="0"/>
              <a:t>th</a:t>
            </a:r>
            <a:r>
              <a:rPr lang="en-US" sz="2400" dirty="0" smtClean="0"/>
              <a:t>:  Reinhard and Mitch (2</a:t>
            </a:r>
            <a:r>
              <a:rPr lang="en-US" sz="2400" baseline="30000" dirty="0" smtClean="0"/>
              <a:t>nd</a:t>
            </a:r>
            <a:r>
              <a:rPr lang="en-US" sz="2400" dirty="0" smtClean="0"/>
              <a:t>)</a:t>
            </a:r>
          </a:p>
          <a:p>
            <a:pPr lvl="2"/>
            <a:r>
              <a:rPr lang="en-US" sz="2000" dirty="0" smtClean="0"/>
              <a:t>Approved by UC</a:t>
            </a:r>
            <a:endParaRPr lang="en-US" sz="2400" dirty="0" smtClean="0"/>
          </a:p>
          <a:p>
            <a:r>
              <a:rPr lang="en-US" sz="2800" dirty="0" smtClean="0"/>
              <a:t>Ad </a:t>
            </a:r>
            <a:r>
              <a:rPr lang="en-US" sz="2800" dirty="0" err="1" smtClean="0"/>
              <a:t>Hocs</a:t>
            </a:r>
            <a:r>
              <a:rPr lang="en-US" sz="2800" dirty="0" smtClean="0"/>
              <a:t>?</a:t>
            </a:r>
          </a:p>
          <a:p>
            <a:pPr lvl="1"/>
            <a:r>
              <a:rPr lang="en-US" sz="2400" dirty="0" smtClean="0"/>
              <a:t>1900.5.2 on 9/20 @11:30 ET</a:t>
            </a:r>
          </a:p>
          <a:p>
            <a:pPr lvl="1"/>
            <a:r>
              <a:rPr lang="en-US" sz="2400" dirty="0" smtClean="0"/>
              <a:t>1900.5.1 TBD</a:t>
            </a:r>
            <a:endParaRPr lang="en-US" sz="2400" dirty="0" smtClean="0"/>
          </a:p>
        </p:txBody>
      </p:sp>
      <p:sp>
        <p:nvSpPr>
          <p:cNvPr id="4" name="Date Placeholder 3"/>
          <p:cNvSpPr>
            <a:spLocks noGrp="1"/>
          </p:cNvSpPr>
          <p:nvPr>
            <p:ph type="dt" sz="quarter" idx="10"/>
          </p:nvPr>
        </p:nvSpPr>
        <p:spPr/>
        <p:txBody>
          <a:bodyPr/>
          <a:lstStyle/>
          <a:p>
            <a:pPr>
              <a:defRPr/>
            </a:pPr>
            <a:fld id="{CF0404C0-8992-4A7C-AC79-CC2B806D0E98}"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9</a:t>
            </a:r>
            <a:r>
              <a:rPr lang="en-US" dirty="0" smtClean="0"/>
              <a:t>/6/16 </a:t>
            </a:r>
            <a:r>
              <a:rPr lang="en-US" dirty="0" smtClean="0"/>
              <a:t>@11:30 EST</a:t>
            </a:r>
            <a:endParaRPr lang="en-US" dirty="0"/>
          </a:p>
        </p:txBody>
      </p:sp>
      <p:sp>
        <p:nvSpPr>
          <p:cNvPr id="4" name="Date Placeholder 3"/>
          <p:cNvSpPr>
            <a:spLocks noGrp="1"/>
          </p:cNvSpPr>
          <p:nvPr>
            <p:ph type="dt" sz="half" idx="10"/>
          </p:nvPr>
        </p:nvSpPr>
        <p:spPr/>
        <p:txBody>
          <a:bodyPr/>
          <a:lstStyle/>
          <a:p>
            <a:pPr>
              <a:defRPr/>
            </a:pPr>
            <a:fld id="{D13EF9DF-91DB-4FEF-96E6-34B6C4EF81DA}"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F5A1D361-4ACC-4637-8413-DC344B24688D}"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E3C75365-DCA4-4B04-995B-F3DC62166E45}"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1143000"/>
          </a:xfrm>
        </p:spPr>
        <p:txBody>
          <a:bodyPr/>
          <a:lstStyle/>
          <a:p>
            <a:r>
              <a:rPr altLang="en-US" smtClean="0"/>
              <a:t>Current Membership</a:t>
            </a:r>
          </a:p>
        </p:txBody>
      </p:sp>
      <p:sp>
        <p:nvSpPr>
          <p:cNvPr id="3" name="Date Placeholder 2"/>
          <p:cNvSpPr>
            <a:spLocks noGrp="1"/>
          </p:cNvSpPr>
          <p:nvPr>
            <p:ph type="dt" sz="quarter" idx="10"/>
          </p:nvPr>
        </p:nvSpPr>
        <p:spPr/>
        <p:txBody>
          <a:bodyPr/>
          <a:lstStyle/>
          <a:p>
            <a:pPr>
              <a:defRPr/>
            </a:pPr>
            <a:fld id="{9D514C68-0AB9-466A-A5D2-F28F1FD65D53}" type="datetime1">
              <a:rPr lang="en-US" smtClean="0"/>
              <a:t>9/6/2016</a:t>
            </a:fld>
            <a:endParaRPr lang="en-US"/>
          </a:p>
        </p:txBody>
      </p:sp>
      <p:sp>
        <p:nvSpPr>
          <p:cNvPr id="4" name="Footer Placeholder 3"/>
          <p:cNvSpPr>
            <a:spLocks noGrp="1"/>
          </p:cNvSpPr>
          <p:nvPr>
            <p:ph type="ftr" sz="quarter" idx="11"/>
          </p:nvPr>
        </p:nvSpPr>
        <p:spPr/>
        <p:txBody>
          <a:bodyPr/>
          <a:lstStyle/>
          <a:p>
            <a:pPr>
              <a:defRPr/>
            </a:pPr>
            <a:r>
              <a:rPr lang="en-US" smtClean="0"/>
              <a:t>Doc #: 5-16-0031-01-agen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graphicFrame>
        <p:nvGraphicFramePr>
          <p:cNvPr id="7" name="Table 6"/>
          <p:cNvGraphicFramePr>
            <a:graphicFrameLocks noGrp="1"/>
          </p:cNvGraphicFramePr>
          <p:nvPr>
            <p:extLst>
              <p:ext uri="{D42A27DB-BD31-4B8C-83A1-F6EECF244321}">
                <p14:modId xmlns:p14="http://schemas.microsoft.com/office/powerpoint/2010/main" val="965538984"/>
              </p:ext>
            </p:extLst>
          </p:nvPr>
        </p:nvGraphicFramePr>
        <p:xfrm>
          <a:off x="1829497" y="990600"/>
          <a:ext cx="4724402" cy="5004389"/>
        </p:xfrm>
        <a:graphic>
          <a:graphicData uri="http://schemas.openxmlformats.org/drawingml/2006/table">
            <a:tbl>
              <a:tblPr>
                <a:tableStyleId>{5C22544A-7EE6-4342-B048-85BDC9FD1C3A}</a:tableStyleId>
              </a:tblPr>
              <a:tblGrid>
                <a:gridCol w="488731"/>
                <a:gridCol w="733097"/>
                <a:gridCol w="651641"/>
                <a:gridCol w="733097"/>
                <a:gridCol w="2117836"/>
              </a:tblGrid>
              <a:tr h="500178">
                <a:tc>
                  <a:txBody>
                    <a:bodyPr/>
                    <a:lstStyle/>
                    <a:p>
                      <a:pPr algn="l" fontAlgn="b"/>
                      <a:r>
                        <a:rPr lang="en-US" sz="1000" b="0" i="0" u="none" strike="noStrike" dirty="0" smtClean="0">
                          <a:solidFill>
                            <a:srgbClr val="000000"/>
                          </a:solidFill>
                          <a:effectLst/>
                          <a:latin typeface="Calibri" panose="020F0502020204030204" pitchFamily="34" charset="0"/>
                        </a:rPr>
                        <a:t>79/6/16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a:effectLst/>
                        </a:rPr>
                        <a:t>12</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9 participants</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Caicedo</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Chester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Kokar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947" marR="6947" marT="6947" marB="0" anchor="b"/>
                </a:tc>
              </a:tr>
              <a:tr h="191040">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US Army RDECOM CERDEC</a:t>
                      </a:r>
                      <a:endParaRPr lang="en-US" sz="1000" b="0" i="0" u="none" strike="noStrike" dirty="0">
                        <a:solidFill>
                          <a:srgbClr val="000000"/>
                        </a:solidFill>
                        <a:effectLst/>
                        <a:latin typeface="Calibri" panose="020F0502020204030204" pitchFamily="34" charset="0"/>
                      </a:endParaRPr>
                    </a:p>
                  </a:txBody>
                  <a:tcPr marL="6947" marR="6947" marT="6947" marB="0" anchor="b"/>
                </a:tc>
              </a:tr>
              <a:tr h="333452">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BAE Systems (Chair)</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r>
                        <a:rPr lang="en-US" sz="1000" u="none" strike="noStrike" dirty="0">
                          <a:effectLst/>
                        </a:rPr>
                        <a:t> (Vice Chair)</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Foundry Inc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SchrageConsult</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Lockheed </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Nikolich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Self</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Stephen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Berger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TEM Consulting</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CSIR Institute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Sam</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Participant</a:t>
                      </a:r>
                      <a:endParaRPr lang="en-US" sz="1000" b="0" i="0" u="none" strike="noStrike" dirty="0" smtClean="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Nick</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err="1" smtClean="0">
                          <a:solidFill>
                            <a:srgbClr val="000000"/>
                          </a:solidFill>
                          <a:effectLst/>
                          <a:latin typeface="Calibri" panose="020F0502020204030204" pitchFamily="34" charset="0"/>
                        </a:rPr>
                        <a:t>Buris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NEBENS, LLC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Participant</a:t>
                      </a:r>
                      <a:endParaRPr lang="en-US" sz="1000" b="0" i="0" u="none" strike="noStrike" dirty="0" smtClean="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err="1" smtClean="0">
                          <a:solidFill>
                            <a:srgbClr val="000000"/>
                          </a:solidFill>
                          <a:effectLst/>
                          <a:latin typeface="Calibri" panose="020F0502020204030204" pitchFamily="34" charset="0"/>
                        </a:rPr>
                        <a:t>Karthikeyan</a:t>
                      </a:r>
                      <a:r>
                        <a:rPr lang="en-US" sz="1000" b="0" i="0" u="none" strike="noStrike" dirty="0" smtClean="0">
                          <a:solidFill>
                            <a:srgbClr val="000000"/>
                          </a:solidFill>
                          <a:effectLst/>
                          <a:latin typeface="Calibri" panose="020F0502020204030204" pitchFamily="34" charset="0"/>
                        </a:rPr>
                        <a:t> </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err="1" smtClean="0">
                          <a:solidFill>
                            <a:srgbClr val="000000"/>
                          </a:solidFill>
                          <a:effectLst/>
                          <a:latin typeface="Calibri" panose="020F0502020204030204" pitchFamily="34" charset="0"/>
                        </a:rPr>
                        <a:t>Ovuraj</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TWILIGHT GLOBAL CONSULTING AND VENTURES</a:t>
                      </a:r>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
        <p:nvSpPr>
          <p:cNvPr id="2" name="TextBox 1"/>
          <p:cNvSpPr txBox="1"/>
          <p:nvPr/>
        </p:nvSpPr>
        <p:spPr>
          <a:xfrm>
            <a:off x="6858000" y="3200400"/>
            <a:ext cx="1918474" cy="369332"/>
          </a:xfrm>
          <a:prstGeom prst="rect">
            <a:avLst/>
          </a:prstGeom>
          <a:noFill/>
        </p:spPr>
        <p:txBody>
          <a:bodyPr wrap="none" rtlCol="0">
            <a:spAutoFit/>
          </a:bodyPr>
          <a:lstStyle/>
          <a:p>
            <a:r>
              <a:rPr lang="en-US" dirty="0" smtClean="0"/>
              <a:t>Quorum achieved.</a:t>
            </a:r>
            <a:endParaRPr lang="en-US" dirty="0"/>
          </a:p>
        </p:txBody>
      </p:sp>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929581"/>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on 1900.5.2</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p>
          <a:p>
            <a:pPr lvl="1">
              <a:buFont typeface="Calibri" pitchFamily="34" charset="0"/>
              <a:buAutoNum type="alphaLcPeriod"/>
            </a:pPr>
            <a:r>
              <a:rPr lang="en-US" dirty="0" smtClean="0">
                <a:latin typeface="Times New Roman" pitchFamily="18" charset="0"/>
              </a:rPr>
              <a:t>SCM Tool</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Vita 49 / 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p>
          <a:p>
            <a:pPr>
              <a:buFont typeface="Calibri" pitchFamily="34" charset="0"/>
              <a:buAutoNum type="arabicPeriod"/>
            </a:pPr>
            <a:r>
              <a:rPr lang="en-US" dirty="0"/>
              <a:t>Detailed 1900.5.1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424679BD-A9B4-41C1-BC5F-F946ABAE7F3A}"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5-16-0031-01</a:t>
            </a:r>
          </a:p>
          <a:p>
            <a:endParaRPr dirty="0" smtClean="0"/>
          </a:p>
          <a:p>
            <a:r>
              <a:rPr dirty="0" smtClean="0"/>
              <a:t>Mover: </a:t>
            </a:r>
            <a:r>
              <a:rPr dirty="0" smtClean="0"/>
              <a:t>Reinhard</a:t>
            </a:r>
            <a:endParaRPr dirty="0" smtClean="0"/>
          </a:p>
          <a:p>
            <a:r>
              <a:rPr dirty="0" smtClean="0"/>
              <a:t>Second: </a:t>
            </a:r>
            <a:r>
              <a:rPr dirty="0" smtClean="0"/>
              <a:t>Carlos</a:t>
            </a:r>
            <a:endParaRPr lang="en-US" dirty="0"/>
          </a:p>
          <a:p>
            <a:r>
              <a:rPr lang="en-US" dirty="0" smtClean="0"/>
              <a:t>Vote: </a:t>
            </a:r>
            <a:r>
              <a:rPr lang="en-US" dirty="0" smtClean="0"/>
              <a:t>UC</a:t>
            </a:r>
            <a:endParaRPr dirty="0" smtClean="0"/>
          </a:p>
        </p:txBody>
      </p:sp>
      <p:sp>
        <p:nvSpPr>
          <p:cNvPr id="4" name="Date Placeholder 3"/>
          <p:cNvSpPr>
            <a:spLocks noGrp="1"/>
          </p:cNvSpPr>
          <p:nvPr>
            <p:ph type="dt" sz="quarter" idx="10"/>
          </p:nvPr>
        </p:nvSpPr>
        <p:spPr/>
        <p:txBody>
          <a:bodyPr/>
          <a:lstStyle/>
          <a:p>
            <a:pPr>
              <a:defRPr/>
            </a:pPr>
            <a:fld id="{E3DF7339-DF1C-4B35-A653-49E46D80BAD6}"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E2F37D2B-9B06-431A-9B5B-E928EA5EB14E}"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90D82B4D-D15E-4D70-B353-3D9F35F006B9}"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47956B83-4D83-4F4B-A5F2-79985D931844}"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8291</TotalTime>
  <Words>1438</Words>
  <Application>Microsoft Office PowerPoint</Application>
  <PresentationFormat>On-screen Show (4:3)</PresentationFormat>
  <Paragraphs>340</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IEEE 1900.5 Meeting 9/6/16 @11:30 EST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233</cp:revision>
  <dcterms:created xsi:type="dcterms:W3CDTF">2013-08-13T02:52:21Z</dcterms:created>
  <dcterms:modified xsi:type="dcterms:W3CDTF">2016-09-06T17:47:12Z</dcterms:modified>
</cp:coreProperties>
</file>