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315" r:id="rId3"/>
    <p:sldId id="337" r:id="rId4"/>
    <p:sldId id="370" r:id="rId5"/>
    <p:sldId id="332" r:id="rId6"/>
    <p:sldId id="317" r:id="rId7"/>
    <p:sldId id="352" r:id="rId8"/>
    <p:sldId id="353" r:id="rId9"/>
    <p:sldId id="354" r:id="rId10"/>
    <p:sldId id="355" r:id="rId11"/>
    <p:sldId id="307" r:id="rId12"/>
    <p:sldId id="360" r:id="rId13"/>
    <p:sldId id="371" r:id="rId14"/>
    <p:sldId id="335" r:id="rId15"/>
    <p:sldId id="372" r:id="rId16"/>
    <p:sldId id="344" r:id="rId17"/>
    <p:sldId id="346" r:id="rId18"/>
    <p:sldId id="347" r:id="rId19"/>
    <p:sldId id="364"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528" autoAdjust="0"/>
    <p:restoredTop sz="94660"/>
  </p:normalViewPr>
  <p:slideViewPr>
    <p:cSldViewPr>
      <p:cViewPr varScale="1">
        <p:scale>
          <a:sx n="91" d="100"/>
          <a:sy n="91" d="100"/>
        </p:scale>
        <p:origin x="1416" y="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9/6/2016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1</a:t>
            </a:fld>
            <a:endParaRPr lang="en-US"/>
          </a:p>
        </p:txBody>
      </p:sp>
    </p:spTree>
    <p:extLst>
      <p:ext uri="{BB962C8B-B14F-4D97-AF65-F5344CB8AC3E}">
        <p14:creationId xmlns:p14="http://schemas.microsoft.com/office/powerpoint/2010/main" val="2556907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764566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3197812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7</a:t>
            </a:fld>
            <a:endParaRPr lang="en-US"/>
          </a:p>
        </p:txBody>
      </p:sp>
    </p:spTree>
    <p:extLst>
      <p:ext uri="{BB962C8B-B14F-4D97-AF65-F5344CB8AC3E}">
        <p14:creationId xmlns:p14="http://schemas.microsoft.com/office/powerpoint/2010/main" val="3719064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7DBB1CA-BE07-4FC3-9858-8A6E89673B4B}"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131353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0D9F474A-4A55-4E97-9511-51954DB8A2A7}" type="datetime1">
              <a:rPr lang="en-US" smtClean="0"/>
              <a:t>9/6/2016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5-16-0031-01-agen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74D8505D-FF23-443E-8C39-10428515BE22}" type="slidenum">
              <a:rPr lang="en-US"/>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1B5545E-ED6A-4DAF-8332-EC96DF657DB2}" type="datetime1">
              <a:rPr lang="en-US" smtClean="0"/>
              <a:t>9/6/2016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5-16-0031-01-agen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E1263AB-7006-48B3-B31C-90807DA1274E}" type="datetime1">
              <a:rPr lang="en-US" smtClean="0"/>
              <a:t>9/6/2016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5-16-0031-01-agen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7C5D54-498C-4FA2-8408-B59C774C9055}" type="datetime1">
              <a:rPr lang="en-US" smtClean="0"/>
              <a:t>9/6/2016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5-16-0031-01-agen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986769F2-C589-4C46-B9E8-371DE6369B6E}" type="slidenum">
              <a:rPr lang="en-US"/>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C2526D8-D430-4CF9-9FC2-B09591ED8741}" type="datetime1">
              <a:rPr lang="en-US" smtClean="0"/>
              <a:t>9/6/2016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5-16-0031-01-agen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AA054915-73C9-4A2C-A9B0-5D3754D459F4}" type="slidenum">
              <a:rPr lang="en-US"/>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BD2EFCED-5DA2-413B-B96C-666815BCE2F7}" type="datetime1">
              <a:rPr lang="en-US" smtClean="0"/>
              <a:t>9/6/2016</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5-16-0031-01-agen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E20B579B-7133-498B-A1D9-92243F407C50}" type="slidenum">
              <a:rPr lang="en-US"/>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2FD78C5-6B68-4870-B097-8FEF2EACC34E}" type="datetime1">
              <a:rPr lang="en-US" smtClean="0"/>
              <a:t>9/6/2016</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Doc #: 5-16-0031-01-agen</a:t>
            </a:r>
            <a:endParaRPr lang="en-US"/>
          </a:p>
        </p:txBody>
      </p:sp>
      <p:sp>
        <p:nvSpPr>
          <p:cNvPr id="9" name="Slide Number Placeholder 5"/>
          <p:cNvSpPr>
            <a:spLocks noGrp="1"/>
          </p:cNvSpPr>
          <p:nvPr>
            <p:ph type="sldNum" sz="quarter" idx="12"/>
          </p:nvPr>
        </p:nvSpPr>
        <p:spPr/>
        <p:txBody>
          <a:bodyPr/>
          <a:lstStyle>
            <a:lvl1pPr>
              <a:defRPr/>
            </a:lvl1pPr>
          </a:lstStyle>
          <a:p>
            <a:pPr>
              <a:defRPr/>
            </a:pPr>
            <a:fld id="{C31C6EFB-7320-493C-BBBE-A1C695768ABB}" type="slidenum">
              <a:rPr lang="en-US"/>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1B363DFF-A55D-47E5-BEE3-1EACCD03A672}" type="datetime1">
              <a:rPr lang="en-US" smtClean="0"/>
              <a:t>9/6/2016</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Doc #: 5-16-0031-01-agen</a:t>
            </a:r>
            <a:endParaRPr lang="en-US"/>
          </a:p>
        </p:txBody>
      </p:sp>
      <p:sp>
        <p:nvSpPr>
          <p:cNvPr id="5" name="Slide Number Placeholder 5"/>
          <p:cNvSpPr>
            <a:spLocks noGrp="1"/>
          </p:cNvSpPr>
          <p:nvPr>
            <p:ph type="sldNum" sz="quarter" idx="12"/>
          </p:nvPr>
        </p:nvSpPr>
        <p:spPr/>
        <p:txBody>
          <a:bodyPr/>
          <a:lstStyle>
            <a:lvl1pPr>
              <a:defRPr/>
            </a:lvl1pPr>
          </a:lstStyle>
          <a:p>
            <a:pPr>
              <a:defRPr/>
            </a:pPr>
            <a:fld id="{9B07B3E5-9C92-4467-B532-D8FF4A69480D}" type="slidenum">
              <a:rPr lang="en-US"/>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98B15C4-F217-4A6A-9362-84256F4FE3AF}" type="datetime1">
              <a:rPr lang="en-US" smtClean="0"/>
              <a:t>9/6/2016</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Doc #: 5-16-0031-01-agen</a:t>
            </a:r>
            <a:endParaRPr lang="en-US"/>
          </a:p>
        </p:txBody>
      </p:sp>
      <p:sp>
        <p:nvSpPr>
          <p:cNvPr id="4" name="Slide Number Placeholder 5"/>
          <p:cNvSpPr>
            <a:spLocks noGrp="1"/>
          </p:cNvSpPr>
          <p:nvPr>
            <p:ph type="sldNum" sz="quarter" idx="12"/>
          </p:nvPr>
        </p:nvSpPr>
        <p:spPr/>
        <p:txBody>
          <a:bodyPr/>
          <a:lstStyle>
            <a:lvl1pPr>
              <a:defRPr/>
            </a:lvl1pPr>
          </a:lstStyle>
          <a:p>
            <a:pPr>
              <a:defRPr/>
            </a:pPr>
            <a:fld id="{24801112-3285-446D-8483-AC060328F4AD}" type="slidenum">
              <a:rPr lang="en-US"/>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29E66A5-3C65-4425-94C1-42426ACF6F70}" type="datetime1">
              <a:rPr lang="en-US" smtClean="0"/>
              <a:t>9/6/2016</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5-16-0031-01-agen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9E5837C4-7DAA-414E-8DD6-2E4E3209ED75}" type="slidenum">
              <a:rPr lang="en-US"/>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8CF9576-B0B3-4476-8F41-DB18D5C08A91}" type="datetime1">
              <a:rPr lang="en-US" smtClean="0"/>
              <a:t>9/6/2016</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5-16-0031-01-agen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FF2CC8C3-601A-4D48-BFA0-846DB4FA9FC5}" type="datetime1">
              <a:rPr lang="en-US" smtClean="0"/>
              <a:t>9/6/2016</a:t>
            </a:fld>
            <a:endParaRPr lang="en-US"/>
          </a:p>
        </p:txBody>
      </p:sp>
      <p:sp>
        <p:nvSpPr>
          <p:cNvPr id="5" name="Footer Placeholder 4"/>
          <p:cNvSpPr>
            <a:spLocks noGrp="1"/>
          </p:cNvSpPr>
          <p:nvPr>
            <p:ph type="ftr" sz="quarter" idx="3"/>
          </p:nvPr>
        </p:nvSpPr>
        <p:spPr>
          <a:xfrm>
            <a:off x="3124200" y="6448425"/>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rgbClr val="000099"/>
                </a:solidFill>
                <a:latin typeface="+mn-lt"/>
                <a:cs typeface="+mn-cs"/>
              </a:defRPr>
            </a:lvl1pPr>
          </a:lstStyle>
          <a:p>
            <a:pPr>
              <a:defRPr/>
            </a:pPr>
            <a:r>
              <a:rPr lang="en-US" smtClean="0"/>
              <a:t>Doc #: 5-16-0031-01-agen</a:t>
            </a:r>
            <a:endParaRPr lang="en-US"/>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tthew.sherman@baesystems.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mailto:patcom@ieee.org"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s://global.gotomeeting.com/join/679013973"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tandards.ieee.org/about/sasb/audcom/pnp/DySPAN_SC.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Date Placeholder 3"/>
          <p:cNvSpPr>
            <a:spLocks noGrp="1"/>
          </p:cNvSpPr>
          <p:nvPr>
            <p:ph type="dt"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67D3EFED-2502-4CC8-8B49-16010D2D06A6}" type="datetime1">
              <a:rPr lang="en-US" smtClean="0">
                <a:solidFill>
                  <a:srgbClr val="000099"/>
                </a:solidFill>
              </a:rPr>
              <a:t>9/6/2016</a:t>
            </a:fld>
            <a:endParaRPr lang="en-US" smtClean="0">
              <a:solidFill>
                <a:srgbClr val="000099"/>
              </a:solidFill>
            </a:endParaRPr>
          </a:p>
        </p:txBody>
      </p:sp>
      <p:sp>
        <p:nvSpPr>
          <p:cNvPr id="2053" name="Slide Number Placeholder 4"/>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1DAD6724-F4FC-45F7-9E54-6E4EA16F559E}" type="slidenum">
              <a:rPr lang="en-US" smtClean="0">
                <a:solidFill>
                  <a:srgbClr val="000099"/>
                </a:solidFill>
              </a:rPr>
              <a:pPr fontAlgn="base">
                <a:spcBef>
                  <a:spcPct val="0"/>
                </a:spcBef>
                <a:spcAft>
                  <a:spcPct val="0"/>
                </a:spcAft>
                <a:defRPr/>
              </a:pPr>
              <a:t>1</a:t>
            </a:fld>
            <a:endParaRPr lang="en-US" dirty="0" smtClean="0">
              <a:solidFill>
                <a:srgbClr val="000099"/>
              </a:solidFill>
            </a:endParaRPr>
          </a:p>
        </p:txBody>
      </p:sp>
      <p:sp>
        <p:nvSpPr>
          <p:cNvPr id="2" name="Rectangle 2"/>
          <p:cNvSpPr>
            <a:spLocks noChangeArrowheads="1"/>
          </p:cNvSpPr>
          <p:nvPr/>
        </p:nvSpPr>
        <p:spPr bwMode="auto">
          <a:xfrm>
            <a:off x="685800" y="1785034"/>
            <a:ext cx="653602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and Admin for IEEE 1900.5 WG Meeting on </a:t>
            </a:r>
            <a:r>
              <a:rPr lang="en-US" sz="1200" b="1" dirty="0" smtClean="0">
                <a:latin typeface="Arial" pitchFamily="34" charset="0"/>
                <a:cs typeface="Times New Roman" pitchFamily="18" charset="0"/>
              </a:rPr>
              <a:t>06 September 2016</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a:t>
            </a:r>
            <a:r>
              <a:rPr lang="en-US" sz="1200" b="1" dirty="0" smtClean="0">
                <a:latin typeface="Arial" pitchFamily="34" charset="0"/>
                <a:cs typeface="Times New Roman" pitchFamily="18" charset="0"/>
              </a:rPr>
              <a:t>06 September </a:t>
            </a:r>
            <a:r>
              <a:rPr lang="en-US" sz="1200" b="1" dirty="0">
                <a:latin typeface="Arial" pitchFamily="34" charset="0"/>
                <a:cs typeface="Times New Roman" pitchFamily="18" charset="0"/>
              </a:rPr>
              <a:t>2016 </a:t>
            </a:r>
            <a:endParaRPr lang="en-US" sz="1200" b="1" dirty="0" smtClean="0">
              <a:latin typeface="Arial" pitchFamily="34" charset="0"/>
              <a:cs typeface="Times New Roman" pitchFamily="18" charset="0"/>
            </a:endParaRPr>
          </a:p>
          <a:p>
            <a:pPr eaLnBrk="0" hangingPunct="0"/>
            <a:r>
              <a:rPr lang="en-US" sz="1200" b="1" dirty="0" smtClean="0">
                <a:latin typeface="Arial" pitchFamily="34" charset="0"/>
                <a:cs typeface="Times New Roman" pitchFamily="18" charset="0"/>
              </a:rPr>
              <a:t>Document </a:t>
            </a:r>
            <a:r>
              <a:rPr lang="en-US" sz="1200" b="1" dirty="0">
                <a:latin typeface="Arial" pitchFamily="34" charset="0"/>
                <a:cs typeface="Times New Roman" pitchFamily="18" charset="0"/>
              </a:rPr>
              <a:t>No: </a:t>
            </a:r>
            <a:r>
              <a:rPr lang="en-US" sz="1200" b="1" dirty="0" smtClean="0">
                <a:latin typeface="Arial" pitchFamily="34" charset="0"/>
                <a:cs typeface="Times New Roman" pitchFamily="18" charset="0"/>
              </a:rPr>
              <a:t>5-16-0031-01-agen</a:t>
            </a:r>
            <a:endParaRPr lang="en-US" dirty="0">
              <a:latin typeface="Arial" pitchFamily="34" charset="0"/>
            </a:endParaRPr>
          </a:p>
        </p:txBody>
      </p:sp>
      <p:graphicFrame>
        <p:nvGraphicFramePr>
          <p:cNvPr id="7" name="Group 40"/>
          <p:cNvGraphicFramePr>
            <a:graphicFrameLocks noGrp="1"/>
          </p:cNvGraphicFramePr>
          <p:nvPr/>
        </p:nvGraphicFramePr>
        <p:xfrm>
          <a:off x="685800" y="827088"/>
          <a:ext cx="7696199" cy="849312"/>
        </p:xfrm>
        <a:graphic>
          <a:graphicData uri="http://schemas.openxmlformats.org/drawingml/2006/table">
            <a:tbl>
              <a:tblPr/>
              <a:tblGrid>
                <a:gridCol w="1377027"/>
                <a:gridCol w="1289973"/>
                <a:gridCol w="1219200"/>
                <a:gridCol w="1143000"/>
                <a:gridCol w="2666999"/>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smtClean="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smtClean="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smtClean="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Matthew Sherman</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BAE Systems</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Wayne, NJ</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973-229-9520</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matthew.sherman@baesystems.com</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073" name="Rectangle 23"/>
          <p:cNvSpPr>
            <a:spLocks noChangeArrowheads="1"/>
          </p:cNvSpPr>
          <p:nvPr/>
        </p:nvSpPr>
        <p:spPr bwMode="auto">
          <a:xfrm>
            <a:off x="609600" y="2414588"/>
            <a:ext cx="7772400" cy="415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a:t>
            </a:r>
            <a:r>
              <a:rPr lang="en-US" sz="1200" dirty="0" smtClean="0">
                <a:latin typeface="Arial" pitchFamily="34" charset="0"/>
                <a:cs typeface="Times New Roman" pitchFamily="18" charset="0"/>
              </a:rPr>
              <a:t>in </a:t>
            </a:r>
            <a:r>
              <a:rPr lang="en-US" sz="1200" dirty="0">
                <a:latin typeface="Arial" pitchFamily="34" charset="0"/>
                <a:cs typeface="Times New Roman" pitchFamily="18" charset="0"/>
              </a:rPr>
              <a:t>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a:latin typeface="Arial" pitchFamily="34" charset="0"/>
                <a:cs typeface="Times New Roman" pitchFamily="18" charset="0"/>
                <a:hlinkClick r:id="rId3"/>
              </a:rPr>
              <a:t>matthew.sherman@baesystems.com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4"/>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
        <p:nvSpPr>
          <p:cNvPr id="2074" name="TextBox 1"/>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4" name="Footer Placeholder 3"/>
          <p:cNvSpPr>
            <a:spLocks noGrp="1"/>
          </p:cNvSpPr>
          <p:nvPr>
            <p:ph type="ftr" sz="quarter" idx="11"/>
          </p:nvPr>
        </p:nvSpPr>
        <p:spPr/>
        <p:txBody>
          <a:bodyPr/>
          <a:lstStyle/>
          <a:p>
            <a:pPr>
              <a:defRPr/>
            </a:pPr>
            <a:r>
              <a:rPr lang="en-US" dirty="0" smtClean="0"/>
              <a:t>Doc #: 5-16-0031-01-agen</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smtClean="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a:lnSpc>
                <a:spcPct val="80000"/>
              </a:lnSpc>
              <a:spcAft>
                <a:spcPct val="40000"/>
              </a:spcAft>
              <a:buFont typeface="Arial" panose="020B0604020202020204" pitchFamily="34" charset="0"/>
              <a:buChar char="•"/>
            </a:pPr>
            <a:r>
              <a:rPr lang="en-US" altLang="en-US" sz="1800" b="1"/>
              <a:t>All IEEE-SA standards meetings shall be conducted in compliance with all applicable laws, including antitrust and competition laws. </a:t>
            </a:r>
          </a:p>
          <a:p>
            <a:pPr lvl="1">
              <a:lnSpc>
                <a:spcPct val="80000"/>
              </a:lnSpc>
              <a:spcAft>
                <a:spcPct val="40000"/>
              </a:spcAft>
              <a:buFont typeface="Arial" panose="020B0604020202020204" pitchFamily="34" charset="0"/>
              <a:buChar char="•"/>
            </a:pPr>
            <a:r>
              <a:rPr lang="en-US" altLang="en-US" sz="1600" b="1"/>
              <a:t>Don’t discuss the interpretation, validity, or essentiality of patents/patent claims. </a:t>
            </a:r>
          </a:p>
          <a:p>
            <a:pPr lvl="1">
              <a:lnSpc>
                <a:spcPct val="80000"/>
              </a:lnSpc>
              <a:spcAft>
                <a:spcPct val="40000"/>
              </a:spcAft>
              <a:buFont typeface="Arial" panose="020B0604020202020204" pitchFamily="34" charset="0"/>
              <a:buChar char="•"/>
            </a:pPr>
            <a:r>
              <a:rPr lang="en-US" altLang="en-US" sz="1600" b="1"/>
              <a:t>Don’t discuss specific license rates, terms, or conditions.</a:t>
            </a:r>
          </a:p>
          <a:p>
            <a:pPr lvl="2">
              <a:lnSpc>
                <a:spcPct val="80000"/>
              </a:lnSpc>
              <a:spcAft>
                <a:spcPct val="40000"/>
              </a:spcAft>
              <a:buFont typeface="Arial" panose="020B0604020202020204" pitchFamily="34" charset="0"/>
              <a:buChar char="•"/>
            </a:pPr>
            <a:r>
              <a:rPr lang="en-US" altLang="en-US" sz="1400"/>
              <a:t>Relative costs, including licensing costs of essential patent claims, of different technical approaches may be discussed in standards development meetings. </a:t>
            </a:r>
          </a:p>
          <a:p>
            <a:pPr lvl="3">
              <a:lnSpc>
                <a:spcPct val="80000"/>
              </a:lnSpc>
              <a:spcAft>
                <a:spcPct val="40000"/>
              </a:spcAft>
              <a:buFont typeface="Arial" panose="020B0604020202020204" pitchFamily="34" charset="0"/>
              <a:buChar char="•"/>
            </a:pPr>
            <a:r>
              <a:rPr lang="en-GB" altLang="en-US" sz="1400"/>
              <a:t>Technical considerations remain primary focus</a:t>
            </a:r>
            <a:endParaRPr lang="en-US" altLang="en-US" sz="1400"/>
          </a:p>
          <a:p>
            <a:pPr lvl="1">
              <a:lnSpc>
                <a:spcPct val="80000"/>
              </a:lnSpc>
              <a:spcAft>
                <a:spcPct val="40000"/>
              </a:spcAft>
              <a:buFont typeface="Arial" panose="020B0604020202020204" pitchFamily="34" charset="0"/>
              <a:buChar char="•"/>
            </a:pPr>
            <a:r>
              <a:rPr lang="en-US" altLang="en-US" sz="1600" b="1"/>
              <a:t>Don’t discuss or engage in the fixing of product prices, allocation of customers, or division of sales markets.</a:t>
            </a:r>
          </a:p>
          <a:p>
            <a:pPr lvl="1">
              <a:lnSpc>
                <a:spcPct val="80000"/>
              </a:lnSpc>
              <a:spcAft>
                <a:spcPct val="40000"/>
              </a:spcAft>
              <a:buFont typeface="Arial" panose="020B0604020202020204" pitchFamily="34" charset="0"/>
              <a:buChar char="•"/>
            </a:pPr>
            <a:r>
              <a:rPr lang="en-US" altLang="en-US" sz="1600" b="1"/>
              <a:t>Don’t discuss the status or substance of ongoing or threatened litigation.</a:t>
            </a:r>
          </a:p>
          <a:p>
            <a:pPr lvl="1">
              <a:lnSpc>
                <a:spcPct val="80000"/>
              </a:lnSpc>
              <a:spcAft>
                <a:spcPct val="40000"/>
              </a:spcAft>
              <a:buFont typeface="Arial" panose="020B0604020202020204" pitchFamily="34" charset="0"/>
              <a:buChar char="•"/>
            </a:pPr>
            <a:r>
              <a:rPr lang="en-US" altLang="en-US" sz="1600" b="1"/>
              <a:t>Don’t be silent if inappropriate topics are discussed … do formally object.</a:t>
            </a:r>
          </a:p>
          <a:p>
            <a:pPr algn="ctr">
              <a:lnSpc>
                <a:spcPct val="80000"/>
              </a:lnSpc>
              <a:buFont typeface="Monotype Sorts"/>
              <a:buNone/>
            </a:pPr>
            <a:r>
              <a:rPr lang="en-US" altLang="en-US" sz="1000" b="1"/>
              <a:t>---------------------------------------------------------------   </a:t>
            </a:r>
            <a:endParaRPr lang="en-US" altLang="en-US" sz="1200" b="1"/>
          </a:p>
          <a:p>
            <a:pPr algn="ctr">
              <a:lnSpc>
                <a:spcPct val="80000"/>
              </a:lnSpc>
              <a:buFont typeface="Monotype Sorts"/>
              <a:buNone/>
            </a:pPr>
            <a:r>
              <a:rPr lang="en-US" altLang="en-US" sz="1200" b="1"/>
              <a:t>See </a:t>
            </a:r>
            <a:r>
              <a:rPr lang="en-US" altLang="en-US" sz="1200" b="1" i="1"/>
              <a:t>IEEE-SA Standards Board Operations Manual</a:t>
            </a:r>
            <a:r>
              <a:rPr lang="en-US" altLang="en-US" sz="1200" b="1"/>
              <a:t>, clause 5.3.10 and </a:t>
            </a:r>
            <a:r>
              <a:rPr lang="en-GB" altLang="en-US" sz="1200" b="1"/>
              <a:t>“Promoting Competition and Innovation: What You Need to Know about the IEEE Standards Association's Antitrust and Competition Policy”</a:t>
            </a:r>
            <a:r>
              <a:rPr lang="en-US" altLang="en-US" sz="1200" b="1"/>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#4</a:t>
            </a:r>
            <a:endParaRPr lang="en-US" altLang="en-US" sz="240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2F9940AD-1294-452E-916B-6B6B92010862}" type="datetime1">
              <a:rPr lang="en-US" smtClean="0"/>
              <a:t>9/6/2016</a:t>
            </a:fld>
            <a:endParaRPr lang="en-US"/>
          </a:p>
        </p:txBody>
      </p:sp>
      <p:sp>
        <p:nvSpPr>
          <p:cNvPr id="3" name="Footer Placeholder 2"/>
          <p:cNvSpPr>
            <a:spLocks noGrp="1"/>
          </p:cNvSpPr>
          <p:nvPr>
            <p:ph type="ftr" sz="quarter" idx="11"/>
          </p:nvPr>
        </p:nvSpPr>
        <p:spPr/>
        <p:txBody>
          <a:bodyPr/>
          <a:lstStyle/>
          <a:p>
            <a:pPr>
              <a:defRPr/>
            </a:pPr>
            <a:r>
              <a:rPr lang="en-US" smtClean="0"/>
              <a:t>Doc #: 5-16-0031-01-agen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10</a:t>
            </a:fld>
            <a:endParaRPr lang="en-US"/>
          </a:p>
        </p:txBody>
      </p:sp>
    </p:spTree>
    <p:extLst>
      <p:ext uri="{BB962C8B-B14F-4D97-AF65-F5344CB8AC3E}">
        <p14:creationId xmlns:p14="http://schemas.microsoft.com/office/powerpoint/2010/main" val="3264869999"/>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smtClean="0"/>
              <a:t>Minutes for approval</a:t>
            </a:r>
          </a:p>
        </p:txBody>
      </p:sp>
      <p:sp>
        <p:nvSpPr>
          <p:cNvPr id="12291" name="Content Placeholder 2"/>
          <p:cNvSpPr>
            <a:spLocks noGrp="1"/>
          </p:cNvSpPr>
          <p:nvPr>
            <p:ph idx="1"/>
          </p:nvPr>
        </p:nvSpPr>
        <p:spPr/>
        <p:txBody>
          <a:bodyPr/>
          <a:lstStyle/>
          <a:p>
            <a:r>
              <a:rPr dirty="0" smtClean="0"/>
              <a:t>Motion to approve WG minutes contained in</a:t>
            </a:r>
          </a:p>
          <a:p>
            <a:pPr marL="0" indent="0" eaLnBrk="1" fontAlgn="auto" hangingPunct="1">
              <a:lnSpc>
                <a:spcPct val="115000"/>
              </a:lnSpc>
              <a:spcBef>
                <a:spcPts val="0"/>
              </a:spcBef>
              <a:spcAft>
                <a:spcPts val="0"/>
              </a:spcAft>
              <a:buNone/>
              <a:defRPr/>
            </a:pPr>
            <a:r>
              <a:rPr lang="en-US" dirty="0"/>
              <a:t>5-16-0027-00, 5-16-0028-00, 5-16-0029-00 and </a:t>
            </a:r>
            <a:r>
              <a:rPr lang="en-US" dirty="0" smtClean="0"/>
              <a:t>5-16-0030-00</a:t>
            </a:r>
            <a:endParaRPr dirty="0" smtClean="0"/>
          </a:p>
          <a:p>
            <a:r>
              <a:rPr dirty="0" smtClean="0"/>
              <a:t>Mover:  </a:t>
            </a:r>
            <a:r>
              <a:rPr dirty="0" smtClean="0"/>
              <a:t>VP</a:t>
            </a:r>
            <a:endParaRPr lang="en-US" dirty="0" smtClean="0"/>
          </a:p>
          <a:p>
            <a:r>
              <a:rPr dirty="0" smtClean="0"/>
              <a:t>Second</a:t>
            </a:r>
            <a:r>
              <a:rPr dirty="0" smtClean="0"/>
              <a:t>: Carlos</a:t>
            </a:r>
            <a:endParaRPr dirty="0" smtClean="0"/>
          </a:p>
          <a:p>
            <a:r>
              <a:rPr lang="en-US" dirty="0" smtClean="0"/>
              <a:t>Vote</a:t>
            </a:r>
            <a:r>
              <a:rPr lang="en-US" dirty="0" smtClean="0"/>
              <a:t>: UC</a:t>
            </a:r>
            <a:endParaRPr dirty="0" smtClean="0"/>
          </a:p>
        </p:txBody>
      </p:sp>
      <p:sp>
        <p:nvSpPr>
          <p:cNvPr id="4" name="Date Placeholder 3"/>
          <p:cNvSpPr>
            <a:spLocks noGrp="1"/>
          </p:cNvSpPr>
          <p:nvPr>
            <p:ph type="dt" sz="quarter" idx="10"/>
          </p:nvPr>
        </p:nvSpPr>
        <p:spPr/>
        <p:txBody>
          <a:bodyPr/>
          <a:lstStyle/>
          <a:p>
            <a:pPr>
              <a:defRPr/>
            </a:pPr>
            <a:fld id="{762E111D-7FA5-4878-A3BF-0A003E8EBEE3}" type="datetime1">
              <a:rPr lang="en-US" smtClean="0"/>
              <a:t>9/6/2016</a:t>
            </a:fld>
            <a:endParaRPr lang="en-US"/>
          </a:p>
        </p:txBody>
      </p:sp>
      <p:sp>
        <p:nvSpPr>
          <p:cNvPr id="5" name="Footer Placeholder 4"/>
          <p:cNvSpPr>
            <a:spLocks noGrp="1"/>
          </p:cNvSpPr>
          <p:nvPr>
            <p:ph type="ftr" sz="quarter" idx="11"/>
          </p:nvPr>
        </p:nvSpPr>
        <p:spPr/>
        <p:txBody>
          <a:bodyPr/>
          <a:lstStyle/>
          <a:p>
            <a:pPr>
              <a:defRPr/>
            </a:pPr>
            <a:r>
              <a:rPr lang="en-US" smtClean="0"/>
              <a:t>Doc #: 5-16-0031-01-agen</a:t>
            </a:r>
            <a:endParaRPr lang="en-US"/>
          </a:p>
        </p:txBody>
      </p:sp>
      <p:sp>
        <p:nvSpPr>
          <p:cNvPr id="6" name="Slide Number Placeholder 5"/>
          <p:cNvSpPr>
            <a:spLocks noGrp="1"/>
          </p:cNvSpPr>
          <p:nvPr>
            <p:ph type="sldNum" sz="quarter" idx="12"/>
          </p:nvPr>
        </p:nvSpPr>
        <p:spPr/>
        <p:txBody>
          <a:bodyPr/>
          <a:lstStyle/>
          <a:p>
            <a:pPr>
              <a:defRPr/>
            </a:pPr>
            <a:fld id="{7FE86D48-55D4-4832-AD65-0E7A90F87B93}" type="slidenum">
              <a:rPr lang="en-US" smtClean="0"/>
              <a:pPr>
                <a:defRPr/>
              </a:pPr>
              <a:t>11</a:t>
            </a:fld>
            <a:endParaRPr lang="en-US"/>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Status on 1900.5.1</a:t>
            </a:r>
            <a:endParaRPr lang="en-US" dirty="0"/>
          </a:p>
        </p:txBody>
      </p:sp>
      <p:sp>
        <p:nvSpPr>
          <p:cNvPr id="3" name="Content Placeholder 2"/>
          <p:cNvSpPr>
            <a:spLocks noGrp="1"/>
          </p:cNvSpPr>
          <p:nvPr>
            <p:ph idx="1"/>
          </p:nvPr>
        </p:nvSpPr>
        <p:spPr/>
        <p:txBody>
          <a:bodyPr/>
          <a:lstStyle/>
          <a:p>
            <a:r>
              <a:rPr lang="en-US" dirty="0" smtClean="0"/>
              <a:t>Draft Status</a:t>
            </a:r>
          </a:p>
          <a:p>
            <a:pPr lvl="1"/>
            <a:r>
              <a:rPr lang="en-US" dirty="0" smtClean="0"/>
              <a:t>Ad </a:t>
            </a:r>
            <a:r>
              <a:rPr lang="en-US" dirty="0" err="1" smtClean="0"/>
              <a:t>Hocs</a:t>
            </a:r>
            <a:r>
              <a:rPr lang="en-US" dirty="0" smtClean="0"/>
              <a:t> for review?</a:t>
            </a:r>
          </a:p>
          <a:p>
            <a:r>
              <a:rPr lang="en-US" dirty="0" smtClean="0"/>
              <a:t>Other</a:t>
            </a:r>
          </a:p>
        </p:txBody>
      </p:sp>
      <p:sp>
        <p:nvSpPr>
          <p:cNvPr id="4" name="Date Placeholder 3"/>
          <p:cNvSpPr>
            <a:spLocks noGrp="1"/>
          </p:cNvSpPr>
          <p:nvPr>
            <p:ph type="dt" sz="half" idx="10"/>
          </p:nvPr>
        </p:nvSpPr>
        <p:spPr/>
        <p:txBody>
          <a:bodyPr/>
          <a:lstStyle/>
          <a:p>
            <a:pPr>
              <a:defRPr/>
            </a:pPr>
            <a:fld id="{20759AD8-C44C-417B-9CE7-37BB0C12B29E}" type="datetime1">
              <a:rPr lang="en-US" smtClean="0"/>
              <a:t>9/6/2016</a:t>
            </a:fld>
            <a:endParaRPr lang="en-US"/>
          </a:p>
        </p:txBody>
      </p:sp>
      <p:sp>
        <p:nvSpPr>
          <p:cNvPr id="5" name="Footer Placeholder 4"/>
          <p:cNvSpPr>
            <a:spLocks noGrp="1"/>
          </p:cNvSpPr>
          <p:nvPr>
            <p:ph type="ftr" sz="quarter" idx="11"/>
          </p:nvPr>
        </p:nvSpPr>
        <p:spPr/>
        <p:txBody>
          <a:bodyPr/>
          <a:lstStyle/>
          <a:p>
            <a:pPr>
              <a:defRPr/>
            </a:pPr>
            <a:r>
              <a:rPr lang="en-US" smtClean="0"/>
              <a:t>Doc #: 5-16-0031-01-agen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12</a:t>
            </a:fld>
            <a:endParaRPr lang="en-US"/>
          </a:p>
        </p:txBody>
      </p:sp>
    </p:spTree>
    <p:extLst>
      <p:ext uri="{BB962C8B-B14F-4D97-AF65-F5344CB8AC3E}">
        <p14:creationId xmlns:p14="http://schemas.microsoft.com/office/powerpoint/2010/main" val="15144602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17463"/>
            <a:ext cx="8229600" cy="1143000"/>
          </a:xfrm>
        </p:spPr>
        <p:txBody>
          <a:bodyPr/>
          <a:lstStyle/>
          <a:p>
            <a:r>
              <a:rPr altLang="en-US" smtClean="0"/>
              <a:t>Working Schedule for 1900.5.1</a:t>
            </a:r>
          </a:p>
        </p:txBody>
      </p:sp>
      <p:sp>
        <p:nvSpPr>
          <p:cNvPr id="7171" name="Content Placeholder 2"/>
          <p:cNvSpPr>
            <a:spLocks noGrp="1"/>
          </p:cNvSpPr>
          <p:nvPr>
            <p:ph idx="1"/>
          </p:nvPr>
        </p:nvSpPr>
        <p:spPr>
          <a:xfrm>
            <a:off x="381000" y="1447800"/>
            <a:ext cx="8229600" cy="4525963"/>
          </a:xfrm>
        </p:spPr>
        <p:txBody>
          <a:bodyPr/>
          <a:lstStyle/>
          <a:p>
            <a:r>
              <a:rPr altLang="en-US" sz="1400" smtClean="0"/>
              <a:t>Complete Draft for Clause 4					7/30√</a:t>
            </a:r>
          </a:p>
          <a:p>
            <a:r>
              <a:rPr altLang="en-US" sz="1400" smtClean="0"/>
              <a:t>Complete Draft for Clause 5					10/15     </a:t>
            </a:r>
            <a:r>
              <a:rPr altLang="en-US" sz="1400" b="1" smtClean="0">
                <a:solidFill>
                  <a:srgbClr val="FF0000"/>
                </a:solidFill>
              </a:rPr>
              <a:t>1/16</a:t>
            </a:r>
            <a:r>
              <a:rPr altLang="en-US" sz="1400" smtClean="0">
                <a:solidFill>
                  <a:srgbClr val="FF0000"/>
                </a:solidFill>
              </a:rPr>
              <a:t>√</a:t>
            </a:r>
            <a:endParaRPr altLang="en-US" sz="1400" b="1" smtClean="0">
              <a:solidFill>
                <a:srgbClr val="FF0000"/>
              </a:solidFill>
            </a:endParaRPr>
          </a:p>
          <a:p>
            <a:r>
              <a:rPr altLang="en-US" sz="1400" smtClean="0"/>
              <a:t>Complete Draft for Clause 6					1/16        </a:t>
            </a:r>
            <a:r>
              <a:rPr altLang="en-US" sz="1400" b="1" smtClean="0">
                <a:solidFill>
                  <a:srgbClr val="FF0000"/>
                </a:solidFill>
              </a:rPr>
              <a:t>8/16</a:t>
            </a:r>
            <a:endParaRPr altLang="en-US" sz="1400" smtClean="0"/>
          </a:p>
          <a:p>
            <a:r>
              <a:rPr altLang="en-US" sz="1400" smtClean="0"/>
              <a:t>Complete Draft for Clause 7					3/16         </a:t>
            </a:r>
            <a:r>
              <a:rPr altLang="en-US" sz="1400" b="1" smtClean="0">
                <a:solidFill>
                  <a:srgbClr val="FF0000"/>
                </a:solidFill>
              </a:rPr>
              <a:t>7/4</a:t>
            </a:r>
            <a:r>
              <a:rPr altLang="en-US" sz="1400" smtClean="0">
                <a:solidFill>
                  <a:srgbClr val="FF0000"/>
                </a:solidFill>
              </a:rPr>
              <a:t> √</a:t>
            </a:r>
            <a:endParaRPr altLang="en-US" sz="1400" b="1" smtClean="0">
              <a:solidFill>
                <a:srgbClr val="FF0000"/>
              </a:solidFill>
            </a:endParaRPr>
          </a:p>
          <a:p>
            <a:r>
              <a:rPr altLang="en-US" sz="1400" smtClean="0"/>
              <a:t>Complete Draft for Clause 8					4/16         </a:t>
            </a:r>
            <a:r>
              <a:rPr altLang="en-US" sz="1400" b="1" smtClean="0">
                <a:solidFill>
                  <a:srgbClr val="FF0000"/>
                </a:solidFill>
              </a:rPr>
              <a:t>9/16</a:t>
            </a:r>
          </a:p>
          <a:p>
            <a:r>
              <a:rPr altLang="en-US" sz="1400" smtClean="0"/>
              <a:t>Annex A						6/16</a:t>
            </a:r>
          </a:p>
          <a:p>
            <a:r>
              <a:rPr altLang="en-US" sz="1400" smtClean="0"/>
              <a:t>First WG Ballot						6/16</a:t>
            </a:r>
          </a:p>
          <a:p>
            <a:r>
              <a:rPr altLang="en-US" sz="1400" smtClean="0"/>
              <a:t>WG Recirc						8/16</a:t>
            </a:r>
          </a:p>
          <a:p>
            <a:r>
              <a:rPr altLang="en-US" sz="1400" smtClean="0"/>
              <a:t>WG Recirc 2						10/16</a:t>
            </a:r>
          </a:p>
          <a:p>
            <a:r>
              <a:rPr altLang="en-US" sz="1400" smtClean="0"/>
              <a:t>Sponsor Ballot						1/17</a:t>
            </a:r>
          </a:p>
          <a:p>
            <a:r>
              <a:rPr altLang="en-US" sz="1400" smtClean="0"/>
              <a:t>Sponsor Recirc						3/17</a:t>
            </a:r>
          </a:p>
          <a:p>
            <a:r>
              <a:rPr altLang="en-US" sz="1400" smtClean="0"/>
              <a:t>Sponsor Recirc 2						5/17</a:t>
            </a:r>
          </a:p>
          <a:p>
            <a:r>
              <a:rPr altLang="en-US" sz="1400" smtClean="0"/>
              <a:t>Submit to REVCOM						6/17</a:t>
            </a:r>
          </a:p>
          <a:p>
            <a:endParaRPr altLang="en-US" sz="1400" smtClean="0"/>
          </a:p>
          <a:p>
            <a:endParaRPr altLang="en-US" sz="1400" smtClean="0"/>
          </a:p>
        </p:txBody>
      </p:sp>
      <p:sp>
        <p:nvSpPr>
          <p:cNvPr id="4" name="Date Placeholder 3"/>
          <p:cNvSpPr>
            <a:spLocks noGrp="1"/>
          </p:cNvSpPr>
          <p:nvPr>
            <p:ph type="dt" sz="quarter" idx="10"/>
          </p:nvPr>
        </p:nvSpPr>
        <p:spPr/>
        <p:txBody>
          <a:bodyPr/>
          <a:lstStyle/>
          <a:p>
            <a:pPr>
              <a:defRPr/>
            </a:pPr>
            <a:fld id="{F0FFDF45-0348-4373-BA98-925A6EEB647D}" type="datetime1">
              <a:rPr lang="en-US" smtClean="0"/>
              <a:t>9/6/2016</a:t>
            </a:fld>
            <a:endParaRPr lang="en-US"/>
          </a:p>
        </p:txBody>
      </p:sp>
      <p:sp>
        <p:nvSpPr>
          <p:cNvPr id="5" name="Footer Placeholder 4"/>
          <p:cNvSpPr>
            <a:spLocks noGrp="1"/>
          </p:cNvSpPr>
          <p:nvPr>
            <p:ph type="ftr" sz="quarter" idx="11"/>
          </p:nvPr>
        </p:nvSpPr>
        <p:spPr/>
        <p:txBody>
          <a:bodyPr/>
          <a:lstStyle/>
          <a:p>
            <a:pPr>
              <a:defRPr/>
            </a:pPr>
            <a:r>
              <a:rPr lang="en-US" smtClean="0"/>
              <a:t>Doc #: 5-16-0031-01-agen</a:t>
            </a:r>
            <a:endParaRPr lang="en-US"/>
          </a:p>
        </p:txBody>
      </p:sp>
      <p:sp>
        <p:nvSpPr>
          <p:cNvPr id="717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DEDEE979-9999-4B8B-B7C4-9AB743F5FB12}" type="slidenum">
              <a:rPr lang="en-US" altLang="en-US" sz="1200" smtClean="0"/>
              <a:pPr>
                <a:spcBef>
                  <a:spcPct val="0"/>
                </a:spcBef>
                <a:buFontTx/>
                <a:buNone/>
              </a:pPr>
              <a:t>13</a:t>
            </a:fld>
            <a:endParaRPr lang="en-US" altLang="en-US" sz="1200" smtClean="0"/>
          </a:p>
        </p:txBody>
      </p:sp>
      <p:cxnSp>
        <p:nvCxnSpPr>
          <p:cNvPr id="3" name="Straight Connector 2"/>
          <p:cNvCxnSpPr/>
          <p:nvPr/>
        </p:nvCxnSpPr>
        <p:spPr>
          <a:xfrm>
            <a:off x="6831013" y="1865313"/>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831013" y="2133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831013" y="23622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811963" y="2630488"/>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7467600" y="2895600"/>
            <a:ext cx="0" cy="182880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7467600" y="3187700"/>
            <a:ext cx="811213" cy="522288"/>
          </a:xfrm>
          <a:prstGeom prst="rect">
            <a:avLst/>
          </a:prstGeom>
          <a:noFill/>
        </p:spPr>
        <p:txBody>
          <a:bodyPr wrap="none">
            <a:spAutoFit/>
          </a:bodyPr>
          <a:lstStyle/>
          <a:p>
            <a:pPr>
              <a:defRPr/>
            </a:pPr>
            <a:r>
              <a:rPr lang="en-US" sz="1400" b="1" dirty="0">
                <a:solidFill>
                  <a:srgbClr val="FF0000"/>
                </a:solidFill>
                <a:latin typeface="+mn-lt"/>
                <a:cs typeface="+mn-cs"/>
              </a:rPr>
              <a:t>3 month</a:t>
            </a:r>
          </a:p>
          <a:p>
            <a:pPr>
              <a:defRPr/>
            </a:pPr>
            <a:r>
              <a:rPr lang="en-US" sz="1400" b="1" dirty="0">
                <a:solidFill>
                  <a:srgbClr val="FF0000"/>
                </a:solidFill>
                <a:latin typeface="+mn-lt"/>
                <a:cs typeface="+mn-cs"/>
              </a:rPr>
              <a:t>slip</a:t>
            </a:r>
          </a:p>
        </p:txBody>
      </p:sp>
    </p:spTree>
    <p:extLst>
      <p:ext uri="{BB962C8B-B14F-4D97-AF65-F5344CB8AC3E}">
        <p14:creationId xmlns:p14="http://schemas.microsoft.com/office/powerpoint/2010/main" val="25691325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smtClean="0"/>
              <a:t>Current Status for 1900.5.2</a:t>
            </a:r>
          </a:p>
        </p:txBody>
      </p:sp>
      <p:sp>
        <p:nvSpPr>
          <p:cNvPr id="14339" name="Content Placeholder 2"/>
          <p:cNvSpPr>
            <a:spLocks noGrp="1"/>
          </p:cNvSpPr>
          <p:nvPr>
            <p:ph idx="1"/>
          </p:nvPr>
        </p:nvSpPr>
        <p:spPr>
          <a:xfrm>
            <a:off x="422564" y="1298720"/>
            <a:ext cx="8229600" cy="4525963"/>
          </a:xfrm>
        </p:spPr>
        <p:txBody>
          <a:bodyPr/>
          <a:lstStyle/>
          <a:p>
            <a:r>
              <a:rPr lang="en-US" dirty="0" smtClean="0"/>
              <a:t>Recirculation status</a:t>
            </a:r>
          </a:p>
          <a:p>
            <a:r>
              <a:rPr lang="en-US" dirty="0" smtClean="0"/>
              <a:t>Schema Status</a:t>
            </a:r>
            <a:endParaRPr dirty="0" smtClean="0"/>
          </a:p>
          <a:p>
            <a:r>
              <a:rPr lang="en-US" dirty="0" smtClean="0"/>
              <a:t>Other?</a:t>
            </a:r>
          </a:p>
        </p:txBody>
      </p:sp>
      <p:sp>
        <p:nvSpPr>
          <p:cNvPr id="4" name="Date Placeholder 3"/>
          <p:cNvSpPr>
            <a:spLocks noGrp="1"/>
          </p:cNvSpPr>
          <p:nvPr>
            <p:ph type="dt" sz="quarter" idx="10"/>
          </p:nvPr>
        </p:nvSpPr>
        <p:spPr/>
        <p:txBody>
          <a:bodyPr/>
          <a:lstStyle/>
          <a:p>
            <a:pPr>
              <a:defRPr/>
            </a:pPr>
            <a:fld id="{E21F12E7-C2F3-4A37-B03C-1D5339335CBC}" type="datetime1">
              <a:rPr lang="en-US" smtClean="0"/>
              <a:t>9/6/2016</a:t>
            </a:fld>
            <a:endParaRPr lang="en-US"/>
          </a:p>
        </p:txBody>
      </p:sp>
      <p:sp>
        <p:nvSpPr>
          <p:cNvPr id="5" name="Footer Placeholder 4"/>
          <p:cNvSpPr>
            <a:spLocks noGrp="1"/>
          </p:cNvSpPr>
          <p:nvPr>
            <p:ph type="ftr" sz="quarter" idx="11"/>
          </p:nvPr>
        </p:nvSpPr>
        <p:spPr/>
        <p:txBody>
          <a:bodyPr/>
          <a:lstStyle/>
          <a:p>
            <a:pPr>
              <a:defRPr/>
            </a:pPr>
            <a:r>
              <a:rPr lang="en-US" smtClean="0"/>
              <a:t>Doc #: 5-16-0031-01-agen</a:t>
            </a:r>
            <a:endParaRPr lang="en-US"/>
          </a:p>
        </p:txBody>
      </p:sp>
      <p:sp>
        <p:nvSpPr>
          <p:cNvPr id="6" name="Slide Number Placeholder 5"/>
          <p:cNvSpPr>
            <a:spLocks noGrp="1"/>
          </p:cNvSpPr>
          <p:nvPr>
            <p:ph type="sldNum" sz="quarter" idx="12"/>
          </p:nvPr>
        </p:nvSpPr>
        <p:spPr/>
        <p:txBody>
          <a:bodyPr/>
          <a:lstStyle/>
          <a:p>
            <a:pPr>
              <a:defRPr/>
            </a:pPr>
            <a:fld id="{CF083BE6-C18A-41AF-9A6B-C5E28B92F680}" type="slidenum">
              <a:rPr lang="en-US" smtClean="0"/>
              <a:pPr>
                <a:defRPr/>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17463"/>
            <a:ext cx="8229600" cy="1143000"/>
          </a:xfrm>
        </p:spPr>
        <p:txBody>
          <a:bodyPr/>
          <a:lstStyle/>
          <a:p>
            <a:r>
              <a:rPr altLang="en-US" smtClean="0"/>
              <a:t>Working Schedule for 1900.5.2</a:t>
            </a:r>
          </a:p>
        </p:txBody>
      </p:sp>
      <p:sp>
        <p:nvSpPr>
          <p:cNvPr id="8195" name="Content Placeholder 2"/>
          <p:cNvSpPr>
            <a:spLocks noGrp="1"/>
          </p:cNvSpPr>
          <p:nvPr>
            <p:ph idx="1"/>
          </p:nvPr>
        </p:nvSpPr>
        <p:spPr>
          <a:xfrm>
            <a:off x="381000" y="1295400"/>
            <a:ext cx="8229600" cy="4525963"/>
          </a:xfrm>
        </p:spPr>
        <p:txBody>
          <a:bodyPr/>
          <a:lstStyle/>
          <a:p>
            <a:r>
              <a:rPr altLang="en-US" sz="1400" dirty="0" smtClean="0"/>
              <a:t>Form Ballot Pool	(Send Ballot Invitation)				6/7/15</a:t>
            </a:r>
            <a:r>
              <a:rPr altLang="en-US" sz="1400" b="1" dirty="0" smtClean="0">
                <a:solidFill>
                  <a:srgbClr val="FF0000"/>
                </a:solidFill>
              </a:rPr>
              <a:t>√</a:t>
            </a:r>
          </a:p>
          <a:p>
            <a:r>
              <a:rPr altLang="en-US" sz="1400" dirty="0" smtClean="0"/>
              <a:t>Final Draft and Schema Adjustments				7/30/15</a:t>
            </a:r>
            <a:r>
              <a:rPr altLang="en-US" sz="1400" b="1" dirty="0" smtClean="0">
                <a:solidFill>
                  <a:srgbClr val="FF0000"/>
                </a:solidFill>
              </a:rPr>
              <a:t>√</a:t>
            </a:r>
            <a:endParaRPr altLang="en-US" sz="1400" dirty="0" smtClean="0"/>
          </a:p>
          <a:p>
            <a:r>
              <a:rPr altLang="en-US" sz="1400" dirty="0" smtClean="0"/>
              <a:t>WG Vote to Sponsor Ballot (need </a:t>
            </a:r>
            <a:r>
              <a:rPr altLang="en-US" sz="1400" dirty="0" err="1" smtClean="0"/>
              <a:t>DySPAN</a:t>
            </a:r>
            <a:r>
              <a:rPr altLang="en-US" sz="1400" dirty="0" smtClean="0"/>
              <a:t>-SC approval)			</a:t>
            </a:r>
            <a:r>
              <a:rPr altLang="en-US" sz="1400" dirty="0" smtClean="0">
                <a:solidFill>
                  <a:srgbClr val="FF0000"/>
                </a:solidFill>
              </a:rPr>
              <a:t>7/30/15</a:t>
            </a:r>
            <a:r>
              <a:rPr altLang="en-US" sz="1400" dirty="0" smtClean="0"/>
              <a:t> (8/18)</a:t>
            </a:r>
            <a:r>
              <a:rPr altLang="en-US" sz="1400" b="1" dirty="0" smtClean="0">
                <a:solidFill>
                  <a:srgbClr val="FF0000"/>
                </a:solidFill>
              </a:rPr>
              <a:t> √</a:t>
            </a:r>
            <a:endParaRPr altLang="en-US" sz="1400" dirty="0" smtClean="0">
              <a:solidFill>
                <a:srgbClr val="FF0000"/>
              </a:solidFill>
            </a:endParaRPr>
          </a:p>
          <a:p>
            <a:r>
              <a:rPr altLang="en-US" sz="1400" dirty="0" err="1" smtClean="0"/>
              <a:t>DySPAN</a:t>
            </a:r>
            <a:r>
              <a:rPr altLang="en-US" sz="1400" dirty="0" smtClean="0"/>
              <a:t>-SC Approval						</a:t>
            </a:r>
            <a:r>
              <a:rPr altLang="en-US" sz="1400" dirty="0" smtClean="0">
                <a:solidFill>
                  <a:srgbClr val="FF0000"/>
                </a:solidFill>
              </a:rPr>
              <a:t>8/28/15</a:t>
            </a:r>
            <a:r>
              <a:rPr altLang="en-US" sz="1400" dirty="0" smtClean="0"/>
              <a:t> </a:t>
            </a:r>
            <a:r>
              <a:rPr altLang="en-US" sz="1400" dirty="0" smtClean="0">
                <a:solidFill>
                  <a:srgbClr val="FF0000"/>
                </a:solidFill>
              </a:rPr>
              <a:t>(9/2)</a:t>
            </a:r>
            <a:r>
              <a:rPr altLang="en-US" sz="1400" b="1" dirty="0" smtClean="0">
                <a:solidFill>
                  <a:srgbClr val="FF0000"/>
                </a:solidFill>
              </a:rPr>
              <a:t> 9/30√</a:t>
            </a:r>
            <a:endParaRPr altLang="en-US" sz="1400" dirty="0" smtClean="0"/>
          </a:p>
          <a:p>
            <a:r>
              <a:rPr altLang="en-US" sz="1400" dirty="0" smtClean="0"/>
              <a:t>Mandatory Editorial Coordination Completes				</a:t>
            </a:r>
            <a:r>
              <a:rPr altLang="en-US" sz="1400" dirty="0" smtClean="0">
                <a:solidFill>
                  <a:srgbClr val="FF0000"/>
                </a:solidFill>
              </a:rPr>
              <a:t>9/30/15</a:t>
            </a:r>
            <a:r>
              <a:rPr altLang="en-US" sz="1400" dirty="0" smtClean="0"/>
              <a:t> </a:t>
            </a:r>
            <a:r>
              <a:rPr altLang="en-US" sz="1400" b="1" dirty="0" smtClean="0">
                <a:solidFill>
                  <a:srgbClr val="FF0000"/>
                </a:solidFill>
              </a:rPr>
              <a:t>12/1 √</a:t>
            </a:r>
          </a:p>
          <a:p>
            <a:r>
              <a:rPr altLang="en-US" sz="1400" dirty="0" smtClean="0"/>
              <a:t>Conduct Ballot						</a:t>
            </a:r>
            <a:r>
              <a:rPr altLang="en-US" sz="1400" dirty="0" smtClean="0">
                <a:solidFill>
                  <a:srgbClr val="FF0000"/>
                </a:solidFill>
              </a:rPr>
              <a:t>1/28/16</a:t>
            </a:r>
            <a:r>
              <a:rPr altLang="en-US" sz="1400" b="1" dirty="0" smtClean="0">
                <a:solidFill>
                  <a:srgbClr val="FF0000"/>
                </a:solidFill>
              </a:rPr>
              <a:t> 1/22 √</a:t>
            </a:r>
            <a:endParaRPr altLang="en-US" sz="1400" dirty="0" smtClean="0"/>
          </a:p>
          <a:p>
            <a:r>
              <a:rPr altLang="en-US" sz="1400" dirty="0" smtClean="0"/>
              <a:t>Ballot completes						</a:t>
            </a:r>
            <a:r>
              <a:rPr altLang="en-US" sz="1400" dirty="0" smtClean="0">
                <a:solidFill>
                  <a:srgbClr val="FF0000"/>
                </a:solidFill>
              </a:rPr>
              <a:t>2/28/15</a:t>
            </a:r>
            <a:r>
              <a:rPr altLang="en-US" sz="1400" b="1" dirty="0" smtClean="0">
                <a:solidFill>
                  <a:srgbClr val="FF0000"/>
                </a:solidFill>
              </a:rPr>
              <a:t> 3/12 √ </a:t>
            </a:r>
            <a:endParaRPr altLang="en-US" sz="1400" dirty="0" smtClean="0"/>
          </a:p>
          <a:p>
            <a:r>
              <a:rPr altLang="en-US" sz="1400" dirty="0" smtClean="0"/>
              <a:t>Form Comment Resolution subcommittee				3/15/16</a:t>
            </a:r>
          </a:p>
          <a:p>
            <a:r>
              <a:rPr altLang="en-US" sz="1400" dirty="0" smtClean="0"/>
              <a:t>Suggested comment resolutions available				5/15/16</a:t>
            </a:r>
          </a:p>
          <a:p>
            <a:r>
              <a:rPr altLang="en-US" sz="1400" dirty="0" smtClean="0"/>
              <a:t>Vote for </a:t>
            </a:r>
            <a:r>
              <a:rPr altLang="en-US" sz="1400" dirty="0" err="1" smtClean="0"/>
              <a:t>Recirc</a:t>
            </a:r>
            <a:r>
              <a:rPr altLang="en-US" sz="1400" dirty="0" smtClean="0"/>
              <a:t> Ballot					6/7/16</a:t>
            </a:r>
          </a:p>
          <a:p>
            <a:r>
              <a:rPr altLang="en-US" sz="1400" dirty="0" smtClean="0"/>
              <a:t>Conduct </a:t>
            </a:r>
            <a:r>
              <a:rPr altLang="en-US" sz="1400" dirty="0" err="1" smtClean="0"/>
              <a:t>Recirc</a:t>
            </a:r>
            <a:r>
              <a:rPr altLang="en-US" sz="1400" dirty="0" smtClean="0"/>
              <a:t> Ballot					6/15/16</a:t>
            </a:r>
          </a:p>
          <a:p>
            <a:r>
              <a:rPr altLang="en-US" sz="1400" dirty="0" smtClean="0"/>
              <a:t>Ballot completes						6/30/16</a:t>
            </a:r>
          </a:p>
          <a:p>
            <a:r>
              <a:rPr altLang="en-US" sz="1400" dirty="0" smtClean="0"/>
              <a:t>Approved by Standards Board					</a:t>
            </a:r>
            <a:r>
              <a:rPr altLang="en-US" sz="1400" dirty="0" smtClean="0">
                <a:solidFill>
                  <a:srgbClr val="FF0000"/>
                </a:solidFill>
              </a:rPr>
              <a:t>4/1/16  </a:t>
            </a:r>
            <a:r>
              <a:rPr altLang="en-US" sz="1400" b="1" dirty="0" smtClean="0">
                <a:solidFill>
                  <a:srgbClr val="FF0000"/>
                </a:solidFill>
              </a:rPr>
              <a:t>12/1/16</a:t>
            </a:r>
          </a:p>
          <a:p>
            <a:r>
              <a:rPr altLang="en-US" sz="1400" dirty="0" smtClean="0"/>
              <a:t>Reference implementation available				</a:t>
            </a:r>
            <a:r>
              <a:rPr altLang="en-US" sz="1400" dirty="0" smtClean="0">
                <a:solidFill>
                  <a:srgbClr val="FF0000"/>
                </a:solidFill>
              </a:rPr>
              <a:t>12/15    </a:t>
            </a:r>
            <a:r>
              <a:rPr altLang="en-US" sz="1400" b="1" dirty="0" smtClean="0">
                <a:solidFill>
                  <a:srgbClr val="FF0000"/>
                </a:solidFill>
              </a:rPr>
              <a:t>1/16</a:t>
            </a:r>
          </a:p>
          <a:p>
            <a:r>
              <a:rPr altLang="en-US" sz="1400" dirty="0" smtClean="0"/>
              <a:t>Certification available					</a:t>
            </a:r>
            <a:r>
              <a:rPr altLang="en-US" sz="1400" dirty="0" smtClean="0">
                <a:solidFill>
                  <a:srgbClr val="FF0000"/>
                </a:solidFill>
              </a:rPr>
              <a:t>3/16       </a:t>
            </a:r>
            <a:r>
              <a:rPr altLang="en-US" sz="1400" b="1" dirty="0" smtClean="0">
                <a:solidFill>
                  <a:srgbClr val="FF0000"/>
                </a:solidFill>
              </a:rPr>
              <a:t>?</a:t>
            </a:r>
          </a:p>
          <a:p>
            <a:endParaRPr altLang="en-US" sz="1400" dirty="0" smtClean="0"/>
          </a:p>
          <a:p>
            <a:endParaRPr altLang="en-US" sz="1400" dirty="0" smtClean="0"/>
          </a:p>
        </p:txBody>
      </p:sp>
      <p:sp>
        <p:nvSpPr>
          <p:cNvPr id="4" name="Date Placeholder 3"/>
          <p:cNvSpPr>
            <a:spLocks noGrp="1"/>
          </p:cNvSpPr>
          <p:nvPr>
            <p:ph type="dt" sz="quarter" idx="10"/>
          </p:nvPr>
        </p:nvSpPr>
        <p:spPr/>
        <p:txBody>
          <a:bodyPr/>
          <a:lstStyle/>
          <a:p>
            <a:pPr>
              <a:defRPr/>
            </a:pPr>
            <a:fld id="{6BC70F7C-D358-4496-BA45-8B189E3C9E9A}" type="datetime1">
              <a:rPr lang="en-US" smtClean="0"/>
              <a:t>9/6/2016</a:t>
            </a:fld>
            <a:endParaRPr lang="en-US"/>
          </a:p>
        </p:txBody>
      </p:sp>
      <p:sp>
        <p:nvSpPr>
          <p:cNvPr id="5" name="Footer Placeholder 4"/>
          <p:cNvSpPr>
            <a:spLocks noGrp="1"/>
          </p:cNvSpPr>
          <p:nvPr>
            <p:ph type="ftr" sz="quarter" idx="11"/>
          </p:nvPr>
        </p:nvSpPr>
        <p:spPr/>
        <p:txBody>
          <a:bodyPr/>
          <a:lstStyle/>
          <a:p>
            <a:pPr>
              <a:defRPr/>
            </a:pPr>
            <a:r>
              <a:rPr lang="en-US" smtClean="0"/>
              <a:t>Doc #: 5-16-0031-01-agen</a:t>
            </a:r>
            <a:endParaRPr lang="en-US"/>
          </a:p>
        </p:txBody>
      </p:sp>
      <p:sp>
        <p:nvSpPr>
          <p:cNvPr id="819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8F656348-E3AA-4BAB-9681-6108A047D376}" type="slidenum">
              <a:rPr lang="en-US" altLang="en-US" sz="1200" smtClean="0"/>
              <a:pPr>
                <a:spcBef>
                  <a:spcPct val="0"/>
                </a:spcBef>
                <a:buFontTx/>
                <a:buNone/>
              </a:pPr>
              <a:t>15</a:t>
            </a:fld>
            <a:endParaRPr lang="en-US" altLang="en-US" sz="1200" smtClean="0"/>
          </a:p>
        </p:txBody>
      </p:sp>
      <p:cxnSp>
        <p:nvCxnSpPr>
          <p:cNvPr id="7" name="Straight Connector 6"/>
          <p:cNvCxnSpPr/>
          <p:nvPr/>
        </p:nvCxnSpPr>
        <p:spPr>
          <a:xfrm>
            <a:off x="6878638" y="1954213"/>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878638" y="2243138"/>
            <a:ext cx="96996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8201" name="TextBox 2"/>
          <p:cNvSpPr txBox="1">
            <a:spLocks noChangeArrowheads="1"/>
          </p:cNvSpPr>
          <p:nvPr/>
        </p:nvSpPr>
        <p:spPr bwMode="auto">
          <a:xfrm>
            <a:off x="7467600" y="3132138"/>
            <a:ext cx="13239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r>
              <a:rPr lang="en-US" altLang="en-US" sz="1800">
                <a:solidFill>
                  <a:schemeClr val="tx1"/>
                </a:solidFill>
              </a:rPr>
              <a:t>Rebaselined</a:t>
            </a:r>
          </a:p>
        </p:txBody>
      </p:sp>
      <p:cxnSp>
        <p:nvCxnSpPr>
          <p:cNvPr id="9" name="Straight Arrow Connector 8"/>
          <p:cNvCxnSpPr/>
          <p:nvPr/>
        </p:nvCxnSpPr>
        <p:spPr>
          <a:xfrm>
            <a:off x="7772400" y="3429000"/>
            <a:ext cx="0" cy="97155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878638" y="4529138"/>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878638" y="4772025"/>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6878638" y="5029200"/>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878638" y="2481263"/>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6878638" y="2743200"/>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6878638" y="2971800"/>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08336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smtClean="0"/>
              <a:t>Other DySPAN-SC Activities</a:t>
            </a:r>
          </a:p>
        </p:txBody>
      </p:sp>
      <p:sp>
        <p:nvSpPr>
          <p:cNvPr id="15363" name="Content Placeholder 2"/>
          <p:cNvSpPr>
            <a:spLocks noGrp="1"/>
          </p:cNvSpPr>
          <p:nvPr>
            <p:ph idx="1"/>
          </p:nvPr>
        </p:nvSpPr>
        <p:spPr/>
        <p:txBody>
          <a:bodyPr/>
          <a:lstStyle/>
          <a:p>
            <a:r>
              <a:rPr dirty="0" smtClean="0"/>
              <a:t>Leadership meetings</a:t>
            </a:r>
          </a:p>
          <a:p>
            <a:pPr lvl="1"/>
            <a:r>
              <a:rPr lang="en-US" dirty="0" smtClean="0"/>
              <a:t>None held</a:t>
            </a:r>
            <a:endParaRPr lang="en-US" dirty="0"/>
          </a:p>
          <a:p>
            <a:pPr lvl="2"/>
            <a:endParaRPr lang="en-US" dirty="0" smtClean="0"/>
          </a:p>
          <a:p>
            <a:r>
              <a:rPr lang="en-US" dirty="0" smtClean="0"/>
              <a:t>Other activities?</a:t>
            </a:r>
          </a:p>
        </p:txBody>
      </p:sp>
      <p:sp>
        <p:nvSpPr>
          <p:cNvPr id="4" name="Date Placeholder 3"/>
          <p:cNvSpPr>
            <a:spLocks noGrp="1"/>
          </p:cNvSpPr>
          <p:nvPr>
            <p:ph type="dt" sz="quarter" idx="10"/>
          </p:nvPr>
        </p:nvSpPr>
        <p:spPr/>
        <p:txBody>
          <a:bodyPr/>
          <a:lstStyle/>
          <a:p>
            <a:pPr>
              <a:defRPr/>
            </a:pPr>
            <a:fld id="{27120201-3402-42CC-A86B-0E37460B583A}" type="datetime1">
              <a:rPr lang="en-US" smtClean="0"/>
              <a:t>9/6/2016</a:t>
            </a:fld>
            <a:endParaRPr lang="en-US"/>
          </a:p>
        </p:txBody>
      </p:sp>
      <p:sp>
        <p:nvSpPr>
          <p:cNvPr id="5" name="Footer Placeholder 4"/>
          <p:cNvSpPr>
            <a:spLocks noGrp="1"/>
          </p:cNvSpPr>
          <p:nvPr>
            <p:ph type="ftr" sz="quarter" idx="11"/>
          </p:nvPr>
        </p:nvSpPr>
        <p:spPr/>
        <p:txBody>
          <a:bodyPr/>
          <a:lstStyle/>
          <a:p>
            <a:pPr>
              <a:defRPr/>
            </a:pPr>
            <a:r>
              <a:rPr lang="en-US" smtClean="0"/>
              <a:t>Doc #: 5-16-0031-01-agen</a:t>
            </a:r>
            <a:endParaRPr lang="en-US"/>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152400"/>
            <a:ext cx="8229600" cy="1143000"/>
          </a:xfrm>
        </p:spPr>
        <p:txBody>
          <a:bodyPr/>
          <a:lstStyle/>
          <a:p>
            <a:r>
              <a:rPr dirty="0" smtClean="0"/>
              <a:t>Marketing Inputs</a:t>
            </a:r>
          </a:p>
        </p:txBody>
      </p:sp>
      <p:sp>
        <p:nvSpPr>
          <p:cNvPr id="16387" name="Content Placeholder 2"/>
          <p:cNvSpPr>
            <a:spLocks noGrp="1"/>
          </p:cNvSpPr>
          <p:nvPr>
            <p:ph idx="1"/>
          </p:nvPr>
        </p:nvSpPr>
        <p:spPr>
          <a:xfrm>
            <a:off x="304800" y="990600"/>
            <a:ext cx="8763000" cy="4525963"/>
          </a:xfrm>
        </p:spPr>
        <p:txBody>
          <a:bodyPr/>
          <a:lstStyle/>
          <a:p>
            <a:r>
              <a:rPr dirty="0" err="1" smtClean="0"/>
              <a:t>WInnForum</a:t>
            </a:r>
            <a:r>
              <a:rPr dirty="0" smtClean="0"/>
              <a:t> 3.6GHz stakeholders</a:t>
            </a:r>
          </a:p>
          <a:p>
            <a:pPr lvl="1"/>
            <a:r>
              <a:rPr lang="en-US" dirty="0" smtClean="0"/>
              <a:t>Any updates on 1900.5 use</a:t>
            </a:r>
            <a:r>
              <a:rPr lang="en-US" dirty="0" smtClean="0"/>
              <a:t>?  </a:t>
            </a:r>
            <a:r>
              <a:rPr lang="en-US" dirty="0" smtClean="0"/>
              <a:t>TBD</a:t>
            </a:r>
            <a:endParaRPr lang="en-US" dirty="0" smtClean="0"/>
          </a:p>
          <a:p>
            <a:r>
              <a:rPr lang="en-US" dirty="0" smtClean="0"/>
              <a:t>NSC</a:t>
            </a:r>
          </a:p>
          <a:p>
            <a:pPr lvl="1"/>
            <a:r>
              <a:rPr lang="en-US" dirty="0" smtClean="0"/>
              <a:t>On hold till FY17</a:t>
            </a:r>
          </a:p>
          <a:p>
            <a:r>
              <a:rPr lang="en-US" dirty="0" smtClean="0"/>
              <a:t>Standards paper in </a:t>
            </a:r>
            <a:r>
              <a:rPr lang="en-US" dirty="0" smtClean="0"/>
              <a:t>process</a:t>
            </a:r>
          </a:p>
          <a:p>
            <a:pPr lvl="1"/>
            <a:r>
              <a:rPr lang="en-US" dirty="0" smtClean="0"/>
              <a:t>Paper for 1900.5.2 (Carlos) 1900.5.1 (?) (</a:t>
            </a:r>
            <a:r>
              <a:rPr lang="en-US" dirty="0" err="1" smtClean="0"/>
              <a:t>Comm</a:t>
            </a:r>
            <a:r>
              <a:rPr lang="en-US" dirty="0" smtClean="0"/>
              <a:t> Mag)</a:t>
            </a:r>
          </a:p>
          <a:p>
            <a:pPr lvl="2"/>
            <a:r>
              <a:rPr lang="en-US" dirty="0" err="1" smtClean="0"/>
              <a:t>Comms</a:t>
            </a:r>
            <a:r>
              <a:rPr lang="en-US" dirty="0" smtClean="0"/>
              <a:t> Society Standards Supplement (quarterly)</a:t>
            </a:r>
            <a:endParaRPr lang="en-US" dirty="0" smtClean="0"/>
          </a:p>
          <a:p>
            <a:pPr lvl="1"/>
            <a:r>
              <a:rPr lang="en-US" dirty="0" err="1" smtClean="0"/>
              <a:t>DySPAN</a:t>
            </a:r>
            <a:r>
              <a:rPr lang="en-US" dirty="0" smtClean="0"/>
              <a:t> conference paper (due Oct 1)</a:t>
            </a:r>
          </a:p>
          <a:p>
            <a:pPr lvl="2"/>
            <a:r>
              <a:rPr lang="en-US" dirty="0" smtClean="0"/>
              <a:t>Carlos lead, Mat, VP, John help</a:t>
            </a:r>
            <a:endParaRPr lang="en-US" dirty="0" smtClean="0"/>
          </a:p>
          <a:p>
            <a:r>
              <a:rPr lang="en-US" dirty="0" smtClean="0"/>
              <a:t>Vita 49 interactions?</a:t>
            </a:r>
          </a:p>
        </p:txBody>
      </p:sp>
      <p:sp>
        <p:nvSpPr>
          <p:cNvPr id="4" name="Date Placeholder 3"/>
          <p:cNvSpPr>
            <a:spLocks noGrp="1"/>
          </p:cNvSpPr>
          <p:nvPr>
            <p:ph type="dt" sz="quarter" idx="10"/>
          </p:nvPr>
        </p:nvSpPr>
        <p:spPr/>
        <p:txBody>
          <a:bodyPr/>
          <a:lstStyle/>
          <a:p>
            <a:pPr>
              <a:defRPr/>
            </a:pPr>
            <a:fld id="{6E4087B0-FF6D-49FF-B819-CEB2233AFB04}" type="datetime1">
              <a:rPr lang="en-US" smtClean="0"/>
              <a:t>9/6/2016</a:t>
            </a:fld>
            <a:endParaRPr lang="en-US"/>
          </a:p>
        </p:txBody>
      </p:sp>
      <p:sp>
        <p:nvSpPr>
          <p:cNvPr id="5" name="Footer Placeholder 4"/>
          <p:cNvSpPr>
            <a:spLocks noGrp="1"/>
          </p:cNvSpPr>
          <p:nvPr>
            <p:ph type="ftr" sz="quarter" idx="11"/>
          </p:nvPr>
        </p:nvSpPr>
        <p:spPr/>
        <p:txBody>
          <a:bodyPr/>
          <a:lstStyle/>
          <a:p>
            <a:pPr>
              <a:defRPr/>
            </a:pPr>
            <a:r>
              <a:rPr lang="en-US" smtClean="0"/>
              <a:t>Doc #: 5-16-0031-01-agen</a:t>
            </a:r>
            <a:endParaRPr lang="en-US"/>
          </a:p>
        </p:txBody>
      </p:sp>
      <p:sp>
        <p:nvSpPr>
          <p:cNvPr id="6" name="Slide Number Placeholder 5"/>
          <p:cNvSpPr>
            <a:spLocks noGrp="1"/>
          </p:cNvSpPr>
          <p:nvPr>
            <p:ph type="sldNum" sz="quarter" idx="12"/>
          </p:nvPr>
        </p:nvSpPr>
        <p:spPr/>
        <p:txBody>
          <a:bodyPr/>
          <a:lstStyle/>
          <a:p>
            <a:pPr>
              <a:defRPr/>
            </a:pPr>
            <a:fld id="{59B0CEE9-FA62-4388-88D5-63BF634C8DE8}" type="slidenum">
              <a:rPr lang="en-US" smtClean="0"/>
              <a:pPr>
                <a:defRPr/>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dirty="0" smtClean="0"/>
              <a:t>Meeting Planning</a:t>
            </a:r>
          </a:p>
        </p:txBody>
      </p:sp>
      <p:sp>
        <p:nvSpPr>
          <p:cNvPr id="17411" name="Content Placeholder 2"/>
          <p:cNvSpPr>
            <a:spLocks noGrp="1"/>
          </p:cNvSpPr>
          <p:nvPr>
            <p:ph idx="1"/>
          </p:nvPr>
        </p:nvSpPr>
        <p:spPr>
          <a:xfrm>
            <a:off x="304800" y="838200"/>
            <a:ext cx="8229600" cy="4525963"/>
          </a:xfrm>
        </p:spPr>
        <p:txBody>
          <a:bodyPr/>
          <a:lstStyle/>
          <a:p>
            <a:r>
              <a:rPr lang="en-US" sz="2800" dirty="0" smtClean="0"/>
              <a:t>Next WG GoToMeeting October </a:t>
            </a:r>
            <a:r>
              <a:rPr lang="en-US" sz="2800" dirty="0" smtClean="0"/>
              <a:t>4 </a:t>
            </a:r>
            <a:r>
              <a:rPr lang="en-US" sz="2800" dirty="0" smtClean="0"/>
              <a:t>@ 11:30 AM </a:t>
            </a:r>
            <a:r>
              <a:rPr lang="en-US" sz="2800" dirty="0" smtClean="0"/>
              <a:t>EDT</a:t>
            </a:r>
          </a:p>
          <a:p>
            <a:pPr lvl="1"/>
            <a:r>
              <a:rPr lang="en-US" sz="2400" dirty="0" smtClean="0"/>
              <a:t>Motion to have meeting on 4</a:t>
            </a:r>
            <a:r>
              <a:rPr lang="en-US" sz="2400" baseline="30000" dirty="0" smtClean="0"/>
              <a:t>th</a:t>
            </a:r>
            <a:r>
              <a:rPr lang="en-US" sz="2400" dirty="0" smtClean="0"/>
              <a:t>:  Reinhard and Mitch (2</a:t>
            </a:r>
            <a:r>
              <a:rPr lang="en-US" sz="2400" baseline="30000" dirty="0" smtClean="0"/>
              <a:t>nd</a:t>
            </a:r>
            <a:r>
              <a:rPr lang="en-US" sz="2400" dirty="0" smtClean="0"/>
              <a:t>)</a:t>
            </a:r>
          </a:p>
          <a:p>
            <a:pPr lvl="2"/>
            <a:r>
              <a:rPr lang="en-US" sz="2000" dirty="0" smtClean="0"/>
              <a:t>Approved by UC</a:t>
            </a:r>
            <a:endParaRPr lang="en-US" sz="2400" dirty="0" smtClean="0"/>
          </a:p>
          <a:p>
            <a:r>
              <a:rPr lang="en-US" sz="2800" dirty="0" smtClean="0"/>
              <a:t>Ad </a:t>
            </a:r>
            <a:r>
              <a:rPr lang="en-US" sz="2800" dirty="0" err="1" smtClean="0"/>
              <a:t>Hocs</a:t>
            </a:r>
            <a:r>
              <a:rPr lang="en-US" sz="2800" dirty="0" smtClean="0"/>
              <a:t>?</a:t>
            </a:r>
          </a:p>
          <a:p>
            <a:pPr lvl="1"/>
            <a:r>
              <a:rPr lang="en-US" sz="2400" dirty="0" smtClean="0"/>
              <a:t>1900.5.2 on 9/20 @11:30 ET</a:t>
            </a:r>
          </a:p>
          <a:p>
            <a:pPr lvl="1"/>
            <a:r>
              <a:rPr lang="en-US" sz="2400" dirty="0" smtClean="0"/>
              <a:t>1900.5.1 TBD</a:t>
            </a:r>
            <a:endParaRPr lang="en-US" sz="2400" dirty="0" smtClean="0"/>
          </a:p>
        </p:txBody>
      </p:sp>
      <p:sp>
        <p:nvSpPr>
          <p:cNvPr id="4" name="Date Placeholder 3"/>
          <p:cNvSpPr>
            <a:spLocks noGrp="1"/>
          </p:cNvSpPr>
          <p:nvPr>
            <p:ph type="dt" sz="quarter" idx="10"/>
          </p:nvPr>
        </p:nvSpPr>
        <p:spPr/>
        <p:txBody>
          <a:bodyPr/>
          <a:lstStyle/>
          <a:p>
            <a:pPr>
              <a:defRPr/>
            </a:pPr>
            <a:fld id="{CF0404C0-8992-4A7C-AC79-CC2B806D0E98}" type="datetime1">
              <a:rPr lang="en-US" smtClean="0"/>
              <a:t>9/6/2016</a:t>
            </a:fld>
            <a:endParaRPr lang="en-US"/>
          </a:p>
        </p:txBody>
      </p:sp>
      <p:sp>
        <p:nvSpPr>
          <p:cNvPr id="5" name="Footer Placeholder 4"/>
          <p:cNvSpPr>
            <a:spLocks noGrp="1"/>
          </p:cNvSpPr>
          <p:nvPr>
            <p:ph type="ftr" sz="quarter" idx="11"/>
          </p:nvPr>
        </p:nvSpPr>
        <p:spPr/>
        <p:txBody>
          <a:bodyPr/>
          <a:lstStyle/>
          <a:p>
            <a:pPr>
              <a:defRPr/>
            </a:pPr>
            <a:r>
              <a:rPr lang="en-US" smtClean="0"/>
              <a:t>Doc #: 5-16-0031-01-agen</a:t>
            </a:r>
            <a:endParaRPr lang="en-US"/>
          </a:p>
        </p:txBody>
      </p:sp>
      <p:sp>
        <p:nvSpPr>
          <p:cNvPr id="6" name="Slide Number Placeholder 5"/>
          <p:cNvSpPr>
            <a:spLocks noGrp="1"/>
          </p:cNvSpPr>
          <p:nvPr>
            <p:ph type="sldNum" sz="quarter" idx="12"/>
          </p:nvPr>
        </p:nvSpPr>
        <p:spPr/>
        <p:txBody>
          <a:bodyPr/>
          <a:lstStyle/>
          <a:p>
            <a:pPr>
              <a:defRPr/>
            </a:pPr>
            <a:fld id="{03B80821-6BB5-481B-A945-F4DBEA439394}"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IEEE 1900.5 Meeting</a:t>
            </a:r>
            <a:br>
              <a:rPr lang="en-US" dirty="0" smtClean="0"/>
            </a:br>
            <a:r>
              <a:rPr lang="en-US" dirty="0" smtClean="0"/>
              <a:t>9</a:t>
            </a:r>
            <a:r>
              <a:rPr lang="en-US" dirty="0" smtClean="0"/>
              <a:t>/6/16 </a:t>
            </a:r>
            <a:r>
              <a:rPr lang="en-US" dirty="0" smtClean="0"/>
              <a:t>@11:30 EST</a:t>
            </a:r>
            <a:endParaRPr lang="en-US" dirty="0"/>
          </a:p>
        </p:txBody>
      </p:sp>
      <p:sp>
        <p:nvSpPr>
          <p:cNvPr id="4" name="Date Placeholder 3"/>
          <p:cNvSpPr>
            <a:spLocks noGrp="1"/>
          </p:cNvSpPr>
          <p:nvPr>
            <p:ph type="dt" sz="half" idx="10"/>
          </p:nvPr>
        </p:nvSpPr>
        <p:spPr/>
        <p:txBody>
          <a:bodyPr/>
          <a:lstStyle/>
          <a:p>
            <a:pPr>
              <a:defRPr/>
            </a:pPr>
            <a:fld id="{D13EF9DF-91DB-4FEF-96E6-34B6C4EF81DA}" type="datetime1">
              <a:rPr lang="en-US" smtClean="0"/>
              <a:t>9/6/2016</a:t>
            </a:fld>
            <a:endParaRPr lang="en-US"/>
          </a:p>
        </p:txBody>
      </p:sp>
      <p:sp>
        <p:nvSpPr>
          <p:cNvPr id="5" name="Footer Placeholder 4"/>
          <p:cNvSpPr>
            <a:spLocks noGrp="1"/>
          </p:cNvSpPr>
          <p:nvPr>
            <p:ph type="ftr" sz="quarter" idx="11"/>
          </p:nvPr>
        </p:nvSpPr>
        <p:spPr/>
        <p:txBody>
          <a:bodyPr/>
          <a:lstStyle/>
          <a:p>
            <a:pPr>
              <a:defRPr/>
            </a:pPr>
            <a:r>
              <a:rPr lang="en-US" smtClean="0"/>
              <a:t>Doc #: 5-16-0031-01-agen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19</a:t>
            </a:fld>
            <a:endParaRPr lang="en-US"/>
          </a:p>
        </p:txBody>
      </p:sp>
      <p:sp>
        <p:nvSpPr>
          <p:cNvPr id="7" name="Rectangle 6"/>
          <p:cNvSpPr/>
          <p:nvPr/>
        </p:nvSpPr>
        <p:spPr>
          <a:xfrm>
            <a:off x="864290" y="2967335"/>
            <a:ext cx="7415428" cy="1323439"/>
          </a:xfrm>
          <a:prstGeom prst="rect">
            <a:avLst/>
          </a:prstGeom>
          <a:noFill/>
        </p:spPr>
        <p:txBody>
          <a:bodyPr wrap="none" lIns="91440" tIns="45720" rIns="91440" bIns="45720">
            <a:spAutoFit/>
          </a:bodyPr>
          <a:lstStyle/>
          <a:p>
            <a:pPr algn="ctr"/>
            <a:r>
              <a:rPr lang="en-US" sz="80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PLEASE STANDBY</a:t>
            </a:r>
            <a:endParaRPr lang="en-US" sz="80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Tree>
    <p:extLst>
      <p:ext uri="{BB962C8B-B14F-4D97-AF65-F5344CB8AC3E}">
        <p14:creationId xmlns:p14="http://schemas.microsoft.com/office/powerpoint/2010/main" val="10694136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685800" y="115888"/>
            <a:ext cx="7772400" cy="1143000"/>
          </a:xfrm>
        </p:spPr>
        <p:txBody>
          <a:bodyPr/>
          <a:lstStyle/>
          <a:p>
            <a:r>
              <a:rPr smtClean="0"/>
              <a:t> Monthly WG Meeting</a:t>
            </a:r>
            <a:br>
              <a:rPr smtClean="0"/>
            </a:br>
            <a:r>
              <a:rPr smtClean="0"/>
              <a:t>Electronic Meeting Details</a:t>
            </a:r>
          </a:p>
        </p:txBody>
      </p:sp>
      <p:sp>
        <p:nvSpPr>
          <p:cNvPr id="3075" name="Text Box 5040"/>
          <p:cNvSpPr txBox="1">
            <a:spLocks noChangeArrowheads="1"/>
          </p:cNvSpPr>
          <p:nvPr/>
        </p:nvSpPr>
        <p:spPr bwMode="auto">
          <a:xfrm>
            <a:off x="349250" y="1447800"/>
            <a:ext cx="8382000" cy="507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r>
              <a:rPr lang="en-US" dirty="0"/>
              <a:t>1.  Please join my meeting. </a:t>
            </a:r>
            <a:br>
              <a:rPr lang="en-US" dirty="0"/>
            </a:br>
            <a:r>
              <a:rPr lang="en-US" u="sng" dirty="0">
                <a:hlinkClick r:id="rId3"/>
              </a:rPr>
              <a:t>https://global.gotomeeting.com/join/679013973</a:t>
            </a:r>
            <a:r>
              <a:rPr lang="en-US" dirty="0"/>
              <a:t> </a:t>
            </a:r>
          </a:p>
          <a:p>
            <a:endParaRPr lang="en-US" dirty="0"/>
          </a:p>
          <a:p>
            <a:r>
              <a:rPr lang="en-US" dirty="0"/>
              <a:t>2.  Use your microphone and speakers (VoIP) - a headset is recommended.  Or, call in using your telephone. </a:t>
            </a:r>
          </a:p>
          <a:p>
            <a:r>
              <a:rPr lang="en-US" dirty="0"/>
              <a:t>United States: +1 (619) 550-0006 </a:t>
            </a:r>
            <a:br>
              <a:rPr lang="en-US" dirty="0"/>
            </a:br>
            <a:r>
              <a:rPr lang="en-US" dirty="0"/>
              <a:t>Australia: +61 2 9087 3605 </a:t>
            </a:r>
            <a:br>
              <a:rPr lang="en-US" dirty="0"/>
            </a:br>
            <a:r>
              <a:rPr lang="en-US" dirty="0"/>
              <a:t>Austria: +43 (0) 7 2088 1403 </a:t>
            </a:r>
            <a:br>
              <a:rPr lang="en-US" dirty="0"/>
            </a:br>
            <a:r>
              <a:rPr lang="en-US" dirty="0"/>
              <a:t>Belgium: +32 (0) 38 08 1856 </a:t>
            </a:r>
            <a:br>
              <a:rPr lang="en-US" dirty="0"/>
            </a:br>
            <a:r>
              <a:rPr lang="en-US" dirty="0"/>
              <a:t>Canada: +1 (647) 497-9351 </a:t>
            </a:r>
            <a:br>
              <a:rPr lang="en-US" dirty="0"/>
            </a:br>
            <a:r>
              <a:rPr lang="en-US" dirty="0"/>
              <a:t>Denmark: +45 (0) 69 91 88 64 </a:t>
            </a:r>
            <a:br>
              <a:rPr lang="en-US" dirty="0"/>
            </a:br>
            <a:r>
              <a:rPr lang="en-US" dirty="0"/>
              <a:t>Finland: +358 (0) 942 41 5780 </a:t>
            </a:r>
            <a:br>
              <a:rPr lang="en-US" dirty="0"/>
            </a:br>
            <a:r>
              <a:rPr lang="en-US" dirty="0"/>
              <a:t>France: +33 (0) 170 950 592 </a:t>
            </a:r>
            <a:br>
              <a:rPr lang="en-US" dirty="0"/>
            </a:br>
            <a:endParaRPr lang="en-US" dirty="0"/>
          </a:p>
          <a:p>
            <a:r>
              <a:rPr lang="en-US" dirty="0"/>
              <a:t>Access Code: 679-013-973 </a:t>
            </a:r>
            <a:br>
              <a:rPr lang="en-US" dirty="0"/>
            </a:br>
            <a:r>
              <a:rPr lang="en-US" dirty="0"/>
              <a:t>Audio PIN: Shown after joining the meeting </a:t>
            </a:r>
          </a:p>
          <a:p>
            <a:r>
              <a:rPr lang="en-US" dirty="0"/>
              <a:t>Meeting ID: 679-013-973 </a:t>
            </a:r>
          </a:p>
          <a:p>
            <a:pPr>
              <a:buFont typeface="Arial" pitchFamily="34" charset="0"/>
              <a:buChar char="•"/>
            </a:pPr>
            <a:endParaRPr lang="en-US" dirty="0">
              <a:latin typeface="Times New Roman" pitchFamily="18" charset="0"/>
            </a:endParaRPr>
          </a:p>
        </p:txBody>
      </p:sp>
      <p:sp>
        <p:nvSpPr>
          <p:cNvPr id="2" name="Date Placeholder 1"/>
          <p:cNvSpPr>
            <a:spLocks noGrp="1"/>
          </p:cNvSpPr>
          <p:nvPr>
            <p:ph type="dt" sz="quarter" idx="10"/>
          </p:nvPr>
        </p:nvSpPr>
        <p:spPr/>
        <p:txBody>
          <a:bodyPr/>
          <a:lstStyle/>
          <a:p>
            <a:pPr>
              <a:defRPr/>
            </a:pPr>
            <a:fld id="{F5A1D361-4ACC-4637-8413-DC344B24688D}" type="datetime1">
              <a:rPr lang="en-US" smtClean="0"/>
              <a:t>9/6/2016</a:t>
            </a:fld>
            <a:endParaRPr lang="en-US"/>
          </a:p>
        </p:txBody>
      </p:sp>
      <p:sp>
        <p:nvSpPr>
          <p:cNvPr id="3" name="Footer Placeholder 2"/>
          <p:cNvSpPr>
            <a:spLocks noGrp="1"/>
          </p:cNvSpPr>
          <p:nvPr>
            <p:ph type="ftr" sz="quarter" idx="11"/>
          </p:nvPr>
        </p:nvSpPr>
        <p:spPr/>
        <p:txBody>
          <a:bodyPr/>
          <a:lstStyle/>
          <a:p>
            <a:pPr>
              <a:defRPr/>
            </a:pPr>
            <a:r>
              <a:rPr lang="en-US" smtClean="0"/>
              <a:t>Doc #: 5-16-0031-01-agen</a:t>
            </a:r>
            <a:endParaRPr lang="en-US"/>
          </a:p>
        </p:txBody>
      </p:sp>
      <p:sp>
        <p:nvSpPr>
          <p:cNvPr id="4" name="Slide Number Placeholder 3"/>
          <p:cNvSpPr>
            <a:spLocks noGrp="1"/>
          </p:cNvSpPr>
          <p:nvPr>
            <p:ph type="sldNum" sz="quarter" idx="12"/>
          </p:nvPr>
        </p:nvSpPr>
        <p:spPr/>
        <p:txBody>
          <a:bodyPr/>
          <a:lstStyle/>
          <a:p>
            <a:pPr>
              <a:defRPr/>
            </a:pPr>
            <a:fld id="{3406F457-2706-4F6B-976E-F569A492BDEF}" type="slidenum">
              <a:rPr lang="en-US" smtClean="0"/>
              <a:pPr>
                <a:defRPr/>
              </a:pPr>
              <a:t>2</a:t>
            </a:fld>
            <a:endParaRPr lang="en-US"/>
          </a:p>
        </p:txBody>
      </p:sp>
      <p:sp>
        <p:nvSpPr>
          <p:cNvPr id="3079" name="TextBox 4"/>
          <p:cNvSpPr txBox="1">
            <a:spLocks noChangeArrowheads="1"/>
          </p:cNvSpPr>
          <p:nvPr/>
        </p:nvSpPr>
        <p:spPr bwMode="auto">
          <a:xfrm>
            <a:off x="4114800" y="2667000"/>
            <a:ext cx="3806825"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a:t>Germany: +49 (0) 692 5736 7210 </a:t>
            </a:r>
            <a:br>
              <a:rPr lang="en-US"/>
            </a:br>
            <a:r>
              <a:rPr lang="en-US"/>
              <a:t>Ireland: +353 (0) 14 845 978 </a:t>
            </a:r>
            <a:br>
              <a:rPr lang="en-US"/>
            </a:br>
            <a:r>
              <a:rPr lang="en-US"/>
              <a:t>Italy: +39 0 553 98 95 67 </a:t>
            </a:r>
            <a:br>
              <a:rPr lang="en-US"/>
            </a:br>
            <a:r>
              <a:rPr lang="en-US"/>
              <a:t>Netherlands: +31 (0) 208 080 381 </a:t>
            </a:r>
            <a:br>
              <a:rPr lang="en-US"/>
            </a:br>
            <a:r>
              <a:rPr lang="en-US"/>
              <a:t>New Zealand: +64 (0) 4 974 7214 </a:t>
            </a:r>
            <a:br>
              <a:rPr lang="en-US"/>
            </a:br>
            <a:r>
              <a:rPr lang="en-US"/>
              <a:t>Norway: +47 21 03 58 98 </a:t>
            </a:r>
            <a:br>
              <a:rPr lang="en-US"/>
            </a:br>
            <a:r>
              <a:rPr lang="en-US"/>
              <a:t>Spain: +34 955 32 0845 </a:t>
            </a:r>
            <a:br>
              <a:rPr lang="en-US"/>
            </a:br>
            <a:r>
              <a:rPr lang="en-US"/>
              <a:t>Sweden: +46 (0) 853 527 836 </a:t>
            </a:r>
            <a:br>
              <a:rPr lang="en-US"/>
            </a:br>
            <a:r>
              <a:rPr lang="en-US"/>
              <a:t>Switzerland: +41 (0) 435 0167 09 </a:t>
            </a:r>
            <a:br>
              <a:rPr lang="en-US"/>
            </a:br>
            <a:r>
              <a:rPr lang="en-US"/>
              <a:t>United Kingdom: +44 (0) 330 221 0086</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rPr smtClean="0"/>
              <a:t>Rules</a:t>
            </a:r>
          </a:p>
        </p:txBody>
      </p:sp>
      <p:sp>
        <p:nvSpPr>
          <p:cNvPr id="4099" name="Content Placeholder 5"/>
          <p:cNvSpPr>
            <a:spLocks noGrp="1"/>
          </p:cNvSpPr>
          <p:nvPr>
            <p:ph idx="1"/>
          </p:nvPr>
        </p:nvSpPr>
        <p:spPr/>
        <p:txBody>
          <a:bodyPr/>
          <a:lstStyle/>
          <a:p>
            <a:r>
              <a:rPr smtClean="0"/>
              <a:t>IEEE DySPAN-SC rules</a:t>
            </a:r>
          </a:p>
          <a:p>
            <a:pPr lvl="1"/>
            <a:r>
              <a:rPr smtClean="0">
                <a:hlinkClick r:id="rId2"/>
              </a:rPr>
              <a:t>http://standards.ieee.org/about/sasb/audcom/pnp/DySPAN_SC.pdf</a:t>
            </a:r>
            <a:endParaRPr smtClean="0"/>
          </a:p>
          <a:p>
            <a:r>
              <a:rPr smtClean="0"/>
              <a:t>IEEE 1900.5 WG rules</a:t>
            </a:r>
          </a:p>
          <a:p>
            <a:pPr lvl="1"/>
            <a:r>
              <a:rPr smtClean="0">
                <a:hlinkClick r:id="rId3"/>
              </a:rPr>
              <a:t>http://grouper.ieee.org/groups/dyspan/files/individual-WG-PnPs.pdf</a:t>
            </a:r>
            <a:endParaRPr smtClean="0"/>
          </a:p>
          <a:p>
            <a:r>
              <a:rPr smtClean="0"/>
              <a:t>Roberts Rules (latest edition) as needed…</a:t>
            </a:r>
          </a:p>
          <a:p>
            <a:pPr lvl="1"/>
            <a:endParaRPr smtClean="0"/>
          </a:p>
        </p:txBody>
      </p:sp>
      <p:sp>
        <p:nvSpPr>
          <p:cNvPr id="2" name="Date Placeholder 1"/>
          <p:cNvSpPr>
            <a:spLocks noGrp="1"/>
          </p:cNvSpPr>
          <p:nvPr>
            <p:ph type="dt" sz="quarter" idx="10"/>
          </p:nvPr>
        </p:nvSpPr>
        <p:spPr/>
        <p:txBody>
          <a:bodyPr/>
          <a:lstStyle/>
          <a:p>
            <a:pPr>
              <a:defRPr/>
            </a:pPr>
            <a:fld id="{E3C75365-DCA4-4B04-995B-F3DC62166E45}" type="datetime1">
              <a:rPr lang="en-US" smtClean="0"/>
              <a:t>9/6/2016</a:t>
            </a:fld>
            <a:endParaRPr lang="en-US"/>
          </a:p>
        </p:txBody>
      </p:sp>
      <p:sp>
        <p:nvSpPr>
          <p:cNvPr id="3" name="Footer Placeholder 2"/>
          <p:cNvSpPr>
            <a:spLocks noGrp="1"/>
          </p:cNvSpPr>
          <p:nvPr>
            <p:ph type="ftr" sz="quarter" idx="11"/>
          </p:nvPr>
        </p:nvSpPr>
        <p:spPr/>
        <p:txBody>
          <a:bodyPr/>
          <a:lstStyle/>
          <a:p>
            <a:pPr>
              <a:defRPr/>
            </a:pPr>
            <a:r>
              <a:rPr lang="en-US" smtClean="0"/>
              <a:t>Doc #: 5-16-0031-01-agen</a:t>
            </a:r>
            <a:endParaRPr lang="en-US"/>
          </a:p>
        </p:txBody>
      </p:sp>
      <p:sp>
        <p:nvSpPr>
          <p:cNvPr id="4" name="Slide Number Placeholder 3"/>
          <p:cNvSpPr>
            <a:spLocks noGrp="1"/>
          </p:cNvSpPr>
          <p:nvPr>
            <p:ph type="sldNum" sz="quarter" idx="12"/>
          </p:nvPr>
        </p:nvSpPr>
        <p:spPr/>
        <p:txBody>
          <a:bodyPr/>
          <a:lstStyle/>
          <a:p>
            <a:pPr>
              <a:defRPr/>
            </a:pPr>
            <a:fld id="{41D24283-4ADC-447A-A334-A90E0754BD4F}"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8600" y="0"/>
            <a:ext cx="8229600" cy="1143000"/>
          </a:xfrm>
        </p:spPr>
        <p:txBody>
          <a:bodyPr/>
          <a:lstStyle/>
          <a:p>
            <a:r>
              <a:rPr altLang="en-US" smtClean="0"/>
              <a:t>Current Membership</a:t>
            </a:r>
          </a:p>
        </p:txBody>
      </p:sp>
      <p:sp>
        <p:nvSpPr>
          <p:cNvPr id="3" name="Date Placeholder 2"/>
          <p:cNvSpPr>
            <a:spLocks noGrp="1"/>
          </p:cNvSpPr>
          <p:nvPr>
            <p:ph type="dt" sz="quarter" idx="10"/>
          </p:nvPr>
        </p:nvSpPr>
        <p:spPr/>
        <p:txBody>
          <a:bodyPr/>
          <a:lstStyle/>
          <a:p>
            <a:pPr>
              <a:defRPr/>
            </a:pPr>
            <a:fld id="{9D514C68-0AB9-466A-A5D2-F28F1FD65D53}" type="datetime1">
              <a:rPr lang="en-US" smtClean="0"/>
              <a:t>9/6/2016</a:t>
            </a:fld>
            <a:endParaRPr lang="en-US"/>
          </a:p>
        </p:txBody>
      </p:sp>
      <p:sp>
        <p:nvSpPr>
          <p:cNvPr id="4" name="Footer Placeholder 3"/>
          <p:cNvSpPr>
            <a:spLocks noGrp="1"/>
          </p:cNvSpPr>
          <p:nvPr>
            <p:ph type="ftr" sz="quarter" idx="11"/>
          </p:nvPr>
        </p:nvSpPr>
        <p:spPr/>
        <p:txBody>
          <a:bodyPr/>
          <a:lstStyle/>
          <a:p>
            <a:pPr>
              <a:defRPr/>
            </a:pPr>
            <a:r>
              <a:rPr lang="en-US" smtClean="0"/>
              <a:t>Doc #: 5-16-0031-01-agen</a:t>
            </a:r>
            <a:endParaRPr lang="en-US"/>
          </a:p>
        </p:txBody>
      </p:sp>
      <p:sp>
        <p:nvSpPr>
          <p:cNvPr id="6149"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4</a:t>
            </a:fld>
            <a:endParaRPr lang="en-US" altLang="en-US" sz="1200" smtClean="0"/>
          </a:p>
        </p:txBody>
      </p:sp>
      <p:graphicFrame>
        <p:nvGraphicFramePr>
          <p:cNvPr id="7" name="Table 6"/>
          <p:cNvGraphicFramePr>
            <a:graphicFrameLocks noGrp="1"/>
          </p:cNvGraphicFramePr>
          <p:nvPr>
            <p:extLst>
              <p:ext uri="{D42A27DB-BD31-4B8C-83A1-F6EECF244321}">
                <p14:modId xmlns:p14="http://schemas.microsoft.com/office/powerpoint/2010/main" val="965538984"/>
              </p:ext>
            </p:extLst>
          </p:nvPr>
        </p:nvGraphicFramePr>
        <p:xfrm>
          <a:off x="1829497" y="990600"/>
          <a:ext cx="4724402" cy="5004389"/>
        </p:xfrm>
        <a:graphic>
          <a:graphicData uri="http://schemas.openxmlformats.org/drawingml/2006/table">
            <a:tbl>
              <a:tblPr>
                <a:tableStyleId>{5C22544A-7EE6-4342-B048-85BDC9FD1C3A}</a:tableStyleId>
              </a:tblPr>
              <a:tblGrid>
                <a:gridCol w="488731"/>
                <a:gridCol w="733097"/>
                <a:gridCol w="651641"/>
                <a:gridCol w="733097"/>
                <a:gridCol w="2117836"/>
              </a:tblGrid>
              <a:tr h="500178">
                <a:tc>
                  <a:txBody>
                    <a:bodyPr/>
                    <a:lstStyle/>
                    <a:p>
                      <a:pPr algn="l" fontAlgn="b"/>
                      <a:r>
                        <a:rPr lang="en-US" sz="1000" b="0" i="0" u="none" strike="noStrike" dirty="0" smtClean="0">
                          <a:solidFill>
                            <a:srgbClr val="000000"/>
                          </a:solidFill>
                          <a:effectLst/>
                          <a:latin typeface="Calibri" panose="020F0502020204030204" pitchFamily="34" charset="0"/>
                        </a:rPr>
                        <a:t>79/6/16</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WG Status</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First Name</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Last Name</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Affiliation</a:t>
                      </a:r>
                      <a:endParaRPr lang="en-US" sz="1000" b="0" i="0" u="none" strike="noStrike">
                        <a:solidFill>
                          <a:srgbClr val="000000"/>
                        </a:solidFill>
                        <a:effectLst/>
                        <a:latin typeface="Calibri" panose="020F0502020204030204" pitchFamily="34" charset="0"/>
                      </a:endParaRPr>
                    </a:p>
                  </a:txBody>
                  <a:tcPr marL="6947" marR="6947" marT="6947" marB="0" anchor="b"/>
                </a:tc>
              </a:tr>
              <a:tr h="166726">
                <a:tc>
                  <a:txBody>
                    <a:bodyPr/>
                    <a:lstStyle/>
                    <a:p>
                      <a:pPr algn="r"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r" fontAlgn="b"/>
                      <a:r>
                        <a:rPr lang="en-US" sz="1000" u="none" strike="noStrike">
                          <a:effectLst/>
                        </a:rPr>
                        <a:t>12</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Total</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b="0" i="0" u="none" strike="noStrike" dirty="0" smtClean="0">
                          <a:solidFill>
                            <a:srgbClr val="000000"/>
                          </a:solidFill>
                          <a:effectLst/>
                          <a:latin typeface="Calibri" panose="020F0502020204030204" pitchFamily="34" charset="0"/>
                        </a:rPr>
                        <a:t>9 participants</a:t>
                      </a:r>
                      <a:endParaRPr lang="en-US" sz="1000" b="0" i="0" u="none" strike="noStrike" dirty="0">
                        <a:solidFill>
                          <a:srgbClr val="000000"/>
                        </a:solidFill>
                        <a:effectLst/>
                        <a:latin typeface="Calibri" panose="020F0502020204030204" pitchFamily="34" charset="0"/>
                      </a:endParaRPr>
                    </a:p>
                  </a:txBody>
                  <a:tcPr marL="6947" marR="6947" marT="6947" marB="0" anchor="b"/>
                </a:tc>
              </a:tr>
              <a:tr h="166726">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r>
              <a:tr h="333452">
                <a:tc>
                  <a:txBody>
                    <a:bodyPr/>
                    <a:lstStyle/>
                    <a:p>
                      <a:pPr algn="l" fontAlgn="b"/>
                      <a:r>
                        <a:rPr lang="en-US" sz="1000" b="0" i="0" u="none" strike="noStrike" dirty="0" smtClean="0">
                          <a:solidFill>
                            <a:srgbClr val="000000"/>
                          </a:solidFill>
                          <a:effectLst/>
                          <a:latin typeface="Calibri" panose="020F0502020204030204" pitchFamily="34" charset="0"/>
                        </a:rPr>
                        <a:t>x</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Carlos</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Caicedo</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Syracuse University (Secretary)</a:t>
                      </a:r>
                      <a:endParaRPr lang="en-US" sz="1000" b="0" i="0" u="none" strike="noStrike">
                        <a:solidFill>
                          <a:srgbClr val="000000"/>
                        </a:solidFill>
                        <a:effectLst/>
                        <a:latin typeface="Calibri" panose="020F0502020204030204" pitchFamily="34" charset="0"/>
                      </a:endParaRPr>
                    </a:p>
                  </a:txBody>
                  <a:tcPr marL="6947" marR="6947" marT="6947" marB="0" anchor="b"/>
                </a:tc>
              </a:tr>
              <a:tr h="166726">
                <a:tc>
                  <a:txBody>
                    <a:bodyPr/>
                    <a:lstStyle/>
                    <a:p>
                      <a:pPr algn="l" fontAlgn="b"/>
                      <a:r>
                        <a:rPr lang="en-US" sz="1000" b="0" i="0" u="none" strike="noStrike" dirty="0" smtClean="0">
                          <a:solidFill>
                            <a:srgbClr val="000000"/>
                          </a:solidFill>
                          <a:effectLst/>
                          <a:latin typeface="Calibri" panose="020F0502020204030204" pitchFamily="34" charset="0"/>
                        </a:rPr>
                        <a:t>x</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David</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Chester</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Harris</a:t>
                      </a:r>
                      <a:endParaRPr lang="en-US" sz="1000" b="0" i="0" u="none" strike="noStrike">
                        <a:solidFill>
                          <a:srgbClr val="000000"/>
                        </a:solidFill>
                        <a:effectLst/>
                        <a:latin typeface="Calibri" panose="020F0502020204030204" pitchFamily="34" charset="0"/>
                      </a:endParaRPr>
                    </a:p>
                  </a:txBody>
                  <a:tcPr marL="6947" marR="6947" marT="6947" marB="0" anchor="b"/>
                </a:tc>
              </a:tr>
              <a:tr h="166726">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Colby </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Harper</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Pathfinder Wireless Corp</a:t>
                      </a:r>
                      <a:endParaRPr lang="en-US" sz="1000" b="0" i="0" u="none" strike="noStrike">
                        <a:solidFill>
                          <a:srgbClr val="000000"/>
                        </a:solidFill>
                        <a:effectLst/>
                        <a:latin typeface="Calibri" panose="020F0502020204030204" pitchFamily="34" charset="0"/>
                      </a:endParaRPr>
                    </a:p>
                  </a:txBody>
                  <a:tcPr marL="6947" marR="6947" marT="6947" marB="0" anchor="b"/>
                </a:tc>
              </a:tr>
              <a:tr h="166726">
                <a:tc>
                  <a:txBody>
                    <a:bodyPr/>
                    <a:lstStyle/>
                    <a:p>
                      <a:pPr algn="l" fontAlgn="b"/>
                      <a:r>
                        <a:rPr lang="en-US" sz="1000" b="0" i="0" u="none" strike="noStrike" dirty="0" smtClean="0">
                          <a:solidFill>
                            <a:srgbClr val="000000"/>
                          </a:solidFill>
                          <a:effectLst/>
                          <a:latin typeface="Calibri" panose="020F0502020204030204" pitchFamily="34" charset="0"/>
                        </a:rPr>
                        <a:t>x</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Nilesh</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Khamberkar</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Univ. of Buffalo</a:t>
                      </a:r>
                      <a:endParaRPr lang="en-US" sz="1000" b="0" i="0" u="none" strike="noStrike">
                        <a:solidFill>
                          <a:srgbClr val="000000"/>
                        </a:solidFill>
                        <a:effectLst/>
                        <a:latin typeface="Calibri" panose="020F0502020204030204" pitchFamily="34" charset="0"/>
                      </a:endParaRPr>
                    </a:p>
                  </a:txBody>
                  <a:tcPr marL="6947" marR="6947" marT="6947" marB="0" anchor="b"/>
                </a:tc>
              </a:tr>
              <a:tr h="333452">
                <a:tc>
                  <a:txBody>
                    <a:bodyPr/>
                    <a:lstStyle/>
                    <a:p>
                      <a:pPr algn="l" fontAlgn="b"/>
                      <a:r>
                        <a:rPr lang="en-US" sz="1000" b="0" i="0" u="none" strike="noStrike" dirty="0" smtClean="0">
                          <a:solidFill>
                            <a:srgbClr val="000000"/>
                          </a:solidFill>
                          <a:effectLst/>
                          <a:latin typeface="Calibri" panose="020F0502020204030204" pitchFamily="34" charset="0"/>
                        </a:rPr>
                        <a:t>x</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Mitch </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err="1">
                          <a:effectLst/>
                        </a:rPr>
                        <a:t>Kokar</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VIStology &amp; Northeastern University</a:t>
                      </a:r>
                      <a:endParaRPr lang="en-US" sz="1000" b="0" i="0" u="none" strike="noStrike">
                        <a:solidFill>
                          <a:srgbClr val="000000"/>
                        </a:solidFill>
                        <a:effectLst/>
                        <a:latin typeface="Calibri" panose="020F0502020204030204" pitchFamily="34" charset="0"/>
                      </a:endParaRPr>
                    </a:p>
                  </a:txBody>
                  <a:tcPr marL="6947" marR="6947" marT="6947" marB="0" anchor="b"/>
                </a:tc>
              </a:tr>
              <a:tr h="191040">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Yuriy</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Posherstnik</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US Army RDECOM CERDEC</a:t>
                      </a:r>
                      <a:endParaRPr lang="en-US" sz="1000" b="0" i="0" u="none" strike="noStrike" dirty="0">
                        <a:solidFill>
                          <a:srgbClr val="000000"/>
                        </a:solidFill>
                        <a:effectLst/>
                        <a:latin typeface="Calibri" panose="020F0502020204030204" pitchFamily="34" charset="0"/>
                      </a:endParaRPr>
                    </a:p>
                  </a:txBody>
                  <a:tcPr marL="6947" marR="6947" marT="6947" marB="0" anchor="b"/>
                </a:tc>
              </a:tr>
              <a:tr h="333452">
                <a:tc>
                  <a:txBody>
                    <a:bodyPr/>
                    <a:lstStyle/>
                    <a:p>
                      <a:pPr algn="l" fontAlgn="b"/>
                      <a:r>
                        <a:rPr lang="en-US" sz="1000" b="0" i="0" u="none" strike="noStrike" dirty="0" smtClean="0">
                          <a:solidFill>
                            <a:srgbClr val="000000"/>
                          </a:solidFill>
                          <a:effectLst/>
                          <a:latin typeface="Calibri" panose="020F0502020204030204" pitchFamily="34" charset="0"/>
                        </a:rPr>
                        <a:t>x</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Member</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V</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Prasad</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Wireless and Mobile Communication, TU Delft</a:t>
                      </a:r>
                      <a:endParaRPr lang="en-US" sz="1000" b="0" i="0" u="none" strike="noStrike" dirty="0">
                        <a:solidFill>
                          <a:srgbClr val="000000"/>
                        </a:solidFill>
                        <a:effectLst/>
                        <a:latin typeface="Calibri" panose="020F0502020204030204" pitchFamily="34" charset="0"/>
                      </a:endParaRPr>
                    </a:p>
                  </a:txBody>
                  <a:tcPr marL="6947" marR="6947" marT="6947" marB="0" anchor="b"/>
                </a:tc>
              </a:tr>
              <a:tr h="166726">
                <a:tc>
                  <a:txBody>
                    <a:bodyPr/>
                    <a:lstStyle/>
                    <a:p>
                      <a:pPr algn="l" fontAlgn="b"/>
                      <a:r>
                        <a:rPr lang="en-US" sz="1000" b="0" i="0" u="none" strike="noStrike" dirty="0" smtClean="0">
                          <a:solidFill>
                            <a:srgbClr val="000000"/>
                          </a:solidFill>
                          <a:effectLst/>
                          <a:latin typeface="Calibri" panose="020F0502020204030204" pitchFamily="34" charset="0"/>
                        </a:rPr>
                        <a:t>x</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Mat</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Sherman</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BAE Systems (Chair)</a:t>
                      </a:r>
                      <a:endParaRPr lang="en-US" sz="1000" b="0" i="0" u="none" strike="noStrike" dirty="0">
                        <a:solidFill>
                          <a:srgbClr val="000000"/>
                        </a:solidFill>
                        <a:effectLst/>
                        <a:latin typeface="Calibri" panose="020F0502020204030204" pitchFamily="34" charset="0"/>
                      </a:endParaRPr>
                    </a:p>
                  </a:txBody>
                  <a:tcPr marL="6947" marR="6947" marT="6947" marB="0" anchor="b"/>
                </a:tc>
              </a:tr>
              <a:tr h="166726">
                <a:tc>
                  <a:txBody>
                    <a:bodyPr/>
                    <a:lstStyle/>
                    <a:p>
                      <a:pPr algn="l" fontAlgn="b"/>
                      <a:r>
                        <a:rPr lang="en-US" sz="1000" b="0" i="0" u="none" strike="noStrike" dirty="0" smtClean="0">
                          <a:solidFill>
                            <a:srgbClr val="000000"/>
                          </a:solidFill>
                          <a:effectLst/>
                          <a:latin typeface="Calibri" panose="020F0502020204030204" pitchFamily="34" charset="0"/>
                        </a:rPr>
                        <a:t>x</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John </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Stine</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err="1">
                          <a:effectLst/>
                        </a:rPr>
                        <a:t>Mitre</a:t>
                      </a:r>
                      <a:endParaRPr lang="en-US" sz="1000" b="0" i="0" u="none" strike="noStrike" dirty="0">
                        <a:solidFill>
                          <a:srgbClr val="000000"/>
                        </a:solidFill>
                        <a:effectLst/>
                        <a:latin typeface="Calibri" panose="020F0502020204030204" pitchFamily="34" charset="0"/>
                      </a:endParaRPr>
                    </a:p>
                  </a:txBody>
                  <a:tcPr marL="6947" marR="6947" marT="6947" marB="0" anchor="b"/>
                </a:tc>
              </a:tr>
              <a:tr h="166726">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Darcy</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Swain-Walsh</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err="1">
                          <a:effectLst/>
                        </a:rPr>
                        <a:t>Mitre</a:t>
                      </a:r>
                      <a:r>
                        <a:rPr lang="en-US" sz="1000" u="none" strike="noStrike" dirty="0">
                          <a:effectLst/>
                        </a:rPr>
                        <a:t> (Vice Chair)</a:t>
                      </a:r>
                      <a:endParaRPr lang="en-US" sz="1000" b="0" i="0" u="none" strike="noStrike" dirty="0">
                        <a:solidFill>
                          <a:srgbClr val="000000"/>
                        </a:solidFill>
                        <a:effectLst/>
                        <a:latin typeface="Calibri" panose="020F0502020204030204" pitchFamily="34" charset="0"/>
                      </a:endParaRPr>
                    </a:p>
                  </a:txBody>
                  <a:tcPr marL="6947" marR="6947" marT="6947" marB="0" anchor="b"/>
                </a:tc>
              </a:tr>
              <a:tr h="166726">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Tony</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Rennier</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Foundry Inc</a:t>
                      </a:r>
                      <a:endParaRPr lang="en-US" sz="1000" b="0" i="0" u="none" strike="noStrike" dirty="0">
                        <a:solidFill>
                          <a:srgbClr val="000000"/>
                        </a:solidFill>
                        <a:effectLst/>
                        <a:latin typeface="Calibri" panose="020F0502020204030204" pitchFamily="34" charset="0"/>
                      </a:endParaRPr>
                    </a:p>
                  </a:txBody>
                  <a:tcPr marL="6947" marR="6947" marT="6947" marB="0" anchor="b"/>
                </a:tc>
              </a:tr>
              <a:tr h="166726">
                <a:tc>
                  <a:txBody>
                    <a:bodyPr/>
                    <a:lstStyle/>
                    <a:p>
                      <a:pPr algn="l" fontAlgn="b"/>
                      <a:r>
                        <a:rPr lang="en-US" sz="1000" b="0" i="0" u="none" strike="noStrike" dirty="0" smtClean="0">
                          <a:solidFill>
                            <a:srgbClr val="000000"/>
                          </a:solidFill>
                          <a:effectLst/>
                          <a:latin typeface="Calibri" panose="020F0502020204030204" pitchFamily="34" charset="0"/>
                        </a:rPr>
                        <a:t>x</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Reinhard</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Schrage</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err="1">
                          <a:effectLst/>
                        </a:rPr>
                        <a:t>SchrageConsult</a:t>
                      </a:r>
                      <a:endParaRPr lang="en-US" sz="1000" b="0" i="0" u="none" strike="noStrike" dirty="0">
                        <a:solidFill>
                          <a:srgbClr val="000000"/>
                        </a:solidFill>
                        <a:effectLst/>
                        <a:latin typeface="Calibri" panose="020F0502020204030204" pitchFamily="34" charset="0"/>
                      </a:endParaRPr>
                    </a:p>
                  </a:txBody>
                  <a:tcPr marL="6947" marR="6947" marT="6947" marB="0" anchor="b"/>
                </a:tc>
              </a:tr>
              <a:tr h="166726">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Charles</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Sheehe </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NASA</a:t>
                      </a:r>
                      <a:endParaRPr lang="en-US" sz="1000" b="0" i="0" u="none" strike="noStrike" dirty="0">
                        <a:solidFill>
                          <a:srgbClr val="000000"/>
                        </a:solidFill>
                        <a:effectLst/>
                        <a:latin typeface="Calibri" panose="020F0502020204030204" pitchFamily="34" charset="0"/>
                      </a:endParaRPr>
                    </a:p>
                  </a:txBody>
                  <a:tcPr marL="6947" marR="6947" marT="6947" marB="0" anchor="b"/>
                </a:tc>
              </a:tr>
              <a:tr h="166726">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Alex</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Lackpour</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Lockheed </a:t>
                      </a:r>
                      <a:endParaRPr lang="en-US" sz="1000" b="0" i="0" u="none" strike="noStrike" dirty="0">
                        <a:solidFill>
                          <a:srgbClr val="000000"/>
                        </a:solidFill>
                        <a:effectLst/>
                        <a:latin typeface="Calibri" panose="020F0502020204030204" pitchFamily="34" charset="0"/>
                      </a:endParaRPr>
                    </a:p>
                  </a:txBody>
                  <a:tcPr marL="6947" marR="6947" marT="6947" marB="0" anchor="b"/>
                </a:tc>
              </a:tr>
              <a:tr h="166726">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Paul</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Nikolich</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Self</a:t>
                      </a:r>
                      <a:endParaRPr lang="en-US" sz="1000" b="0" i="0" u="none" strike="noStrike" dirty="0">
                        <a:solidFill>
                          <a:srgbClr val="000000"/>
                        </a:solidFill>
                        <a:effectLst/>
                        <a:latin typeface="Calibri" panose="020F0502020204030204" pitchFamily="34" charset="0"/>
                      </a:endParaRPr>
                    </a:p>
                  </a:txBody>
                  <a:tcPr marL="6947" marR="6947" marT="6947" marB="0" anchor="b"/>
                </a:tc>
              </a:tr>
              <a:tr h="166726">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Stephen</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Berger</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TEM Consulting</a:t>
                      </a:r>
                      <a:endParaRPr lang="en-US" sz="1000" b="0" i="0" u="none" strike="noStrike" dirty="0">
                        <a:solidFill>
                          <a:srgbClr val="000000"/>
                        </a:solidFill>
                        <a:effectLst/>
                        <a:latin typeface="Calibri" panose="020F0502020204030204" pitchFamily="34" charset="0"/>
                      </a:endParaRPr>
                    </a:p>
                  </a:txBody>
                  <a:tcPr marL="6947" marR="6947" marT="6947" marB="0" anchor="b"/>
                </a:tc>
              </a:tr>
              <a:tr h="166726">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Paul</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Falvell</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CGI Group Inc.</a:t>
                      </a:r>
                      <a:endParaRPr lang="en-US" sz="1000" b="0" i="0" u="none" strike="noStrike" dirty="0">
                        <a:solidFill>
                          <a:srgbClr val="000000"/>
                        </a:solidFill>
                        <a:effectLst/>
                        <a:latin typeface="Calibri" panose="020F0502020204030204" pitchFamily="34" charset="0"/>
                      </a:endParaRPr>
                    </a:p>
                  </a:txBody>
                  <a:tcPr marL="6947" marR="6947" marT="6947" marB="0" anchor="b"/>
                </a:tc>
              </a:tr>
              <a:tr h="166726">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Luzango</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Pangani</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CSIR Institute</a:t>
                      </a:r>
                      <a:endParaRPr lang="en-US" sz="1000" b="0" i="0" u="none" strike="noStrike" dirty="0">
                        <a:solidFill>
                          <a:srgbClr val="000000"/>
                        </a:solidFill>
                        <a:effectLst/>
                        <a:latin typeface="Calibri" panose="020F0502020204030204" pitchFamily="34" charset="0"/>
                      </a:endParaRPr>
                    </a:p>
                  </a:txBody>
                  <a:tcPr marL="6947" marR="6947" marT="6947" marB="0" anchor="b"/>
                </a:tc>
              </a:tr>
              <a:tr h="166726">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Participant</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Sam</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Schmitz</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err="1">
                          <a:effectLst/>
                        </a:rPr>
                        <a:t>Mitre</a:t>
                      </a:r>
                      <a:endParaRPr lang="en-US" sz="1000" b="0" i="0" u="none" strike="noStrike" dirty="0">
                        <a:solidFill>
                          <a:srgbClr val="000000"/>
                        </a:solidFill>
                        <a:effectLst/>
                        <a:latin typeface="Calibri" panose="020F0502020204030204" pitchFamily="34" charset="0"/>
                      </a:endParaRPr>
                    </a:p>
                  </a:txBody>
                  <a:tcPr marL="6947" marR="6947" marT="6947" marB="0" anchor="b"/>
                </a:tc>
              </a:tr>
              <a:tr h="166726">
                <a:tc>
                  <a:txBody>
                    <a:bodyPr/>
                    <a:lstStyle/>
                    <a:p>
                      <a:pPr algn="l" fontAlgn="b"/>
                      <a:r>
                        <a:rPr lang="en-US" sz="1000" b="0" i="0" u="none" strike="noStrike" dirty="0" smtClean="0">
                          <a:solidFill>
                            <a:srgbClr val="000000"/>
                          </a:solidFill>
                          <a:effectLst/>
                          <a:latin typeface="Calibri" panose="020F0502020204030204" pitchFamily="34" charset="0"/>
                        </a:rPr>
                        <a:t>x</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000" u="none" strike="noStrike" dirty="0" smtClean="0">
                          <a:effectLst/>
                        </a:rPr>
                        <a:t>Participant</a:t>
                      </a:r>
                      <a:endParaRPr lang="en-US" sz="1000" b="0" i="0" u="none" strike="noStrike" dirty="0" smtClean="0">
                        <a:solidFill>
                          <a:srgbClr val="000000"/>
                        </a:solidFill>
                        <a:effectLst/>
                        <a:latin typeface="Calibri" panose="020F0502020204030204" pitchFamily="34" charset="0"/>
                      </a:endParaRPr>
                    </a:p>
                  </a:txBody>
                  <a:tcPr marL="6947" marR="6947" marT="6947" marB="0" anchor="b"/>
                </a:tc>
                <a:tc>
                  <a:txBody>
                    <a:bodyPr/>
                    <a:lstStyle/>
                    <a:p>
                      <a:pPr algn="l" fontAlgn="b"/>
                      <a:r>
                        <a:rPr lang="en-US" sz="1000" b="0" i="0" u="none" strike="noStrike" dirty="0" smtClean="0">
                          <a:solidFill>
                            <a:srgbClr val="000000"/>
                          </a:solidFill>
                          <a:effectLst/>
                          <a:latin typeface="Calibri" panose="020F0502020204030204" pitchFamily="34" charset="0"/>
                        </a:rPr>
                        <a:t>Nick</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b="0" i="0" u="none" strike="noStrike" dirty="0" err="1" smtClean="0">
                          <a:solidFill>
                            <a:srgbClr val="000000"/>
                          </a:solidFill>
                          <a:effectLst/>
                          <a:latin typeface="Calibri" panose="020F0502020204030204" pitchFamily="34" charset="0"/>
                        </a:rPr>
                        <a:t>Buris</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b="0" i="0" u="none" strike="noStrike" dirty="0" smtClean="0">
                          <a:solidFill>
                            <a:srgbClr val="000000"/>
                          </a:solidFill>
                          <a:effectLst/>
                          <a:latin typeface="Calibri" panose="020F0502020204030204" pitchFamily="34" charset="0"/>
                        </a:rPr>
                        <a:t>NEBENS, LLC</a:t>
                      </a:r>
                      <a:endParaRPr lang="en-US" sz="1000" b="0" i="0" u="none" strike="noStrike" dirty="0">
                        <a:solidFill>
                          <a:srgbClr val="000000"/>
                        </a:solidFill>
                        <a:effectLst/>
                        <a:latin typeface="Calibri" panose="020F0502020204030204" pitchFamily="34" charset="0"/>
                      </a:endParaRPr>
                    </a:p>
                  </a:txBody>
                  <a:tcPr marL="6947" marR="6947" marT="6947" marB="0" anchor="b"/>
                </a:tc>
              </a:tr>
              <a:tr h="166726">
                <a:tc>
                  <a:txBody>
                    <a:bodyPr/>
                    <a:lstStyle/>
                    <a:p>
                      <a:pPr algn="l" fontAlgn="b"/>
                      <a:r>
                        <a:rPr lang="en-US" sz="1000" b="0" i="0" u="none" strike="noStrike" dirty="0" smtClean="0">
                          <a:solidFill>
                            <a:srgbClr val="000000"/>
                          </a:solidFill>
                          <a:effectLst/>
                          <a:latin typeface="Calibri" panose="020F0502020204030204" pitchFamily="34" charset="0"/>
                        </a:rPr>
                        <a:t>x</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000" u="none" strike="noStrike" dirty="0" smtClean="0">
                          <a:effectLst/>
                        </a:rPr>
                        <a:t>Participant</a:t>
                      </a:r>
                      <a:endParaRPr lang="en-US" sz="1000" b="0" i="0" u="none" strike="noStrike" dirty="0" smtClean="0">
                        <a:solidFill>
                          <a:srgbClr val="000000"/>
                        </a:solidFill>
                        <a:effectLst/>
                        <a:latin typeface="Calibri" panose="020F0502020204030204" pitchFamily="34" charset="0"/>
                      </a:endParaRPr>
                    </a:p>
                  </a:txBody>
                  <a:tcPr marL="6947" marR="6947" marT="6947" marB="0" anchor="b"/>
                </a:tc>
                <a:tc>
                  <a:txBody>
                    <a:bodyPr/>
                    <a:lstStyle/>
                    <a:p>
                      <a:pPr algn="l" fontAlgn="b"/>
                      <a:r>
                        <a:rPr lang="en-US" sz="1000" b="0" i="0" u="none" strike="noStrike" dirty="0" err="1" smtClean="0">
                          <a:solidFill>
                            <a:srgbClr val="000000"/>
                          </a:solidFill>
                          <a:effectLst/>
                          <a:latin typeface="Calibri" panose="020F0502020204030204" pitchFamily="34" charset="0"/>
                        </a:rPr>
                        <a:t>Karthikeyan</a:t>
                      </a:r>
                      <a:r>
                        <a:rPr lang="en-US" sz="1000" b="0" i="0" u="none" strike="noStrike" dirty="0" smtClean="0">
                          <a:solidFill>
                            <a:srgbClr val="000000"/>
                          </a:solidFill>
                          <a:effectLst/>
                          <a:latin typeface="Calibri" panose="020F0502020204030204" pitchFamily="34" charset="0"/>
                        </a:rPr>
                        <a:t> </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b="0" i="0" u="none" strike="noStrike" dirty="0" err="1" smtClean="0">
                          <a:solidFill>
                            <a:srgbClr val="000000"/>
                          </a:solidFill>
                          <a:effectLst/>
                          <a:latin typeface="Calibri" panose="020F0502020204030204" pitchFamily="34" charset="0"/>
                        </a:rPr>
                        <a:t>Ovuraj</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b="0" i="0" u="none" strike="noStrike" dirty="0" smtClean="0">
                          <a:solidFill>
                            <a:srgbClr val="000000"/>
                          </a:solidFill>
                          <a:effectLst/>
                          <a:latin typeface="Calibri" panose="020F0502020204030204" pitchFamily="34" charset="0"/>
                        </a:rPr>
                        <a:t>TWILIGHT GLOBAL CONSULTING AND VENTURES</a:t>
                      </a:r>
                      <a:endParaRPr lang="en-US" sz="1000" b="0" i="0" u="none" strike="noStrike" dirty="0">
                        <a:solidFill>
                          <a:srgbClr val="000000"/>
                        </a:solidFill>
                        <a:effectLst/>
                        <a:latin typeface="Calibri" panose="020F0502020204030204" pitchFamily="34" charset="0"/>
                      </a:endParaRPr>
                    </a:p>
                  </a:txBody>
                  <a:tcPr marL="6947" marR="6947" marT="6947" marB="0" anchor="b"/>
                </a:tc>
              </a:tr>
            </a:tbl>
          </a:graphicData>
        </a:graphic>
      </p:graphicFrame>
      <p:sp>
        <p:nvSpPr>
          <p:cNvPr id="2" name="TextBox 1"/>
          <p:cNvSpPr txBox="1"/>
          <p:nvPr/>
        </p:nvSpPr>
        <p:spPr>
          <a:xfrm>
            <a:off x="6858000" y="3200400"/>
            <a:ext cx="1918474" cy="369332"/>
          </a:xfrm>
          <a:prstGeom prst="rect">
            <a:avLst/>
          </a:prstGeom>
          <a:noFill/>
        </p:spPr>
        <p:txBody>
          <a:bodyPr wrap="none" rtlCol="0">
            <a:spAutoFit/>
          </a:bodyPr>
          <a:lstStyle/>
          <a:p>
            <a:r>
              <a:rPr lang="en-US" dirty="0" smtClean="0"/>
              <a:t>Quorum achieved.</a:t>
            </a:r>
            <a:endParaRPr lang="en-US" dirty="0"/>
          </a:p>
        </p:txBody>
      </p:sp>
    </p:spTree>
    <p:extLst>
      <p:ext uri="{BB962C8B-B14F-4D97-AF65-F5344CB8AC3E}">
        <p14:creationId xmlns:p14="http://schemas.microsoft.com/office/powerpoint/2010/main" val="7744711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85800" y="38100"/>
            <a:ext cx="7772400" cy="952500"/>
          </a:xfrm>
        </p:spPr>
        <p:txBody>
          <a:bodyPr/>
          <a:lstStyle/>
          <a:p>
            <a:r>
              <a:rPr dirty="0" smtClean="0"/>
              <a:t> Draft Agenda</a:t>
            </a:r>
          </a:p>
        </p:txBody>
      </p:sp>
      <p:sp>
        <p:nvSpPr>
          <p:cNvPr id="6147" name="Text Box 5040"/>
          <p:cNvSpPr txBox="1">
            <a:spLocks noChangeArrowheads="1"/>
          </p:cNvSpPr>
          <p:nvPr/>
        </p:nvSpPr>
        <p:spPr bwMode="auto">
          <a:xfrm>
            <a:off x="381000" y="929581"/>
            <a:ext cx="8382000"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buFont typeface="Calibri" pitchFamily="34" charset="0"/>
              <a:buAutoNum type="arabicPeriod"/>
            </a:pPr>
            <a:r>
              <a:rPr lang="en-US" dirty="0" err="1">
                <a:latin typeface="Times New Roman" pitchFamily="18" charset="0"/>
              </a:rPr>
              <a:t>Administrivia</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Roll </a:t>
            </a:r>
            <a:r>
              <a:rPr lang="en-US" dirty="0" smtClean="0">
                <a:latin typeface="Times New Roman" pitchFamily="18" charset="0"/>
              </a:rPr>
              <a:t>Call / Quorum Check</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Approve Agenda</a:t>
            </a:r>
          </a:p>
          <a:p>
            <a:pPr lvl="1">
              <a:buFont typeface="Calibri" pitchFamily="34" charset="0"/>
              <a:buAutoNum type="alphaLcPeriod"/>
            </a:pPr>
            <a:r>
              <a:rPr lang="en-US" dirty="0">
                <a:latin typeface="Times New Roman" pitchFamily="18" charset="0"/>
              </a:rPr>
              <a:t>Patent slides / Notes on status</a:t>
            </a:r>
          </a:p>
          <a:p>
            <a:pPr lvl="1">
              <a:buFont typeface="Calibri" pitchFamily="34" charset="0"/>
              <a:buAutoNum type="alphaLcPeriod"/>
            </a:pPr>
            <a:r>
              <a:rPr lang="en-US" dirty="0">
                <a:latin typeface="Times New Roman" pitchFamily="18" charset="0"/>
              </a:rPr>
              <a:t>Approval of recent </a:t>
            </a:r>
            <a:r>
              <a:rPr lang="en-US" dirty="0" smtClean="0">
                <a:latin typeface="Times New Roman" pitchFamily="18" charset="0"/>
              </a:rPr>
              <a:t>minutes</a:t>
            </a:r>
          </a:p>
          <a:p>
            <a:pPr>
              <a:buFont typeface="Calibri" pitchFamily="34" charset="0"/>
              <a:buAutoNum type="arabicPeriod"/>
            </a:pPr>
            <a:r>
              <a:rPr lang="en-US" dirty="0" smtClean="0">
                <a:latin typeface="Times New Roman" pitchFamily="18" charset="0"/>
              </a:rPr>
              <a:t>Status </a:t>
            </a:r>
            <a:r>
              <a:rPr lang="en-US" dirty="0">
                <a:latin typeface="Times New Roman" pitchFamily="18" charset="0"/>
              </a:rPr>
              <a:t>on 1900.5.1</a:t>
            </a:r>
          </a:p>
          <a:p>
            <a:pPr>
              <a:buFont typeface="Calibri" pitchFamily="34" charset="0"/>
              <a:buAutoNum type="arabicPeriod"/>
            </a:pPr>
            <a:r>
              <a:rPr lang="en-US" dirty="0" smtClean="0">
                <a:latin typeface="Times New Roman" pitchFamily="18" charset="0"/>
              </a:rPr>
              <a:t>Status on 1900.5.2</a:t>
            </a:r>
          </a:p>
          <a:p>
            <a:pPr>
              <a:buFont typeface="Calibri" pitchFamily="34" charset="0"/>
              <a:buAutoNum type="arabicPeriod"/>
            </a:pPr>
            <a:r>
              <a:rPr lang="en-US" dirty="0" smtClean="0">
                <a:latin typeface="Times New Roman" pitchFamily="18" charset="0"/>
              </a:rPr>
              <a:t>Review </a:t>
            </a:r>
            <a:r>
              <a:rPr lang="en-US" dirty="0">
                <a:latin typeface="Times New Roman" pitchFamily="18" charset="0"/>
              </a:rPr>
              <a:t>of other 1900 activities (1900.1, Leadership meeting </a:t>
            </a:r>
            <a:r>
              <a:rPr lang="en-US" dirty="0" smtClean="0">
                <a:latin typeface="Times New Roman" pitchFamily="18" charset="0"/>
              </a:rPr>
              <a:t>etc.)</a:t>
            </a:r>
            <a:endParaRPr lang="en-US" dirty="0">
              <a:latin typeface="Times New Roman" pitchFamily="18" charset="0"/>
            </a:endParaRPr>
          </a:p>
          <a:p>
            <a:pPr>
              <a:buFont typeface="Calibri" pitchFamily="34" charset="0"/>
              <a:buAutoNum type="arabicPeriod"/>
            </a:pPr>
            <a:r>
              <a:rPr lang="en-US" dirty="0">
                <a:latin typeface="Times New Roman" pitchFamily="18" charset="0"/>
              </a:rPr>
              <a:t>1900.5 marketing inputs</a:t>
            </a:r>
          </a:p>
          <a:p>
            <a:pPr lvl="1">
              <a:buFont typeface="Calibri" pitchFamily="34" charset="0"/>
              <a:buAutoNum type="alphaLcPeriod"/>
            </a:pPr>
            <a:r>
              <a:rPr lang="en-US" dirty="0" err="1" smtClean="0">
                <a:latin typeface="Times New Roman" pitchFamily="18" charset="0"/>
              </a:rPr>
              <a:t>WInnForum</a:t>
            </a:r>
            <a:r>
              <a:rPr lang="en-US" dirty="0" smtClean="0">
                <a:latin typeface="Times New Roman" pitchFamily="18" charset="0"/>
              </a:rPr>
              <a:t> </a:t>
            </a:r>
            <a:r>
              <a:rPr lang="en-US" dirty="0">
                <a:latin typeface="Times New Roman" pitchFamily="18" charset="0"/>
              </a:rPr>
              <a:t>3.6GHz </a:t>
            </a:r>
            <a:r>
              <a:rPr lang="en-US" dirty="0" smtClean="0">
                <a:latin typeface="Times New Roman" pitchFamily="18" charset="0"/>
              </a:rPr>
              <a:t>stakeholders  / FCC</a:t>
            </a:r>
          </a:p>
          <a:p>
            <a:pPr lvl="1">
              <a:buFont typeface="Calibri" pitchFamily="34" charset="0"/>
              <a:buAutoNum type="alphaLcPeriod"/>
            </a:pPr>
            <a:r>
              <a:rPr lang="en-US" dirty="0" smtClean="0">
                <a:latin typeface="Times New Roman" pitchFamily="18" charset="0"/>
              </a:rPr>
              <a:t>National Spectrum Consortium</a:t>
            </a:r>
          </a:p>
          <a:p>
            <a:pPr lvl="1">
              <a:buFont typeface="Calibri" pitchFamily="34" charset="0"/>
              <a:buAutoNum type="alphaLcPeriod"/>
            </a:pPr>
            <a:r>
              <a:rPr lang="en-US" dirty="0" err="1" smtClean="0">
                <a:latin typeface="Times New Roman" pitchFamily="18" charset="0"/>
              </a:rPr>
              <a:t>Comms</a:t>
            </a:r>
            <a:r>
              <a:rPr lang="en-US" dirty="0" smtClean="0">
                <a:latin typeface="Times New Roman" pitchFamily="18" charset="0"/>
              </a:rPr>
              <a:t> Magazine </a:t>
            </a:r>
          </a:p>
          <a:p>
            <a:pPr lvl="1">
              <a:buFont typeface="Calibri" pitchFamily="34" charset="0"/>
              <a:buAutoNum type="alphaLcPeriod"/>
            </a:pPr>
            <a:r>
              <a:rPr lang="en-US" dirty="0" smtClean="0">
                <a:latin typeface="Times New Roman" pitchFamily="18" charset="0"/>
              </a:rPr>
              <a:t>SCM Tool</a:t>
            </a:r>
            <a:endParaRPr lang="en-US" dirty="0">
              <a:latin typeface="Times New Roman" pitchFamily="18" charset="0"/>
            </a:endParaRPr>
          </a:p>
          <a:p>
            <a:pPr lvl="1">
              <a:buFont typeface="Calibri" pitchFamily="34" charset="0"/>
              <a:buAutoNum type="alphaLcPeriod"/>
            </a:pPr>
            <a:r>
              <a:rPr lang="en-US" dirty="0" smtClean="0">
                <a:latin typeface="Times New Roman" pitchFamily="18" charset="0"/>
              </a:rPr>
              <a:t>Vita 49 / Others</a:t>
            </a:r>
            <a:r>
              <a:rPr lang="en-US" dirty="0">
                <a:latin typeface="Times New Roman" pitchFamily="18" charset="0"/>
              </a:rPr>
              <a:t>?</a:t>
            </a:r>
          </a:p>
          <a:p>
            <a:pPr>
              <a:buFont typeface="Calibri" pitchFamily="34" charset="0"/>
              <a:buAutoNum type="arabicPeriod"/>
            </a:pPr>
            <a:r>
              <a:rPr lang="en-US" dirty="0" smtClean="0">
                <a:latin typeface="Times New Roman" pitchFamily="18" charset="0"/>
              </a:rPr>
              <a:t>1900.5 </a:t>
            </a:r>
            <a:r>
              <a:rPr lang="en-US" dirty="0">
                <a:latin typeface="Times New Roman" pitchFamily="18" charset="0"/>
              </a:rPr>
              <a:t>meeting </a:t>
            </a:r>
            <a:r>
              <a:rPr lang="en-US" dirty="0" smtClean="0">
                <a:latin typeface="Times New Roman" pitchFamily="18" charset="0"/>
              </a:rPr>
              <a:t>planning and review</a:t>
            </a:r>
          </a:p>
          <a:p>
            <a:pPr>
              <a:buFont typeface="Calibri" pitchFamily="34" charset="0"/>
              <a:buAutoNum type="arabicPeriod"/>
            </a:pPr>
            <a:r>
              <a:rPr lang="en-US" dirty="0"/>
              <a:t>Detailed 1900.5.1 review</a:t>
            </a:r>
            <a:endParaRPr lang="en-US" dirty="0">
              <a:latin typeface="Times New Roman" pitchFamily="18" charset="0"/>
            </a:endParaRPr>
          </a:p>
          <a:p>
            <a:pPr>
              <a:buFont typeface="Calibri" pitchFamily="34" charset="0"/>
              <a:buAutoNum type="arabicPeriod"/>
            </a:pPr>
            <a:r>
              <a:rPr lang="en-US" dirty="0" err="1">
                <a:latin typeface="Times New Roman" pitchFamily="18" charset="0"/>
              </a:rPr>
              <a:t>AoB</a:t>
            </a:r>
            <a:endParaRPr lang="en-US" dirty="0">
              <a:latin typeface="Times New Roman" pitchFamily="18" charset="0"/>
            </a:endParaRPr>
          </a:p>
          <a:p>
            <a:pPr>
              <a:buFont typeface="Calibri" pitchFamily="34" charset="0"/>
              <a:buAutoNum type="arabicPeriod"/>
            </a:pPr>
            <a:r>
              <a:rPr lang="en-US" dirty="0">
                <a:latin typeface="Times New Roman" pitchFamily="18" charset="0"/>
              </a:rPr>
              <a:t>Adjourn</a:t>
            </a:r>
          </a:p>
        </p:txBody>
      </p:sp>
      <p:sp>
        <p:nvSpPr>
          <p:cNvPr id="6148" name="TextBox 1"/>
          <p:cNvSpPr txBox="1">
            <a:spLocks noChangeArrowheads="1"/>
          </p:cNvSpPr>
          <p:nvPr/>
        </p:nvSpPr>
        <p:spPr bwMode="auto">
          <a:xfrm>
            <a:off x="3886200" y="5776913"/>
            <a:ext cx="50292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p:txBody>
          <a:bodyPr/>
          <a:lstStyle/>
          <a:p>
            <a:pPr>
              <a:defRPr/>
            </a:pPr>
            <a:fld id="{424679BD-A9B4-41C1-BC5F-F946ABAE7F3A}" type="datetime1">
              <a:rPr lang="en-US" smtClean="0"/>
              <a:t>9/6/2016</a:t>
            </a:fld>
            <a:endParaRPr lang="en-US"/>
          </a:p>
        </p:txBody>
      </p:sp>
      <p:sp>
        <p:nvSpPr>
          <p:cNvPr id="3" name="Footer Placeholder 2"/>
          <p:cNvSpPr>
            <a:spLocks noGrp="1"/>
          </p:cNvSpPr>
          <p:nvPr>
            <p:ph type="ftr" sz="quarter" idx="11"/>
          </p:nvPr>
        </p:nvSpPr>
        <p:spPr/>
        <p:txBody>
          <a:bodyPr/>
          <a:lstStyle/>
          <a:p>
            <a:pPr>
              <a:defRPr/>
            </a:pPr>
            <a:r>
              <a:rPr lang="en-US" smtClean="0"/>
              <a:t>Doc #: 5-16-0031-01-agen</a:t>
            </a:r>
            <a:endParaRPr lang="en-US" dirty="0"/>
          </a:p>
        </p:txBody>
      </p:sp>
      <p:sp>
        <p:nvSpPr>
          <p:cNvPr id="4" name="Slide Number Placeholder 3"/>
          <p:cNvSpPr>
            <a:spLocks noGrp="1"/>
          </p:cNvSpPr>
          <p:nvPr>
            <p:ph type="sldNum" sz="quarter" idx="12"/>
          </p:nvPr>
        </p:nvSpPr>
        <p:spPr/>
        <p:txBody>
          <a:bodyPr/>
          <a:lstStyle/>
          <a:p>
            <a:pPr>
              <a:defRPr/>
            </a:pPr>
            <a:fld id="{416AB2EC-0DBC-44B9-9ED4-DEF8811F0E73}"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smtClean="0"/>
              <a:t>Approval of Agenda</a:t>
            </a:r>
          </a:p>
        </p:txBody>
      </p:sp>
      <p:sp>
        <p:nvSpPr>
          <p:cNvPr id="7171" name="Content Placeholder 2"/>
          <p:cNvSpPr>
            <a:spLocks noGrp="1"/>
          </p:cNvSpPr>
          <p:nvPr>
            <p:ph idx="1"/>
          </p:nvPr>
        </p:nvSpPr>
        <p:spPr/>
        <p:txBody>
          <a:bodyPr/>
          <a:lstStyle/>
          <a:p>
            <a:r>
              <a:rPr dirty="0" smtClean="0"/>
              <a:t>Motion to approve Agenda contained in 5-16-0031-01</a:t>
            </a:r>
          </a:p>
          <a:p>
            <a:endParaRPr dirty="0" smtClean="0"/>
          </a:p>
          <a:p>
            <a:r>
              <a:rPr dirty="0" smtClean="0"/>
              <a:t>Mover: </a:t>
            </a:r>
            <a:r>
              <a:rPr dirty="0" smtClean="0"/>
              <a:t>Reinhard</a:t>
            </a:r>
            <a:endParaRPr dirty="0" smtClean="0"/>
          </a:p>
          <a:p>
            <a:r>
              <a:rPr dirty="0" smtClean="0"/>
              <a:t>Second: </a:t>
            </a:r>
            <a:r>
              <a:rPr dirty="0" smtClean="0"/>
              <a:t>Carlos</a:t>
            </a:r>
            <a:endParaRPr lang="en-US" dirty="0"/>
          </a:p>
          <a:p>
            <a:r>
              <a:rPr lang="en-US" dirty="0" smtClean="0"/>
              <a:t>Vote: </a:t>
            </a:r>
            <a:r>
              <a:rPr lang="en-US" dirty="0" smtClean="0"/>
              <a:t>UC</a:t>
            </a:r>
            <a:endParaRPr dirty="0" smtClean="0"/>
          </a:p>
        </p:txBody>
      </p:sp>
      <p:sp>
        <p:nvSpPr>
          <p:cNvPr id="4" name="Date Placeholder 3"/>
          <p:cNvSpPr>
            <a:spLocks noGrp="1"/>
          </p:cNvSpPr>
          <p:nvPr>
            <p:ph type="dt" sz="quarter" idx="10"/>
          </p:nvPr>
        </p:nvSpPr>
        <p:spPr/>
        <p:txBody>
          <a:bodyPr/>
          <a:lstStyle/>
          <a:p>
            <a:pPr>
              <a:defRPr/>
            </a:pPr>
            <a:fld id="{E3DF7339-DF1C-4B35-A653-49E46D80BAD6}" type="datetime1">
              <a:rPr lang="en-US" smtClean="0"/>
              <a:t>9/6/2016</a:t>
            </a:fld>
            <a:endParaRPr lang="en-US"/>
          </a:p>
        </p:txBody>
      </p:sp>
      <p:sp>
        <p:nvSpPr>
          <p:cNvPr id="5" name="Footer Placeholder 4"/>
          <p:cNvSpPr>
            <a:spLocks noGrp="1"/>
          </p:cNvSpPr>
          <p:nvPr>
            <p:ph type="ftr" sz="quarter" idx="11"/>
          </p:nvPr>
        </p:nvSpPr>
        <p:spPr/>
        <p:txBody>
          <a:bodyPr/>
          <a:lstStyle/>
          <a:p>
            <a:pPr>
              <a:defRPr/>
            </a:pPr>
            <a:r>
              <a:rPr lang="en-US" smtClean="0"/>
              <a:t>Doc #: 5-16-0031-01-agen</a:t>
            </a:r>
            <a:endParaRPr lang="en-US"/>
          </a:p>
        </p:txBody>
      </p:sp>
      <p:sp>
        <p:nvSpPr>
          <p:cNvPr id="6" name="Slide Number Placeholder 5"/>
          <p:cNvSpPr>
            <a:spLocks noGrp="1"/>
          </p:cNvSpPr>
          <p:nvPr>
            <p:ph type="sldNum" sz="quarter" idx="12"/>
          </p:nvPr>
        </p:nvSpPr>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altLang="en-US" sz="3200" u="sng" smtClean="0"/>
              <a:t>Participants, Patents, and Duty to Inform</a:t>
            </a:r>
            <a:endParaRPr lang="en-US" altLang="en-US" sz="3200" smtClean="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a:buNone/>
            </a:pPr>
            <a:r>
              <a:rPr lang="en-US" altLang="en-US" sz="1600" b="1" dirty="0" smtClean="0"/>
              <a:t>All participants in this meeting have certain obligations under the IEEE-SA Patent Policy. </a:t>
            </a:r>
          </a:p>
          <a:p>
            <a:pPr lvl="1">
              <a:buFont typeface="Arial" panose="020B0604020202020204"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anose="020B0604020202020204"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anose="020B0604020202020204"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smtClean="0">
                <a:solidFill>
                  <a:srgbClr val="003399"/>
                </a:solidFill>
              </a:rPr>
              <a:t>No duty to perform a patent search</a:t>
            </a:r>
            <a:endParaRPr lang="en-US" altLang="en-US" sz="1600" dirty="0" smtClean="0"/>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fld id="{E2F37D2B-9B06-431A-9B5B-E928EA5EB14E}" type="datetime1">
              <a:rPr lang="en-US" smtClean="0"/>
              <a:t>9/6/2016</a:t>
            </a:fld>
            <a:endParaRPr lang="en-US"/>
          </a:p>
        </p:txBody>
      </p:sp>
      <p:sp>
        <p:nvSpPr>
          <p:cNvPr id="3" name="Footer Placeholder 2"/>
          <p:cNvSpPr>
            <a:spLocks noGrp="1"/>
          </p:cNvSpPr>
          <p:nvPr>
            <p:ph type="ftr" sz="quarter" idx="11"/>
          </p:nvPr>
        </p:nvSpPr>
        <p:spPr/>
        <p:txBody>
          <a:bodyPr/>
          <a:lstStyle/>
          <a:p>
            <a:pPr>
              <a:defRPr/>
            </a:pPr>
            <a:r>
              <a:rPr lang="en-US" smtClean="0"/>
              <a:t>Doc #: 5-16-0031-01-agen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7</a:t>
            </a:fld>
            <a:endParaRPr lang="en-US"/>
          </a:p>
        </p:txBody>
      </p:sp>
    </p:spTree>
    <p:extLst>
      <p:ext uri="{BB962C8B-B14F-4D97-AF65-F5344CB8AC3E}">
        <p14:creationId xmlns:p14="http://schemas.microsoft.com/office/powerpoint/2010/main" val="36473855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smtClean="0"/>
              <a:t>Patent Related Links</a:t>
            </a:r>
            <a:endParaRPr lang="en-US" altLang="en-US" u="sng" smtClean="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smtClean="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smtClean="0">
                <a:cs typeface="Times New Roman" panose="02020603050405020304" pitchFamily="18" charset="0"/>
              </a:rPr>
              <a:t>	Patent Policy is stated in these sources:</a:t>
            </a:r>
          </a:p>
          <a:p>
            <a:pPr lvl="1">
              <a:lnSpc>
                <a:spcPct val="90000"/>
              </a:lnSpc>
              <a:buFont typeface="Monotype Sorts"/>
              <a:buNone/>
            </a:pPr>
            <a:r>
              <a:rPr lang="en-GB" altLang="en-US" sz="2400" smtClean="0"/>
              <a:t>		IEEE-SA Standards Boards Bylaws</a:t>
            </a:r>
          </a:p>
          <a:p>
            <a:pPr lvl="1">
              <a:lnSpc>
                <a:spcPct val="90000"/>
              </a:lnSpc>
              <a:buFont typeface="Monotype Sorts"/>
              <a:buNone/>
            </a:pPr>
            <a:r>
              <a:rPr lang="en-US" altLang="en-US" sz="2100" smtClean="0"/>
              <a:t>		</a:t>
            </a:r>
            <a:r>
              <a:rPr lang="en-US" altLang="en-US" sz="2100" i="1" smtClean="0"/>
              <a:t>http://standards.ieee.org/develop/policies/bylaws/sect6-7.html#6</a:t>
            </a:r>
          </a:p>
          <a:p>
            <a:pPr lvl="1">
              <a:lnSpc>
                <a:spcPct val="90000"/>
              </a:lnSpc>
              <a:buFont typeface="Monotype Sorts"/>
              <a:buNone/>
            </a:pPr>
            <a:r>
              <a:rPr lang="en-GB" altLang="en-US" sz="2400" smtClean="0"/>
              <a:t>		IEEE-SA Standards Board Operations Manual</a:t>
            </a:r>
          </a:p>
          <a:p>
            <a:pPr lvl="1">
              <a:lnSpc>
                <a:spcPct val="90000"/>
              </a:lnSpc>
              <a:buFont typeface="Monotype Sorts"/>
              <a:buNone/>
            </a:pPr>
            <a:r>
              <a:rPr lang="en-US" altLang="en-US" sz="2400" smtClean="0"/>
              <a:t>		</a:t>
            </a:r>
            <a:r>
              <a:rPr lang="en-US" altLang="en-US" sz="2100" i="1" smtClean="0"/>
              <a:t>http://standards.ieee.org/develop/policies/opman/sect6.html#6.3</a:t>
            </a:r>
            <a:endParaRPr lang="en-US" altLang="en-US" sz="2400" smtClean="0"/>
          </a:p>
          <a:p>
            <a:pPr lvl="1">
              <a:lnSpc>
                <a:spcPct val="90000"/>
              </a:lnSpc>
              <a:buFont typeface="Monotype Sorts"/>
              <a:buNone/>
            </a:pPr>
            <a:r>
              <a:rPr lang="en-US" altLang="en-US" sz="2400" smtClean="0">
                <a:cs typeface="Times New Roman" panose="02020603050405020304" pitchFamily="18" charset="0"/>
              </a:rPr>
              <a:t>	Material about the patent policy is available at</a:t>
            </a:r>
            <a:r>
              <a:rPr lang="en-US" altLang="en-US" sz="2400" smtClean="0"/>
              <a:t> </a:t>
            </a:r>
          </a:p>
          <a:p>
            <a:pPr lvl="1">
              <a:lnSpc>
                <a:spcPct val="90000"/>
              </a:lnSpc>
              <a:buFont typeface="Monotype Sorts"/>
              <a:buNone/>
            </a:pPr>
            <a:r>
              <a:rPr lang="en-US" altLang="en-US" sz="2400" smtClean="0"/>
              <a:t>		</a:t>
            </a:r>
            <a:r>
              <a:rPr lang="en-US" altLang="en-US" sz="2100" i="1" smtClean="0"/>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#2</a:t>
            </a:r>
            <a:endParaRPr lang="en-US" altLang="en-US" sz="2400">
              <a:solidFill>
                <a:schemeClr val="tx1"/>
              </a:solidFill>
              <a:latin typeface="Times New Roman" panose="02020603050405020304" pitchFamily="18"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200" b="1"/>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p>
          <a:p>
            <a:pPr algn="ctr">
              <a:lnSpc>
                <a:spcPct val="80000"/>
              </a:lnSpc>
              <a:buFont typeface="Monotype Sorts"/>
              <a:buNone/>
            </a:pPr>
            <a:r>
              <a:rPr lang="en-US" altLang="en-US" sz="1200" b="1"/>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fld id="{90D82B4D-D15E-4D70-B353-3D9F35F006B9}" type="datetime1">
              <a:rPr lang="en-US" smtClean="0"/>
              <a:t>9/6/2016</a:t>
            </a:fld>
            <a:endParaRPr lang="en-US"/>
          </a:p>
        </p:txBody>
      </p:sp>
      <p:sp>
        <p:nvSpPr>
          <p:cNvPr id="3" name="Footer Placeholder 2"/>
          <p:cNvSpPr>
            <a:spLocks noGrp="1"/>
          </p:cNvSpPr>
          <p:nvPr>
            <p:ph type="ftr" sz="quarter" idx="11"/>
          </p:nvPr>
        </p:nvSpPr>
        <p:spPr/>
        <p:txBody>
          <a:bodyPr/>
          <a:lstStyle/>
          <a:p>
            <a:pPr>
              <a:defRPr/>
            </a:pPr>
            <a:r>
              <a:rPr lang="en-US" smtClean="0"/>
              <a:t>Doc #: 5-16-0031-01-agen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8</a:t>
            </a:fld>
            <a:endParaRPr lang="en-US"/>
          </a:p>
        </p:txBody>
      </p:sp>
    </p:spTree>
    <p:extLst>
      <p:ext uri="{BB962C8B-B14F-4D97-AF65-F5344CB8AC3E}">
        <p14:creationId xmlns:p14="http://schemas.microsoft.com/office/powerpoint/2010/main" val="10777032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p:txBody>
          <a:bodyPr/>
          <a:lstStyle/>
          <a:p>
            <a:pPr>
              <a:buFont typeface="Arial" panose="020B0604020202020204" pitchFamily="34" charset="0"/>
              <a:buChar char="•"/>
            </a:pPr>
            <a:r>
              <a:rPr lang="en-US" alt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sz="2000" smtClean="0"/>
              <a:t>Either speak up now or</a:t>
            </a:r>
          </a:p>
          <a:p>
            <a:pPr lvl="1">
              <a:buFont typeface="Arial" panose="020B0604020202020204" pitchFamily="34" charset="0"/>
              <a:buChar char="•"/>
            </a:pPr>
            <a:r>
              <a:rPr lang="en-US" altLang="en-US" sz="2000" smtClean="0"/>
              <a:t>Provide the chair of this group with the identity of the holder(s) of any and all such claims as soon as possible or</a:t>
            </a:r>
          </a:p>
          <a:p>
            <a:pPr lvl="1">
              <a:buFont typeface="Arial" panose="020B0604020202020204" pitchFamily="34" charset="0"/>
              <a:buChar char="•"/>
            </a:pPr>
            <a:r>
              <a:rPr lang="en-US" altLang="en-US" sz="2000" smtClean="0"/>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fld id="{47956B83-4D83-4F4B-A5F2-79985D931844}" type="datetime1">
              <a:rPr lang="en-US" smtClean="0"/>
              <a:t>9/6/2016</a:t>
            </a:fld>
            <a:endParaRPr lang="en-US"/>
          </a:p>
        </p:txBody>
      </p:sp>
      <p:sp>
        <p:nvSpPr>
          <p:cNvPr id="3" name="Footer Placeholder 2"/>
          <p:cNvSpPr>
            <a:spLocks noGrp="1"/>
          </p:cNvSpPr>
          <p:nvPr>
            <p:ph type="ftr" sz="quarter" idx="11"/>
          </p:nvPr>
        </p:nvSpPr>
        <p:spPr/>
        <p:txBody>
          <a:bodyPr/>
          <a:lstStyle/>
          <a:p>
            <a:pPr>
              <a:defRPr/>
            </a:pPr>
            <a:r>
              <a:rPr lang="en-US" smtClean="0"/>
              <a:t>Doc #: 5-16-0031-01-agen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9</a:t>
            </a:fld>
            <a:endParaRPr lang="en-US"/>
          </a:p>
        </p:txBody>
      </p:sp>
    </p:spTree>
    <p:extLst>
      <p:ext uri="{BB962C8B-B14F-4D97-AF65-F5344CB8AC3E}">
        <p14:creationId xmlns:p14="http://schemas.microsoft.com/office/powerpoint/2010/main" val="14136371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8291</TotalTime>
  <Words>1438</Words>
  <Application>Microsoft Office PowerPoint</Application>
  <PresentationFormat>On-screen Show (4:3)</PresentationFormat>
  <Paragraphs>340</Paragraphs>
  <Slides>19</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Helvetica</vt:lpstr>
      <vt:lpstr>Monotype Sorts</vt:lpstr>
      <vt:lpstr>Times New Roman</vt:lpstr>
      <vt:lpstr>Office Theme</vt:lpstr>
      <vt:lpstr>PowerPoint Presentation</vt:lpstr>
      <vt:lpstr> Monthly WG Meeting Electronic Meeting Details</vt:lpstr>
      <vt:lpstr>Rules</vt:lpstr>
      <vt:lpstr>Current Membership</vt:lpstr>
      <vt:lpstr> Draft Agenda</vt:lpstr>
      <vt:lpstr>Approval of Agenda</vt:lpstr>
      <vt:lpstr>Participants, Patents, and Duty to Inform</vt:lpstr>
      <vt:lpstr>Patent Related Links</vt:lpstr>
      <vt:lpstr>Call for Potentially Essential Patents</vt:lpstr>
      <vt:lpstr>Other Guidelines for IEEE WG Meetings</vt:lpstr>
      <vt:lpstr>Minutes for approval</vt:lpstr>
      <vt:lpstr>Status on 1900.5.1</vt:lpstr>
      <vt:lpstr>Working Schedule for 1900.5.1</vt:lpstr>
      <vt:lpstr>Current Status for 1900.5.2</vt:lpstr>
      <vt:lpstr>Working Schedule for 1900.5.2</vt:lpstr>
      <vt:lpstr>Other DySPAN-SC Activities</vt:lpstr>
      <vt:lpstr>Marketing Inputs</vt:lpstr>
      <vt:lpstr>Meeting Planning</vt:lpstr>
      <vt:lpstr>IEEE 1900.5 Meeting 9/6/16 @11:30 EST</vt:lpstr>
    </vt:vector>
  </TitlesOfParts>
  <Company>BAE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Sherman, Matthew J. (US SSA)</cp:lastModifiedBy>
  <cp:revision>233</cp:revision>
  <dcterms:created xsi:type="dcterms:W3CDTF">2013-08-13T02:52:21Z</dcterms:created>
  <dcterms:modified xsi:type="dcterms:W3CDTF">2016-09-06T17:47:12Z</dcterms:modified>
</cp:coreProperties>
</file>