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71" r:id="rId14"/>
    <p:sldId id="335" r:id="rId15"/>
    <p:sldId id="372" r:id="rId16"/>
    <p:sldId id="344" r:id="rId17"/>
    <p:sldId id="346" r:id="rId18"/>
    <p:sldId id="347" r:id="rId19"/>
    <p:sldId id="364"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9/6/2016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5AE8D3B-71BD-4FFB-A440-47C504272513}" type="datetime1">
              <a:rPr lang="en-US" smtClean="0"/>
              <a:t>9/6/2016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AE56266-8EAD-4002-A109-2C93E3721D1E}" type="datetime1">
              <a:rPr lang="en-US" smtClean="0"/>
              <a:t>9/6/2016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EB172BA-B194-4E5C-827D-06CAF82D916A}" type="datetime1">
              <a:rPr lang="en-US" smtClean="0"/>
              <a:t>9/6/2016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42C9B87-F082-42B9-92F2-E789755C2464}" type="datetime1">
              <a:rPr lang="en-US" smtClean="0"/>
              <a:t>9/6/2016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C9358B4-89EB-45E6-BBD8-1845AAA82EA4}" type="datetime1">
              <a:rPr lang="en-US" smtClean="0"/>
              <a:t>9/6/2016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F325251-F7D4-4FC0-9F29-B49009CD8DC8}" type="datetime1">
              <a:rPr lang="en-US" smtClean="0"/>
              <a:t>9/6/2016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5-16-0031-00-agen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5D72004-D31B-43D6-B35F-1F3D16FB5797}" type="datetime1">
              <a:rPr lang="en-US" smtClean="0"/>
              <a:t>9/6/2016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5-16-0031-00-agen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9EB2B8C-44E4-401B-9A57-F1C5A2D293FC}" type="datetime1">
              <a:rPr lang="en-US" smtClean="0"/>
              <a:t>9/6/2016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5-16-0031-00-agen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5D6051C-E24F-4F83-8E36-3CBF766469DF}" type="datetime1">
              <a:rPr lang="en-US" smtClean="0"/>
              <a:t>9/6/2016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5-16-0031-00-agen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F85A5FF-2C9C-40BE-B105-EA39FE45EB3D}" type="datetime1">
              <a:rPr lang="en-US" smtClean="0"/>
              <a:t>9/6/2016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5-16-0031-00-agen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1F0EED8-4A6F-4250-94CE-5361C0FDF073}" type="datetime1">
              <a:rPr lang="en-US" smtClean="0"/>
              <a:t>9/6/2016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5-16-0031-00-agen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BEC1159E-D6FB-4CD2-93D7-C2F8DDBE9FA2}" type="datetime1">
              <a:rPr lang="en-US" smtClean="0"/>
              <a:t>9/6/2016</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5-16-0031-00-agen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C5C5E07-2DF6-45D7-AEDC-274D71806810}" type="datetime1">
              <a:rPr lang="en-US" smtClean="0">
                <a:solidFill>
                  <a:srgbClr val="000099"/>
                </a:solidFill>
              </a:rPr>
              <a:t>9/6/2016</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53602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 on </a:t>
            </a:r>
            <a:r>
              <a:rPr lang="en-US" sz="1200" b="1" dirty="0" smtClean="0">
                <a:latin typeface="Arial" pitchFamily="34" charset="0"/>
                <a:cs typeface="Times New Roman" pitchFamily="18" charset="0"/>
              </a:rPr>
              <a:t>06 September 2016</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06 September</a:t>
            </a:r>
            <a:r>
              <a:rPr lang="en-US" sz="1200" b="1" dirty="0" smtClean="0">
                <a:latin typeface="Arial" pitchFamily="34" charset="0"/>
                <a:cs typeface="Times New Roman" pitchFamily="18" charset="0"/>
              </a:rPr>
              <a:t> </a:t>
            </a:r>
            <a:r>
              <a:rPr lang="en-US" sz="1200" b="1" dirty="0">
                <a:latin typeface="Arial" pitchFamily="34" charset="0"/>
                <a:cs typeface="Times New Roman" pitchFamily="18" charset="0"/>
              </a:rPr>
              <a:t>2016 </a:t>
            </a:r>
            <a:endParaRPr lang="en-US" sz="1200" b="1" dirty="0" smtClean="0">
              <a:latin typeface="Arial" pitchFamily="34" charset="0"/>
              <a:cs typeface="Times New Roman" pitchFamily="18" charset="0"/>
            </a:endParaRPr>
          </a:p>
          <a:p>
            <a:pPr eaLnBrk="0" hangingPunct="0"/>
            <a:r>
              <a:rPr lang="en-US" sz="1200" b="1" dirty="0" smtClean="0">
                <a:latin typeface="Arial" pitchFamily="34" charset="0"/>
                <a:cs typeface="Times New Roman" pitchFamily="18" charset="0"/>
              </a:rPr>
              <a:t>Document </a:t>
            </a:r>
            <a:r>
              <a:rPr lang="en-US" sz="1200" b="1" dirty="0">
                <a:latin typeface="Arial" pitchFamily="34" charset="0"/>
                <a:cs typeface="Times New Roman" pitchFamily="18" charset="0"/>
              </a:rPr>
              <a:t>No: </a:t>
            </a:r>
            <a:r>
              <a:rPr lang="en-US" sz="1200" b="1" dirty="0" smtClean="0">
                <a:latin typeface="Arial" pitchFamily="34" charset="0"/>
                <a:cs typeface="Times New Roman" pitchFamily="18" charset="0"/>
              </a:rPr>
              <a:t>5-16-0031-00-agen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a:t>
            </a:r>
            <a:r>
              <a:rPr lang="en-US" sz="1200" dirty="0" smtClean="0">
                <a:latin typeface="Arial" pitchFamily="34" charset="0"/>
                <a:cs typeface="Times New Roman" pitchFamily="18" charset="0"/>
              </a:rPr>
              <a:t>in </a:t>
            </a:r>
            <a:r>
              <a:rPr lang="en-US" sz="1200" dirty="0">
                <a:latin typeface="Arial" pitchFamily="34" charset="0"/>
                <a:cs typeface="Times New Roman" pitchFamily="18" charset="0"/>
              </a:rPr>
              <a:t>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5-16-0031-00-agen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7A83CCAD-FE44-433F-8FD4-569559FF4922}" type="datetime1">
              <a:rPr lang="en-US" smtClean="0"/>
              <a:t>9/6/2016</a:t>
            </a:fld>
            <a:endParaRPr lang="en-US"/>
          </a:p>
        </p:txBody>
      </p:sp>
      <p:sp>
        <p:nvSpPr>
          <p:cNvPr id="3" name="Footer Placeholder 2"/>
          <p:cNvSpPr>
            <a:spLocks noGrp="1"/>
          </p:cNvSpPr>
          <p:nvPr>
            <p:ph type="ftr" sz="quarter" idx="11"/>
          </p:nvPr>
        </p:nvSpPr>
        <p:spPr/>
        <p:txBody>
          <a:bodyPr/>
          <a:lstStyle/>
          <a:p>
            <a:pPr>
              <a:defRPr/>
            </a:pPr>
            <a:r>
              <a:rPr lang="en-US" smtClean="0"/>
              <a:t>Doc #: 5-16-0031-00-agen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0" indent="0" eaLnBrk="1" fontAlgn="auto" hangingPunct="1">
              <a:lnSpc>
                <a:spcPct val="115000"/>
              </a:lnSpc>
              <a:spcBef>
                <a:spcPts val="0"/>
              </a:spcBef>
              <a:spcAft>
                <a:spcPts val="0"/>
              </a:spcAft>
              <a:buNone/>
              <a:defRPr/>
            </a:pPr>
            <a:r>
              <a:rPr lang="en-US" dirty="0"/>
              <a:t>5-16-0027-00, 5-16-0028-00, 5-16-0029-00 and </a:t>
            </a:r>
            <a:r>
              <a:rPr lang="en-US" dirty="0" smtClean="0"/>
              <a:t>5-16-0030-00</a:t>
            </a:r>
            <a:endParaRPr dirty="0" smtClean="0"/>
          </a:p>
          <a:p>
            <a:r>
              <a:rPr dirty="0" smtClean="0"/>
              <a:t>Mover:  </a:t>
            </a:r>
            <a:endParaRPr lang="en-US" dirty="0" smtClean="0"/>
          </a:p>
          <a:p>
            <a:r>
              <a:rPr dirty="0" smtClean="0"/>
              <a:t>Second:</a:t>
            </a:r>
          </a:p>
          <a:p>
            <a:r>
              <a:rPr lang="en-US" dirty="0" smtClean="0"/>
              <a:t>Vote:</a:t>
            </a:r>
            <a:endParaRPr dirty="0" smtClean="0"/>
          </a:p>
        </p:txBody>
      </p:sp>
      <p:sp>
        <p:nvSpPr>
          <p:cNvPr id="4" name="Date Placeholder 3"/>
          <p:cNvSpPr>
            <a:spLocks noGrp="1"/>
          </p:cNvSpPr>
          <p:nvPr>
            <p:ph type="dt" sz="quarter" idx="10"/>
          </p:nvPr>
        </p:nvSpPr>
        <p:spPr/>
        <p:txBody>
          <a:bodyPr/>
          <a:lstStyle/>
          <a:p>
            <a:pPr>
              <a:defRPr/>
            </a:pPr>
            <a:fld id="{56FE5EE7-165C-41EC-89D2-0D7DCCC15218}" type="datetime1">
              <a:rPr lang="en-US" smtClean="0"/>
              <a:t>9/6/2016</a:t>
            </a:fld>
            <a:endParaRPr lang="en-US"/>
          </a:p>
        </p:txBody>
      </p:sp>
      <p:sp>
        <p:nvSpPr>
          <p:cNvPr id="5" name="Footer Placeholder 4"/>
          <p:cNvSpPr>
            <a:spLocks noGrp="1"/>
          </p:cNvSpPr>
          <p:nvPr>
            <p:ph type="ftr" sz="quarter" idx="11"/>
          </p:nvPr>
        </p:nvSpPr>
        <p:spPr/>
        <p:txBody>
          <a:bodyPr/>
          <a:lstStyle/>
          <a:p>
            <a:pPr>
              <a:defRPr/>
            </a:pPr>
            <a:r>
              <a:rPr lang="en-US" smtClean="0"/>
              <a:t>Doc #: 5-16-0031-00-agen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1900.5.1</a:t>
            </a:r>
            <a:endParaRPr lang="en-US" dirty="0"/>
          </a:p>
        </p:txBody>
      </p:sp>
      <p:sp>
        <p:nvSpPr>
          <p:cNvPr id="3" name="Content Placeholder 2"/>
          <p:cNvSpPr>
            <a:spLocks noGrp="1"/>
          </p:cNvSpPr>
          <p:nvPr>
            <p:ph idx="1"/>
          </p:nvPr>
        </p:nvSpPr>
        <p:spPr/>
        <p:txBody>
          <a:bodyPr/>
          <a:lstStyle/>
          <a:p>
            <a:r>
              <a:rPr lang="en-US" dirty="0" smtClean="0"/>
              <a:t>Draft Status</a:t>
            </a:r>
          </a:p>
          <a:p>
            <a:pPr lvl="1"/>
            <a:r>
              <a:rPr lang="en-US" dirty="0" smtClean="0"/>
              <a:t>Ad </a:t>
            </a:r>
            <a:r>
              <a:rPr lang="en-US" dirty="0" err="1" smtClean="0"/>
              <a:t>Hocs</a:t>
            </a:r>
            <a:r>
              <a:rPr lang="en-US" dirty="0" smtClean="0"/>
              <a:t> </a:t>
            </a:r>
            <a:r>
              <a:rPr lang="en-US" dirty="0" smtClean="0"/>
              <a:t>for review?</a:t>
            </a:r>
          </a:p>
          <a:p>
            <a:r>
              <a:rPr lang="en-US" dirty="0" smtClean="0"/>
              <a:t>Other</a:t>
            </a:r>
          </a:p>
        </p:txBody>
      </p:sp>
      <p:sp>
        <p:nvSpPr>
          <p:cNvPr id="4" name="Date Placeholder 3"/>
          <p:cNvSpPr>
            <a:spLocks noGrp="1"/>
          </p:cNvSpPr>
          <p:nvPr>
            <p:ph type="dt" sz="half" idx="10"/>
          </p:nvPr>
        </p:nvSpPr>
        <p:spPr/>
        <p:txBody>
          <a:bodyPr/>
          <a:lstStyle/>
          <a:p>
            <a:pPr>
              <a:defRPr/>
            </a:pPr>
            <a:fld id="{A5691FBD-242D-4C50-BA0F-4190D5CDAA11}" type="datetime1">
              <a:rPr lang="en-US" smtClean="0"/>
              <a:t>9/6/2016</a:t>
            </a:fld>
            <a:endParaRPr lang="en-US"/>
          </a:p>
        </p:txBody>
      </p:sp>
      <p:sp>
        <p:nvSpPr>
          <p:cNvPr id="5" name="Footer Placeholder 4"/>
          <p:cNvSpPr>
            <a:spLocks noGrp="1"/>
          </p:cNvSpPr>
          <p:nvPr>
            <p:ph type="ftr" sz="quarter" idx="11"/>
          </p:nvPr>
        </p:nvSpPr>
        <p:spPr/>
        <p:txBody>
          <a:bodyPr/>
          <a:lstStyle/>
          <a:p>
            <a:pPr>
              <a:defRPr/>
            </a:pPr>
            <a:r>
              <a:rPr lang="en-US" smtClean="0"/>
              <a:t>Doc #: 5-16-0031-00-agen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7171" name="Content Placeholder 2"/>
          <p:cNvSpPr>
            <a:spLocks noGrp="1"/>
          </p:cNvSpPr>
          <p:nvPr>
            <p:ph idx="1"/>
          </p:nvPr>
        </p:nvSpPr>
        <p:spPr>
          <a:xfrm>
            <a:off x="381000" y="1447800"/>
            <a:ext cx="8229600" cy="4525963"/>
          </a:xfrm>
        </p:spPr>
        <p:txBody>
          <a:bodyPr/>
          <a:lstStyle/>
          <a:p>
            <a:r>
              <a:rPr altLang="en-US" sz="1400" smtClean="0"/>
              <a:t>Complete Draft for Clause 4					7/30√</a:t>
            </a:r>
          </a:p>
          <a:p>
            <a:r>
              <a:rPr altLang="en-US" sz="1400" smtClean="0"/>
              <a:t>Complete Draft for Clause 5					10/15     </a:t>
            </a:r>
            <a:r>
              <a:rPr altLang="en-US" sz="1400" b="1" smtClean="0">
                <a:solidFill>
                  <a:srgbClr val="FF0000"/>
                </a:solidFill>
              </a:rPr>
              <a:t>1/16</a:t>
            </a:r>
            <a:r>
              <a:rPr altLang="en-US" sz="1400" smtClean="0">
                <a:solidFill>
                  <a:srgbClr val="FF0000"/>
                </a:solidFill>
              </a:rPr>
              <a:t>√</a:t>
            </a:r>
            <a:endParaRPr altLang="en-US" sz="1400" b="1" smtClean="0">
              <a:solidFill>
                <a:srgbClr val="FF0000"/>
              </a:solidFill>
            </a:endParaRPr>
          </a:p>
          <a:p>
            <a:r>
              <a:rPr altLang="en-US" sz="1400" smtClean="0"/>
              <a:t>Complete Draft for Clause 6					1/16        </a:t>
            </a:r>
            <a:r>
              <a:rPr altLang="en-US" sz="1400" b="1" smtClean="0">
                <a:solidFill>
                  <a:srgbClr val="FF0000"/>
                </a:solidFill>
              </a:rPr>
              <a:t>8/16</a:t>
            </a:r>
            <a:endParaRPr altLang="en-US" sz="1400" smtClean="0"/>
          </a:p>
          <a:p>
            <a:r>
              <a:rPr altLang="en-US" sz="1400" smtClean="0"/>
              <a:t>Complete Draft for Clause 7					3/16         </a:t>
            </a:r>
            <a:r>
              <a:rPr altLang="en-US" sz="1400" b="1" smtClean="0">
                <a:solidFill>
                  <a:srgbClr val="FF0000"/>
                </a:solidFill>
              </a:rPr>
              <a:t>7/4</a:t>
            </a:r>
            <a:r>
              <a:rPr altLang="en-US" sz="1400" smtClean="0">
                <a:solidFill>
                  <a:srgbClr val="FF0000"/>
                </a:solidFill>
              </a:rPr>
              <a:t> √</a:t>
            </a:r>
            <a:endParaRPr altLang="en-US" sz="1400" b="1" smtClean="0">
              <a:solidFill>
                <a:srgbClr val="FF0000"/>
              </a:solidFill>
            </a:endParaRPr>
          </a:p>
          <a:p>
            <a:r>
              <a:rPr altLang="en-US" sz="1400" smtClean="0"/>
              <a:t>Complete Draft for Clause 8					4/16         </a:t>
            </a:r>
            <a:r>
              <a:rPr altLang="en-US" sz="1400" b="1" smtClean="0">
                <a:solidFill>
                  <a:srgbClr val="FF0000"/>
                </a:solidFill>
              </a:rPr>
              <a:t>9/16</a:t>
            </a:r>
          </a:p>
          <a:p>
            <a:r>
              <a:rPr altLang="en-US" sz="1400" smtClean="0"/>
              <a:t>Annex A						6/16</a:t>
            </a:r>
          </a:p>
          <a:p>
            <a:r>
              <a:rPr altLang="en-US" sz="1400" smtClean="0"/>
              <a:t>First WG Ballot						6/16</a:t>
            </a:r>
          </a:p>
          <a:p>
            <a:r>
              <a:rPr altLang="en-US" sz="1400" smtClean="0"/>
              <a:t>WG Recirc						8/16</a:t>
            </a:r>
          </a:p>
          <a:p>
            <a:r>
              <a:rPr altLang="en-US" sz="1400" smtClean="0"/>
              <a:t>WG Recirc 2						10/16</a:t>
            </a:r>
          </a:p>
          <a:p>
            <a:r>
              <a:rPr altLang="en-US" sz="1400" smtClean="0"/>
              <a:t>Sponsor Ballot						1/17</a:t>
            </a:r>
          </a:p>
          <a:p>
            <a:r>
              <a:rPr altLang="en-US" sz="1400" smtClean="0"/>
              <a:t>Sponsor Recirc						3/17</a:t>
            </a:r>
          </a:p>
          <a:p>
            <a:r>
              <a:rPr altLang="en-US" sz="1400" smtClean="0"/>
              <a:t>Sponsor Recirc 2						5/17</a:t>
            </a:r>
          </a:p>
          <a:p>
            <a:r>
              <a:rPr altLang="en-US" sz="1400" smtClean="0"/>
              <a:t>Submit to REVCOM						6/17</a:t>
            </a:r>
          </a:p>
          <a:p>
            <a:endParaRPr altLang="en-US" sz="1400" smtClean="0"/>
          </a:p>
          <a:p>
            <a:endParaRPr altLang="en-US" sz="1400" smtClean="0"/>
          </a:p>
        </p:txBody>
      </p:sp>
      <p:sp>
        <p:nvSpPr>
          <p:cNvPr id="4" name="Date Placeholder 3"/>
          <p:cNvSpPr>
            <a:spLocks noGrp="1"/>
          </p:cNvSpPr>
          <p:nvPr>
            <p:ph type="dt" sz="quarter" idx="10"/>
          </p:nvPr>
        </p:nvSpPr>
        <p:spPr/>
        <p:txBody>
          <a:bodyPr/>
          <a:lstStyle/>
          <a:p>
            <a:pPr>
              <a:defRPr/>
            </a:pPr>
            <a:fld id="{D6C70496-6778-4539-88F8-BCBA25062D74}" type="datetime1">
              <a:rPr lang="en-US" smtClean="0"/>
              <a:t>9/6/2016</a:t>
            </a:fld>
            <a:endParaRPr lang="en-US"/>
          </a:p>
        </p:txBody>
      </p:sp>
      <p:sp>
        <p:nvSpPr>
          <p:cNvPr id="5" name="Footer Placeholder 4"/>
          <p:cNvSpPr>
            <a:spLocks noGrp="1"/>
          </p:cNvSpPr>
          <p:nvPr>
            <p:ph type="ftr" sz="quarter" idx="11"/>
          </p:nvPr>
        </p:nvSpPr>
        <p:spPr/>
        <p:txBody>
          <a:bodyPr/>
          <a:lstStyle/>
          <a:p>
            <a:pPr>
              <a:defRPr/>
            </a:pPr>
            <a:r>
              <a:rPr lang="en-US" smtClean="0"/>
              <a:t>Doc #: 5-16-0031-00-agen</a:t>
            </a:r>
            <a:endParaRPr lang="en-US"/>
          </a:p>
        </p:txBody>
      </p:sp>
      <p:sp>
        <p:nvSpPr>
          <p:cNvPr id="71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DEDEE979-9999-4B8B-B7C4-9AB743F5FB12}" type="slidenum">
              <a:rPr lang="en-US" altLang="en-US" sz="1200" smtClean="0"/>
              <a:pPr>
                <a:spcBef>
                  <a:spcPct val="0"/>
                </a:spcBef>
                <a:buFontTx/>
                <a:buNone/>
              </a:pPr>
              <a:t>13</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7467600" y="2895600"/>
            <a:ext cx="0" cy="18288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467600" y="3187700"/>
            <a:ext cx="811213" cy="522288"/>
          </a:xfrm>
          <a:prstGeom prst="rect">
            <a:avLst/>
          </a:prstGeom>
          <a:noFill/>
        </p:spPr>
        <p:txBody>
          <a:bodyPr wrap="none">
            <a:spAutoFit/>
          </a:bodyPr>
          <a:lstStyle/>
          <a:p>
            <a:pPr>
              <a:defRPr/>
            </a:pPr>
            <a:r>
              <a:rPr lang="en-US" sz="1400" b="1" dirty="0">
                <a:solidFill>
                  <a:srgbClr val="FF0000"/>
                </a:solidFill>
                <a:latin typeface="+mn-lt"/>
                <a:cs typeface="+mn-cs"/>
              </a:rPr>
              <a:t>3 month</a:t>
            </a:r>
          </a:p>
          <a:p>
            <a:pPr>
              <a:defRPr/>
            </a:pPr>
            <a:r>
              <a:rPr lang="en-US" sz="1400" b="1" dirty="0">
                <a:solidFill>
                  <a:srgbClr val="FF0000"/>
                </a:solidFill>
                <a:latin typeface="+mn-lt"/>
                <a:cs typeface="+mn-cs"/>
              </a:rPr>
              <a:t>slip</a:t>
            </a:r>
          </a:p>
        </p:txBody>
      </p:sp>
    </p:spTree>
    <p:extLst>
      <p:ext uri="{BB962C8B-B14F-4D97-AF65-F5344CB8AC3E}">
        <p14:creationId xmlns:p14="http://schemas.microsoft.com/office/powerpoint/2010/main" val="2569132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Recirculation status</a:t>
            </a:r>
          </a:p>
          <a:p>
            <a:r>
              <a:rPr lang="en-US" dirty="0" smtClean="0"/>
              <a:t>Schema Status</a:t>
            </a:r>
            <a:endParaRPr dirty="0" smtClean="0"/>
          </a:p>
          <a:p>
            <a:r>
              <a:rPr lang="en-US" dirty="0" smtClean="0"/>
              <a:t>Other?</a:t>
            </a:r>
          </a:p>
        </p:txBody>
      </p:sp>
      <p:sp>
        <p:nvSpPr>
          <p:cNvPr id="4" name="Date Placeholder 3"/>
          <p:cNvSpPr>
            <a:spLocks noGrp="1"/>
          </p:cNvSpPr>
          <p:nvPr>
            <p:ph type="dt" sz="quarter" idx="10"/>
          </p:nvPr>
        </p:nvSpPr>
        <p:spPr/>
        <p:txBody>
          <a:bodyPr/>
          <a:lstStyle/>
          <a:p>
            <a:pPr>
              <a:defRPr/>
            </a:pPr>
            <a:fld id="{00130AA2-5158-40BF-978C-43D768CECE36}" type="datetime1">
              <a:rPr lang="en-US" smtClean="0"/>
              <a:t>9/6/2016</a:t>
            </a:fld>
            <a:endParaRPr lang="en-US"/>
          </a:p>
        </p:txBody>
      </p:sp>
      <p:sp>
        <p:nvSpPr>
          <p:cNvPr id="5" name="Footer Placeholder 4"/>
          <p:cNvSpPr>
            <a:spLocks noGrp="1"/>
          </p:cNvSpPr>
          <p:nvPr>
            <p:ph type="ftr" sz="quarter" idx="11"/>
          </p:nvPr>
        </p:nvSpPr>
        <p:spPr/>
        <p:txBody>
          <a:bodyPr/>
          <a:lstStyle/>
          <a:p>
            <a:pPr>
              <a:defRPr/>
            </a:pPr>
            <a:r>
              <a:rPr lang="en-US" smtClean="0"/>
              <a:t>Doc #: 5-16-0031-00-agen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8195" name="Content Placeholder 2"/>
          <p:cNvSpPr>
            <a:spLocks noGrp="1"/>
          </p:cNvSpPr>
          <p:nvPr>
            <p:ph idx="1"/>
          </p:nvPr>
        </p:nvSpPr>
        <p:spPr>
          <a:xfrm>
            <a:off x="381000" y="1295400"/>
            <a:ext cx="8229600" cy="4525963"/>
          </a:xfrm>
        </p:spPr>
        <p:txBody>
          <a:bodyPr/>
          <a:lstStyle/>
          <a:p>
            <a:r>
              <a:rPr altLang="en-US" sz="1400" smtClean="0"/>
              <a:t>Form Ballot Pool	(Send Ballot Invitation)				6/7/15</a:t>
            </a:r>
            <a:r>
              <a:rPr altLang="en-US" sz="1400" b="1" smtClean="0">
                <a:solidFill>
                  <a:srgbClr val="FF0000"/>
                </a:solidFill>
              </a:rPr>
              <a:t>√</a:t>
            </a:r>
          </a:p>
          <a:p>
            <a:r>
              <a:rPr altLang="en-US" sz="1400" smtClean="0"/>
              <a:t>Final Draft and Schema Adjustments				7/30/15</a:t>
            </a:r>
            <a:r>
              <a:rPr altLang="en-US" sz="1400" b="1" smtClean="0">
                <a:solidFill>
                  <a:srgbClr val="FF0000"/>
                </a:solidFill>
              </a:rPr>
              <a:t>√</a:t>
            </a:r>
            <a:endParaRPr altLang="en-US" sz="1400" smtClean="0"/>
          </a:p>
          <a:p>
            <a:r>
              <a:rPr altLang="en-US" sz="1400" smtClean="0"/>
              <a:t>WG Vote to Sponsor Ballot (need DySPAN-SC approval)			</a:t>
            </a:r>
            <a:r>
              <a:rPr altLang="en-US" sz="1400" smtClean="0">
                <a:solidFill>
                  <a:srgbClr val="FF0000"/>
                </a:solidFill>
              </a:rPr>
              <a:t>7/30/15</a:t>
            </a:r>
            <a:r>
              <a:rPr altLang="en-US" sz="1400" smtClean="0"/>
              <a:t> (8/18)</a:t>
            </a:r>
            <a:r>
              <a:rPr altLang="en-US" sz="1400" b="1" smtClean="0">
                <a:solidFill>
                  <a:srgbClr val="FF0000"/>
                </a:solidFill>
              </a:rPr>
              <a:t> √</a:t>
            </a:r>
            <a:endParaRPr altLang="en-US" sz="1400" smtClean="0">
              <a:solidFill>
                <a:srgbClr val="FF0000"/>
              </a:solidFill>
            </a:endParaRPr>
          </a:p>
          <a:p>
            <a:r>
              <a:rPr altLang="en-US" sz="1400" smtClean="0"/>
              <a:t>DySPAN-SC Approval						</a:t>
            </a:r>
            <a:r>
              <a:rPr altLang="en-US" sz="1400" smtClean="0">
                <a:solidFill>
                  <a:srgbClr val="FF0000"/>
                </a:solidFill>
              </a:rPr>
              <a:t>8/28/15</a:t>
            </a:r>
            <a:r>
              <a:rPr altLang="en-US" sz="1400" smtClean="0"/>
              <a:t> </a:t>
            </a:r>
            <a:r>
              <a:rPr altLang="en-US" sz="1400" smtClean="0">
                <a:solidFill>
                  <a:srgbClr val="FF0000"/>
                </a:solidFill>
              </a:rPr>
              <a:t>(9/2)</a:t>
            </a:r>
            <a:r>
              <a:rPr altLang="en-US" sz="1400" b="1" smtClean="0">
                <a:solidFill>
                  <a:srgbClr val="FF0000"/>
                </a:solidFill>
              </a:rPr>
              <a:t> 9/30√</a:t>
            </a:r>
            <a:endParaRPr altLang="en-US" sz="1400" smtClean="0"/>
          </a:p>
          <a:p>
            <a:r>
              <a:rPr altLang="en-US" sz="1400" smtClean="0"/>
              <a:t>Mandatory Editorial Coordination Completes				</a:t>
            </a:r>
            <a:r>
              <a:rPr altLang="en-US" sz="1400" smtClean="0">
                <a:solidFill>
                  <a:srgbClr val="FF0000"/>
                </a:solidFill>
              </a:rPr>
              <a:t>9/30/15</a:t>
            </a:r>
            <a:r>
              <a:rPr altLang="en-US" sz="1400" smtClean="0"/>
              <a:t> </a:t>
            </a:r>
            <a:r>
              <a:rPr altLang="en-US" sz="1400" b="1" smtClean="0">
                <a:solidFill>
                  <a:srgbClr val="FF0000"/>
                </a:solidFill>
              </a:rPr>
              <a:t>12/1 √</a:t>
            </a:r>
          </a:p>
          <a:p>
            <a:r>
              <a:rPr altLang="en-US" sz="1400" smtClean="0"/>
              <a:t>Conduct Ballot						</a:t>
            </a:r>
            <a:r>
              <a:rPr altLang="en-US" sz="1400" smtClean="0">
                <a:solidFill>
                  <a:srgbClr val="FF0000"/>
                </a:solidFill>
              </a:rPr>
              <a:t>1/28/16</a:t>
            </a:r>
            <a:r>
              <a:rPr altLang="en-US" sz="1400" b="1" smtClean="0">
                <a:solidFill>
                  <a:srgbClr val="FF0000"/>
                </a:solidFill>
              </a:rPr>
              <a:t> 1/22 √</a:t>
            </a:r>
            <a:endParaRPr altLang="en-US" sz="1400" smtClean="0"/>
          </a:p>
          <a:p>
            <a:r>
              <a:rPr altLang="en-US" sz="1400" smtClean="0"/>
              <a:t>Ballot completes						</a:t>
            </a:r>
            <a:r>
              <a:rPr altLang="en-US" sz="1400" smtClean="0">
                <a:solidFill>
                  <a:srgbClr val="FF0000"/>
                </a:solidFill>
              </a:rPr>
              <a:t>2/28/15</a:t>
            </a:r>
            <a:r>
              <a:rPr altLang="en-US" sz="1400" b="1" smtClean="0">
                <a:solidFill>
                  <a:srgbClr val="FF0000"/>
                </a:solidFill>
              </a:rPr>
              <a:t> 3/12 √ </a:t>
            </a:r>
            <a:endParaRPr altLang="en-US" sz="1400" smtClean="0"/>
          </a:p>
          <a:p>
            <a:r>
              <a:rPr altLang="en-US" sz="1400" smtClean="0"/>
              <a:t>Form Comment Resolution subcommittee				3/15/16</a:t>
            </a:r>
          </a:p>
          <a:p>
            <a:r>
              <a:rPr altLang="en-US" sz="1400" smtClean="0"/>
              <a:t>Suggested comment resolutions available				5/15/16</a:t>
            </a:r>
          </a:p>
          <a:p>
            <a:r>
              <a:rPr altLang="en-US" sz="1400" smtClean="0"/>
              <a:t>Vote for Recirc Ballot					6/7/16</a:t>
            </a:r>
          </a:p>
          <a:p>
            <a:r>
              <a:rPr altLang="en-US" sz="1400" smtClean="0"/>
              <a:t>Conduct Recirc Ballot					6/15/16</a:t>
            </a:r>
          </a:p>
          <a:p>
            <a:r>
              <a:rPr altLang="en-US" sz="1400" smtClean="0"/>
              <a:t>Ballot completes						6/30/16</a:t>
            </a:r>
          </a:p>
          <a:p>
            <a:r>
              <a:rPr altLang="en-US" sz="1400" smtClean="0"/>
              <a:t>Approved by Standards Board					</a:t>
            </a:r>
            <a:r>
              <a:rPr altLang="en-US" sz="1400" smtClean="0">
                <a:solidFill>
                  <a:srgbClr val="FF0000"/>
                </a:solidFill>
              </a:rPr>
              <a:t>4/1/16  </a:t>
            </a:r>
            <a:r>
              <a:rPr altLang="en-US" sz="1400" b="1" smtClean="0">
                <a:solidFill>
                  <a:srgbClr val="FF0000"/>
                </a:solidFill>
              </a:rPr>
              <a:t>12/1/16</a:t>
            </a:r>
          </a:p>
          <a:p>
            <a:r>
              <a:rPr altLang="en-US" sz="1400" smtClean="0"/>
              <a:t>Reference implementation available				</a:t>
            </a:r>
            <a:r>
              <a:rPr altLang="en-US" sz="1400" smtClean="0">
                <a:solidFill>
                  <a:srgbClr val="FF0000"/>
                </a:solidFill>
              </a:rPr>
              <a:t>12/15    </a:t>
            </a:r>
            <a:r>
              <a:rPr altLang="en-US" sz="1400" b="1" smtClean="0">
                <a:solidFill>
                  <a:srgbClr val="FF0000"/>
                </a:solidFill>
              </a:rPr>
              <a:t>1/16</a:t>
            </a:r>
          </a:p>
          <a:p>
            <a:r>
              <a:rPr altLang="en-US" sz="1400" smtClean="0"/>
              <a:t>Certification available					</a:t>
            </a:r>
            <a:r>
              <a:rPr altLang="en-US" sz="1400" smtClean="0">
                <a:solidFill>
                  <a:srgbClr val="FF0000"/>
                </a:solidFill>
              </a:rPr>
              <a:t>3/16       </a:t>
            </a:r>
            <a:r>
              <a:rPr altLang="en-US" sz="1400" b="1" smtClean="0">
                <a:solidFill>
                  <a:srgbClr val="FF0000"/>
                </a:solidFill>
              </a:rPr>
              <a:t>?</a:t>
            </a:r>
          </a:p>
          <a:p>
            <a:endParaRPr altLang="en-US" sz="1400" smtClean="0"/>
          </a:p>
          <a:p>
            <a:endParaRPr altLang="en-US" sz="1400" smtClean="0"/>
          </a:p>
        </p:txBody>
      </p:sp>
      <p:sp>
        <p:nvSpPr>
          <p:cNvPr id="4" name="Date Placeholder 3"/>
          <p:cNvSpPr>
            <a:spLocks noGrp="1"/>
          </p:cNvSpPr>
          <p:nvPr>
            <p:ph type="dt" sz="quarter" idx="10"/>
          </p:nvPr>
        </p:nvSpPr>
        <p:spPr/>
        <p:txBody>
          <a:bodyPr/>
          <a:lstStyle/>
          <a:p>
            <a:pPr>
              <a:defRPr/>
            </a:pPr>
            <a:fld id="{D35E22BA-42DC-42EF-AE3B-F751A2766BA6}" type="datetime1">
              <a:rPr lang="en-US" smtClean="0"/>
              <a:t>9/6/2016</a:t>
            </a:fld>
            <a:endParaRPr lang="en-US"/>
          </a:p>
        </p:txBody>
      </p:sp>
      <p:sp>
        <p:nvSpPr>
          <p:cNvPr id="5" name="Footer Placeholder 4"/>
          <p:cNvSpPr>
            <a:spLocks noGrp="1"/>
          </p:cNvSpPr>
          <p:nvPr>
            <p:ph type="ftr" sz="quarter" idx="11"/>
          </p:nvPr>
        </p:nvSpPr>
        <p:spPr/>
        <p:txBody>
          <a:bodyPr/>
          <a:lstStyle/>
          <a:p>
            <a:pPr>
              <a:defRPr/>
            </a:pPr>
            <a:r>
              <a:rPr lang="en-US" smtClean="0"/>
              <a:t>Doc #: 5-16-0031-00-agen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8F656348-E3AA-4BAB-9681-6108A047D376}" type="slidenum">
              <a:rPr lang="en-US" altLang="en-US" sz="1200" smtClean="0"/>
              <a:pPr>
                <a:spcBef>
                  <a:spcPct val="0"/>
                </a:spcBef>
                <a:buFontTx/>
                <a:buNone/>
              </a:pPr>
              <a:t>15</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201" name="TextBox 2"/>
          <p:cNvSpPr txBox="1">
            <a:spLocks noChangeArrowheads="1"/>
          </p:cNvSpPr>
          <p:nvPr/>
        </p:nvSpPr>
        <p:spPr bwMode="auto">
          <a:xfrm>
            <a:off x="7467600" y="3132138"/>
            <a:ext cx="1323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r>
              <a:rPr lang="en-US" altLang="en-US" sz="1800">
                <a:solidFill>
                  <a:schemeClr val="tx1"/>
                </a:solidFill>
              </a:rPr>
              <a:t>Rebaselined</a:t>
            </a:r>
          </a:p>
        </p:txBody>
      </p:sp>
      <p:cxnSp>
        <p:nvCxnSpPr>
          <p:cNvPr id="9" name="Straight Arrow Connector 8"/>
          <p:cNvCxnSpPr/>
          <p:nvPr/>
        </p:nvCxnSpPr>
        <p:spPr>
          <a:xfrm>
            <a:off x="7772400" y="3429000"/>
            <a:ext cx="0" cy="9715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78638" y="4529138"/>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4772025"/>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78638" y="5029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0833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meetings</a:t>
            </a:r>
          </a:p>
          <a:p>
            <a:pPr lvl="1"/>
            <a:r>
              <a:rPr lang="en-US" dirty="0" smtClean="0"/>
              <a:t>None held</a:t>
            </a:r>
            <a:endParaRPr lang="en-US" dirty="0"/>
          </a:p>
          <a:p>
            <a:pPr lvl="2"/>
            <a:endParaRPr lang="en-US" dirty="0" smtClean="0"/>
          </a:p>
          <a:p>
            <a:r>
              <a:rPr lang="en-US" dirty="0" smtClean="0"/>
              <a:t>Other activities?</a:t>
            </a:r>
          </a:p>
        </p:txBody>
      </p:sp>
      <p:sp>
        <p:nvSpPr>
          <p:cNvPr id="4" name="Date Placeholder 3"/>
          <p:cNvSpPr>
            <a:spLocks noGrp="1"/>
          </p:cNvSpPr>
          <p:nvPr>
            <p:ph type="dt" sz="quarter" idx="10"/>
          </p:nvPr>
        </p:nvSpPr>
        <p:spPr/>
        <p:txBody>
          <a:bodyPr/>
          <a:lstStyle/>
          <a:p>
            <a:pPr>
              <a:defRPr/>
            </a:pPr>
            <a:fld id="{463EC3C7-DD15-4A93-8362-5FA79FDB9BD8}" type="datetime1">
              <a:rPr lang="en-US" smtClean="0"/>
              <a:t>9/6/2016</a:t>
            </a:fld>
            <a:endParaRPr lang="en-US"/>
          </a:p>
        </p:txBody>
      </p:sp>
      <p:sp>
        <p:nvSpPr>
          <p:cNvPr id="5" name="Footer Placeholder 4"/>
          <p:cNvSpPr>
            <a:spLocks noGrp="1"/>
          </p:cNvSpPr>
          <p:nvPr>
            <p:ph type="ftr" sz="quarter" idx="11"/>
          </p:nvPr>
        </p:nvSpPr>
        <p:spPr/>
        <p:txBody>
          <a:bodyPr/>
          <a:lstStyle/>
          <a:p>
            <a:pPr>
              <a:defRPr/>
            </a:pPr>
            <a:r>
              <a:rPr lang="en-US" smtClean="0"/>
              <a:t>Doc #: 5-16-0031-00-agen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smtClean="0"/>
              <a:t>Marketing Inputs</a:t>
            </a:r>
          </a:p>
        </p:txBody>
      </p:sp>
      <p:sp>
        <p:nvSpPr>
          <p:cNvPr id="16387" name="Content Placeholder 2"/>
          <p:cNvSpPr>
            <a:spLocks noGrp="1"/>
          </p:cNvSpPr>
          <p:nvPr>
            <p:ph idx="1"/>
          </p:nvPr>
        </p:nvSpPr>
        <p:spPr>
          <a:xfrm>
            <a:off x="228600" y="1330036"/>
            <a:ext cx="8763000" cy="4525963"/>
          </a:xfrm>
        </p:spPr>
        <p:txBody>
          <a:bodyPr/>
          <a:lstStyle/>
          <a:p>
            <a:r>
              <a:rPr dirty="0" err="1" smtClean="0"/>
              <a:t>WInnForum</a:t>
            </a:r>
            <a:r>
              <a:rPr dirty="0" smtClean="0"/>
              <a:t> 3.6GHz stakeholders</a:t>
            </a:r>
          </a:p>
          <a:p>
            <a:pPr lvl="1"/>
            <a:r>
              <a:rPr lang="en-US" dirty="0" smtClean="0"/>
              <a:t>Any updates on 1900.5 use?</a:t>
            </a:r>
          </a:p>
          <a:p>
            <a:r>
              <a:rPr lang="en-US" dirty="0" smtClean="0"/>
              <a:t>NSC</a:t>
            </a:r>
            <a:endParaRPr lang="en-US" dirty="0" smtClean="0"/>
          </a:p>
          <a:p>
            <a:pPr lvl="1"/>
            <a:r>
              <a:rPr lang="en-US" dirty="0" smtClean="0"/>
              <a:t>On hold till FY17</a:t>
            </a:r>
            <a:endParaRPr lang="en-US" dirty="0" smtClean="0"/>
          </a:p>
          <a:p>
            <a:r>
              <a:rPr lang="en-US" dirty="0" smtClean="0"/>
              <a:t>Standards paper in process</a:t>
            </a:r>
          </a:p>
          <a:p>
            <a:r>
              <a:rPr lang="en-US" dirty="0" smtClean="0"/>
              <a:t>Vita 49 interactions?</a:t>
            </a:r>
          </a:p>
        </p:txBody>
      </p:sp>
      <p:sp>
        <p:nvSpPr>
          <p:cNvPr id="4" name="Date Placeholder 3"/>
          <p:cNvSpPr>
            <a:spLocks noGrp="1"/>
          </p:cNvSpPr>
          <p:nvPr>
            <p:ph type="dt" sz="quarter" idx="10"/>
          </p:nvPr>
        </p:nvSpPr>
        <p:spPr/>
        <p:txBody>
          <a:bodyPr/>
          <a:lstStyle/>
          <a:p>
            <a:pPr>
              <a:defRPr/>
            </a:pPr>
            <a:fld id="{93FCDA90-119B-46E6-9CF9-8259C32B2B78}" type="datetime1">
              <a:rPr lang="en-US" smtClean="0"/>
              <a:t>9/6/2016</a:t>
            </a:fld>
            <a:endParaRPr lang="en-US"/>
          </a:p>
        </p:txBody>
      </p:sp>
      <p:sp>
        <p:nvSpPr>
          <p:cNvPr id="5" name="Footer Placeholder 4"/>
          <p:cNvSpPr>
            <a:spLocks noGrp="1"/>
          </p:cNvSpPr>
          <p:nvPr>
            <p:ph type="ftr" sz="quarter" idx="11"/>
          </p:nvPr>
        </p:nvSpPr>
        <p:spPr/>
        <p:txBody>
          <a:bodyPr/>
          <a:lstStyle/>
          <a:p>
            <a:pPr>
              <a:defRPr/>
            </a:pPr>
            <a:r>
              <a:rPr lang="en-US" smtClean="0"/>
              <a:t>Doc #: 5-16-0031-00-agen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Meeting Planning</a:t>
            </a:r>
          </a:p>
        </p:txBody>
      </p:sp>
      <p:sp>
        <p:nvSpPr>
          <p:cNvPr id="17411" name="Content Placeholder 2"/>
          <p:cNvSpPr>
            <a:spLocks noGrp="1"/>
          </p:cNvSpPr>
          <p:nvPr>
            <p:ph idx="1"/>
          </p:nvPr>
        </p:nvSpPr>
        <p:spPr>
          <a:xfrm>
            <a:off x="304800" y="838200"/>
            <a:ext cx="8229600" cy="4525963"/>
          </a:xfrm>
        </p:spPr>
        <p:txBody>
          <a:bodyPr/>
          <a:lstStyle/>
          <a:p>
            <a:r>
              <a:rPr lang="en-US" sz="2800" dirty="0" smtClean="0"/>
              <a:t>Next WG GoToMeeting </a:t>
            </a:r>
            <a:r>
              <a:rPr lang="en-US" sz="2800" dirty="0" smtClean="0"/>
              <a:t>October</a:t>
            </a:r>
            <a:r>
              <a:rPr lang="en-US" sz="2800" dirty="0" smtClean="0"/>
              <a:t> 3 @ </a:t>
            </a:r>
            <a:r>
              <a:rPr lang="en-US" sz="2800" dirty="0" smtClean="0"/>
              <a:t>11:30 AM </a:t>
            </a:r>
            <a:r>
              <a:rPr lang="en-US" sz="2800" dirty="0" smtClean="0"/>
              <a:t>EDT</a:t>
            </a:r>
          </a:p>
          <a:p>
            <a:pPr lvl="1"/>
            <a:r>
              <a:rPr lang="en-US" sz="2400" dirty="0" smtClean="0"/>
              <a:t>Note change to Mondays</a:t>
            </a:r>
            <a:endParaRPr lang="en-US" sz="2400" dirty="0" smtClean="0"/>
          </a:p>
          <a:p>
            <a:r>
              <a:rPr lang="en-US" sz="2800" dirty="0" smtClean="0"/>
              <a:t>Ad </a:t>
            </a:r>
            <a:r>
              <a:rPr lang="en-US" sz="2800" dirty="0" err="1" smtClean="0"/>
              <a:t>Hocs</a:t>
            </a:r>
            <a:r>
              <a:rPr lang="en-US" sz="2800" dirty="0" smtClean="0"/>
              <a:t>?</a:t>
            </a:r>
          </a:p>
        </p:txBody>
      </p:sp>
      <p:sp>
        <p:nvSpPr>
          <p:cNvPr id="4" name="Date Placeholder 3"/>
          <p:cNvSpPr>
            <a:spLocks noGrp="1"/>
          </p:cNvSpPr>
          <p:nvPr>
            <p:ph type="dt" sz="quarter" idx="10"/>
          </p:nvPr>
        </p:nvSpPr>
        <p:spPr/>
        <p:txBody>
          <a:bodyPr/>
          <a:lstStyle/>
          <a:p>
            <a:pPr>
              <a:defRPr/>
            </a:pPr>
            <a:fld id="{05EB5E3C-76BE-4308-9789-9975446F079D}" type="datetime1">
              <a:rPr lang="en-US" smtClean="0"/>
              <a:t>9/6/2016</a:t>
            </a:fld>
            <a:endParaRPr lang="en-US"/>
          </a:p>
        </p:txBody>
      </p:sp>
      <p:sp>
        <p:nvSpPr>
          <p:cNvPr id="5" name="Footer Placeholder 4"/>
          <p:cNvSpPr>
            <a:spLocks noGrp="1"/>
          </p:cNvSpPr>
          <p:nvPr>
            <p:ph type="ftr" sz="quarter" idx="11"/>
          </p:nvPr>
        </p:nvSpPr>
        <p:spPr/>
        <p:txBody>
          <a:bodyPr/>
          <a:lstStyle/>
          <a:p>
            <a:pPr>
              <a:defRPr/>
            </a:pPr>
            <a:r>
              <a:rPr lang="en-US" smtClean="0"/>
              <a:t>Doc #: 5-16-0031-00-agen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IEEE 1900.5 Meeting</a:t>
            </a:r>
            <a:br>
              <a:rPr lang="en-US" dirty="0" smtClean="0"/>
            </a:br>
            <a:r>
              <a:rPr lang="en-US" dirty="0"/>
              <a:t>5</a:t>
            </a:r>
            <a:r>
              <a:rPr lang="en-US" dirty="0" smtClean="0"/>
              <a:t>/2/16 @11:30 EST</a:t>
            </a:r>
            <a:endParaRPr lang="en-US" dirty="0"/>
          </a:p>
        </p:txBody>
      </p:sp>
      <p:sp>
        <p:nvSpPr>
          <p:cNvPr id="4" name="Date Placeholder 3"/>
          <p:cNvSpPr>
            <a:spLocks noGrp="1"/>
          </p:cNvSpPr>
          <p:nvPr>
            <p:ph type="dt" sz="half" idx="10"/>
          </p:nvPr>
        </p:nvSpPr>
        <p:spPr/>
        <p:txBody>
          <a:bodyPr/>
          <a:lstStyle/>
          <a:p>
            <a:pPr>
              <a:defRPr/>
            </a:pPr>
            <a:fld id="{E7645451-0B26-4503-B1F4-4DF7E1E65B63}" type="datetime1">
              <a:rPr lang="en-US" smtClean="0"/>
              <a:t>9/6/2016</a:t>
            </a:fld>
            <a:endParaRPr lang="en-US"/>
          </a:p>
        </p:txBody>
      </p:sp>
      <p:sp>
        <p:nvSpPr>
          <p:cNvPr id="5" name="Footer Placeholder 4"/>
          <p:cNvSpPr>
            <a:spLocks noGrp="1"/>
          </p:cNvSpPr>
          <p:nvPr>
            <p:ph type="ftr" sz="quarter" idx="11"/>
          </p:nvPr>
        </p:nvSpPr>
        <p:spPr/>
        <p:txBody>
          <a:bodyPr/>
          <a:lstStyle/>
          <a:p>
            <a:pPr>
              <a:defRPr/>
            </a:pPr>
            <a:r>
              <a:rPr lang="en-US" smtClean="0"/>
              <a:t>Doc #: 5-16-0031-00-agen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19</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069413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6E79CB30-517C-4E1B-87E4-4E097605DECA}" type="datetime1">
              <a:rPr lang="en-US" smtClean="0"/>
              <a:t>9/6/2016</a:t>
            </a:fld>
            <a:endParaRPr lang="en-US"/>
          </a:p>
        </p:txBody>
      </p:sp>
      <p:sp>
        <p:nvSpPr>
          <p:cNvPr id="3" name="Footer Placeholder 2"/>
          <p:cNvSpPr>
            <a:spLocks noGrp="1"/>
          </p:cNvSpPr>
          <p:nvPr>
            <p:ph type="ftr" sz="quarter" idx="11"/>
          </p:nvPr>
        </p:nvSpPr>
        <p:spPr/>
        <p:txBody>
          <a:bodyPr/>
          <a:lstStyle/>
          <a:p>
            <a:pPr>
              <a:defRPr/>
            </a:pPr>
            <a:r>
              <a:rPr lang="en-US" smtClean="0"/>
              <a:t>Doc #: 5-16-0031-00-agen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08E9D958-291A-412C-81E8-C9D877CB657B}" type="datetime1">
              <a:rPr lang="en-US" smtClean="0"/>
              <a:t>9/6/2016</a:t>
            </a:fld>
            <a:endParaRPr lang="en-US"/>
          </a:p>
        </p:txBody>
      </p:sp>
      <p:sp>
        <p:nvSpPr>
          <p:cNvPr id="3" name="Footer Placeholder 2"/>
          <p:cNvSpPr>
            <a:spLocks noGrp="1"/>
          </p:cNvSpPr>
          <p:nvPr>
            <p:ph type="ftr" sz="quarter" idx="11"/>
          </p:nvPr>
        </p:nvSpPr>
        <p:spPr/>
        <p:txBody>
          <a:bodyPr/>
          <a:lstStyle/>
          <a:p>
            <a:pPr>
              <a:defRPr/>
            </a:pPr>
            <a:r>
              <a:rPr lang="en-US" smtClean="0"/>
              <a:t>Doc #: 5-16-0031-00-agen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1143000"/>
          </a:xfrm>
        </p:spPr>
        <p:txBody>
          <a:bodyPr/>
          <a:lstStyle/>
          <a:p>
            <a:r>
              <a:rPr altLang="en-US" smtClean="0"/>
              <a:t>Current Membership</a:t>
            </a:r>
          </a:p>
        </p:txBody>
      </p:sp>
      <p:sp>
        <p:nvSpPr>
          <p:cNvPr id="3" name="Date Placeholder 2"/>
          <p:cNvSpPr>
            <a:spLocks noGrp="1"/>
          </p:cNvSpPr>
          <p:nvPr>
            <p:ph type="dt" sz="quarter" idx="10"/>
          </p:nvPr>
        </p:nvSpPr>
        <p:spPr/>
        <p:txBody>
          <a:bodyPr/>
          <a:lstStyle/>
          <a:p>
            <a:pPr>
              <a:defRPr/>
            </a:pPr>
            <a:fld id="{0CFB90CE-D64D-4A34-80F6-F2446874EB96}" type="datetime1">
              <a:rPr lang="en-US" smtClean="0"/>
              <a:t>9/6/2016</a:t>
            </a:fld>
            <a:endParaRPr lang="en-US"/>
          </a:p>
        </p:txBody>
      </p:sp>
      <p:sp>
        <p:nvSpPr>
          <p:cNvPr id="4" name="Footer Placeholder 3"/>
          <p:cNvSpPr>
            <a:spLocks noGrp="1"/>
          </p:cNvSpPr>
          <p:nvPr>
            <p:ph type="ftr" sz="quarter" idx="11"/>
          </p:nvPr>
        </p:nvSpPr>
        <p:spPr/>
        <p:txBody>
          <a:bodyPr/>
          <a:lstStyle/>
          <a:p>
            <a:pPr>
              <a:defRPr/>
            </a:pPr>
            <a:r>
              <a:rPr lang="en-US" smtClean="0"/>
              <a:t>Doc #: 5-16-0031-00-agen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smtClean="0"/>
          </a:p>
        </p:txBody>
      </p:sp>
      <p:graphicFrame>
        <p:nvGraphicFramePr>
          <p:cNvPr id="7" name="Table 6"/>
          <p:cNvGraphicFramePr>
            <a:graphicFrameLocks noGrp="1"/>
          </p:cNvGraphicFramePr>
          <p:nvPr>
            <p:extLst>
              <p:ext uri="{D42A27DB-BD31-4B8C-83A1-F6EECF244321}">
                <p14:modId xmlns:p14="http://schemas.microsoft.com/office/powerpoint/2010/main" val="2415618261"/>
              </p:ext>
            </p:extLst>
          </p:nvPr>
        </p:nvGraphicFramePr>
        <p:xfrm>
          <a:off x="1828798" y="1143000"/>
          <a:ext cx="4724402" cy="4692642"/>
        </p:xfrm>
        <a:graphic>
          <a:graphicData uri="http://schemas.openxmlformats.org/drawingml/2006/table">
            <a:tbl>
              <a:tblPr>
                <a:tableStyleId>{5C22544A-7EE6-4342-B048-85BDC9FD1C3A}</a:tableStyleId>
              </a:tblPr>
              <a:tblGrid>
                <a:gridCol w="488731"/>
                <a:gridCol w="733097"/>
                <a:gridCol w="651641"/>
                <a:gridCol w="733097"/>
                <a:gridCol w="2117836"/>
              </a:tblGrid>
              <a:tr h="500178">
                <a:tc>
                  <a:txBody>
                    <a:bodyPr/>
                    <a:lstStyle/>
                    <a:p>
                      <a:pPr algn="l" fontAlgn="b"/>
                      <a:r>
                        <a:rPr lang="en-US" sz="1000" b="0" i="0" u="none" strike="noStrike" dirty="0" smtClean="0">
                          <a:solidFill>
                            <a:srgbClr val="000000"/>
                          </a:solidFill>
                          <a:effectLst/>
                          <a:latin typeface="Calibri" panose="020F0502020204030204" pitchFamily="34" charset="0"/>
                        </a:rPr>
                        <a:t>79/6/16</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tr>
              <a:tr h="166726">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a:effectLst/>
                        </a:rPr>
                        <a:t>12</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9 participants</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r>
              <a:tr h="333452">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Caicedo</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Chester</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Colby </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Nilesh</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Khamberkar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Univ. of Buffalo</a:t>
                      </a:r>
                      <a:endParaRPr lang="en-US" sz="1000" b="0" i="0" u="none" strike="noStrike">
                        <a:solidFill>
                          <a:srgbClr val="000000"/>
                        </a:solidFill>
                        <a:effectLst/>
                        <a:latin typeface="Calibri" panose="020F0502020204030204" pitchFamily="34" charset="0"/>
                      </a:endParaRPr>
                    </a:p>
                  </a:txBody>
                  <a:tcPr marL="6947" marR="6947" marT="6947" marB="0" anchor="b"/>
                </a:tc>
              </a:tr>
              <a:tr h="333452">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Kokar</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6947" marR="6947" marT="6947" marB="0" anchor="b"/>
                </a:tc>
              </a:tr>
              <a:tr h="191040">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Yuriy</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Posherstnik</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US Army RDECOM CERDEC</a:t>
                      </a:r>
                      <a:endParaRPr lang="en-US" sz="1000" b="0" i="0" u="none" strike="noStrike" dirty="0">
                        <a:solidFill>
                          <a:srgbClr val="000000"/>
                        </a:solidFill>
                        <a:effectLst/>
                        <a:latin typeface="Calibri" panose="020F0502020204030204" pitchFamily="34" charset="0"/>
                      </a:endParaRPr>
                    </a:p>
                  </a:txBody>
                  <a:tcPr marL="6947" marR="6947" marT="6947" marB="0" anchor="b"/>
                </a:tc>
              </a:tr>
              <a:tr h="333452">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Wireless and Mobile Communication, TU Delft</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BAE Systems (Chair)</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Mitre</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Mitre</a:t>
                      </a:r>
                      <a:r>
                        <a:rPr lang="en-US" sz="1000" u="none" strike="noStrike" dirty="0">
                          <a:effectLst/>
                        </a:rPr>
                        <a:t> (Vice Chair)</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Foundry Inc</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SchrageConsult</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Charles</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Sheehe </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NASA</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Lockheed </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Nikolich</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Self</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Stephen</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Berger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TEM Consulting</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Falvell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CGI Group Inc.</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Luzango</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Pangani</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CSIR Institute</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Sam</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Schmitz</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Mitre</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r>
            </a:tbl>
          </a:graphicData>
        </a:graphic>
      </p:graphicFrame>
    </p:spTree>
    <p:extLst>
      <p:ext uri="{BB962C8B-B14F-4D97-AF65-F5344CB8AC3E}">
        <p14:creationId xmlns:p14="http://schemas.microsoft.com/office/powerpoint/2010/main" val="774471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381000" y="1227362"/>
            <a:ext cx="8382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a:buFont typeface="Calibri" pitchFamily="34" charset="0"/>
              <a:buAutoNum type="arabicPeriod"/>
            </a:pPr>
            <a:r>
              <a:rPr lang="en-US" dirty="0" smtClean="0">
                <a:latin typeface="Times New Roman" pitchFamily="18" charset="0"/>
              </a:rPr>
              <a:t>Status </a:t>
            </a:r>
            <a:r>
              <a:rPr lang="en-US" dirty="0">
                <a:latin typeface="Times New Roman" pitchFamily="18" charset="0"/>
              </a:rPr>
              <a:t>on 1900.5.1</a:t>
            </a:r>
          </a:p>
          <a:p>
            <a:pPr>
              <a:buFont typeface="Calibri" pitchFamily="34" charset="0"/>
              <a:buAutoNum type="arabicPeriod"/>
            </a:pPr>
            <a:r>
              <a:rPr lang="en-US" dirty="0" smtClean="0">
                <a:latin typeface="Times New Roman" pitchFamily="18" charset="0"/>
              </a:rPr>
              <a:t>Status </a:t>
            </a:r>
            <a:r>
              <a:rPr lang="en-US" dirty="0" smtClean="0">
                <a:latin typeface="Times New Roman" pitchFamily="18" charset="0"/>
              </a:rPr>
              <a:t>on 1900.5.2</a:t>
            </a:r>
          </a:p>
          <a:p>
            <a:pPr>
              <a:buFont typeface="Calibri" pitchFamily="34" charset="0"/>
              <a:buAutoNum type="arabicPeriod"/>
            </a:pPr>
            <a:r>
              <a:rPr lang="en-US" dirty="0" smtClean="0">
                <a:latin typeface="Times New Roman" pitchFamily="18" charset="0"/>
              </a:rPr>
              <a:t>Review </a:t>
            </a:r>
            <a:r>
              <a:rPr lang="en-US" dirty="0">
                <a:latin typeface="Times New Roman" pitchFamily="18" charset="0"/>
              </a:rPr>
              <a:t>of other 1900 activities (1900.1, Leadership meeting </a:t>
            </a:r>
            <a:r>
              <a:rPr lang="en-US" dirty="0" smtClean="0">
                <a:latin typeface="Times New Roman" pitchFamily="18" charset="0"/>
              </a:rPr>
              <a:t>etc.)</a:t>
            </a:r>
            <a:endParaRPr lang="en-US" dirty="0">
              <a:latin typeface="Times New Roman" pitchFamily="18" charset="0"/>
            </a:endParaRP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 FCC</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 </a:t>
            </a:r>
            <a:endParaRPr lang="en-US" dirty="0">
              <a:latin typeface="Times New Roman" pitchFamily="18" charset="0"/>
            </a:endParaRPr>
          </a:p>
          <a:p>
            <a:pPr lvl="1">
              <a:buFont typeface="Calibri" pitchFamily="34" charset="0"/>
              <a:buAutoNum type="alphaLcPeriod"/>
            </a:pPr>
            <a:r>
              <a:rPr lang="en-US" dirty="0" smtClean="0">
                <a:latin typeface="Times New Roman" pitchFamily="18" charset="0"/>
              </a:rPr>
              <a:t>Vita 49 / Others</a:t>
            </a:r>
            <a:r>
              <a:rPr lang="en-US" dirty="0">
                <a:latin typeface="Times New Roman" pitchFamily="18" charset="0"/>
              </a:rPr>
              <a:t>?</a:t>
            </a:r>
          </a:p>
          <a:p>
            <a:pPr>
              <a:buFont typeface="Calibri" pitchFamily="34" charset="0"/>
              <a:buAutoNum type="arabicPeriod"/>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a:t>
            </a:r>
            <a:r>
              <a:rPr lang="en-US" dirty="0" smtClean="0">
                <a:latin typeface="Times New Roman" pitchFamily="18" charset="0"/>
              </a:rPr>
              <a:t>review</a:t>
            </a:r>
          </a:p>
          <a:p>
            <a:pPr>
              <a:buFont typeface="Calibri" pitchFamily="34" charset="0"/>
              <a:buAutoNum type="arabicPeriod"/>
            </a:pPr>
            <a:r>
              <a:rPr lang="en-US" dirty="0"/>
              <a:t>Detailed 1900.5.1 review</a:t>
            </a:r>
            <a:endParaRPr lang="en-US" dirty="0">
              <a:latin typeface="Times New Roman" pitchFamily="18" charset="0"/>
            </a:endParaRP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28469327-3678-46E0-86CC-CA9B2449D8FE}" type="datetime1">
              <a:rPr lang="en-US" smtClean="0"/>
              <a:t>9/6/2016</a:t>
            </a:fld>
            <a:endParaRPr lang="en-US"/>
          </a:p>
        </p:txBody>
      </p:sp>
      <p:sp>
        <p:nvSpPr>
          <p:cNvPr id="3" name="Footer Placeholder 2"/>
          <p:cNvSpPr>
            <a:spLocks noGrp="1"/>
          </p:cNvSpPr>
          <p:nvPr>
            <p:ph type="ftr" sz="quarter" idx="11"/>
          </p:nvPr>
        </p:nvSpPr>
        <p:spPr/>
        <p:txBody>
          <a:bodyPr/>
          <a:lstStyle/>
          <a:p>
            <a:pPr>
              <a:defRPr/>
            </a:pPr>
            <a:r>
              <a:rPr lang="en-US" smtClean="0"/>
              <a:t>Doc #: 5-16-0031-00-agen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Agenda contained in </a:t>
            </a:r>
            <a:r>
              <a:rPr dirty="0" smtClean="0"/>
              <a:t>5-16-0031-00</a:t>
            </a:r>
            <a:endParaRPr dirty="0" smtClean="0"/>
          </a:p>
          <a:p>
            <a:endParaRPr dirty="0" smtClean="0"/>
          </a:p>
          <a:p>
            <a:r>
              <a:rPr dirty="0" smtClean="0"/>
              <a:t>Mover: </a:t>
            </a:r>
          </a:p>
          <a:p>
            <a:r>
              <a:rPr dirty="0" smtClean="0"/>
              <a:t>Second: </a:t>
            </a:r>
            <a:endParaRPr lang="en-US" dirty="0"/>
          </a:p>
          <a:p>
            <a:r>
              <a:rPr lang="en-US" dirty="0" smtClean="0"/>
              <a:t>Vote: </a:t>
            </a:r>
            <a:endParaRPr dirty="0" smtClean="0"/>
          </a:p>
        </p:txBody>
      </p:sp>
      <p:sp>
        <p:nvSpPr>
          <p:cNvPr id="4" name="Date Placeholder 3"/>
          <p:cNvSpPr>
            <a:spLocks noGrp="1"/>
          </p:cNvSpPr>
          <p:nvPr>
            <p:ph type="dt" sz="quarter" idx="10"/>
          </p:nvPr>
        </p:nvSpPr>
        <p:spPr/>
        <p:txBody>
          <a:bodyPr/>
          <a:lstStyle/>
          <a:p>
            <a:pPr>
              <a:defRPr/>
            </a:pPr>
            <a:fld id="{1F8844FE-62B2-4312-BDC1-1D68EB563BC0}" type="datetime1">
              <a:rPr lang="en-US" smtClean="0"/>
              <a:t>9/6/2016</a:t>
            </a:fld>
            <a:endParaRPr lang="en-US"/>
          </a:p>
        </p:txBody>
      </p:sp>
      <p:sp>
        <p:nvSpPr>
          <p:cNvPr id="5" name="Footer Placeholder 4"/>
          <p:cNvSpPr>
            <a:spLocks noGrp="1"/>
          </p:cNvSpPr>
          <p:nvPr>
            <p:ph type="ftr" sz="quarter" idx="11"/>
          </p:nvPr>
        </p:nvSpPr>
        <p:spPr/>
        <p:txBody>
          <a:bodyPr/>
          <a:lstStyle/>
          <a:p>
            <a:pPr>
              <a:defRPr/>
            </a:pPr>
            <a:r>
              <a:rPr lang="en-US" smtClean="0"/>
              <a:t>Doc #: 5-16-0031-00-agen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6CDC77F3-C253-453E-836B-1A31277EAE43}" type="datetime1">
              <a:rPr lang="en-US" smtClean="0"/>
              <a:t>9/6/2016</a:t>
            </a:fld>
            <a:endParaRPr lang="en-US"/>
          </a:p>
        </p:txBody>
      </p:sp>
      <p:sp>
        <p:nvSpPr>
          <p:cNvPr id="3" name="Footer Placeholder 2"/>
          <p:cNvSpPr>
            <a:spLocks noGrp="1"/>
          </p:cNvSpPr>
          <p:nvPr>
            <p:ph type="ftr" sz="quarter" idx="11"/>
          </p:nvPr>
        </p:nvSpPr>
        <p:spPr/>
        <p:txBody>
          <a:bodyPr/>
          <a:lstStyle/>
          <a:p>
            <a:pPr>
              <a:defRPr/>
            </a:pPr>
            <a:r>
              <a:rPr lang="en-US" smtClean="0"/>
              <a:t>Doc #: 5-16-0031-00-agen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471D6FF2-291F-49E9-A7A0-A59547E76ECC}" type="datetime1">
              <a:rPr lang="en-US" smtClean="0"/>
              <a:t>9/6/2016</a:t>
            </a:fld>
            <a:endParaRPr lang="en-US"/>
          </a:p>
        </p:txBody>
      </p:sp>
      <p:sp>
        <p:nvSpPr>
          <p:cNvPr id="3" name="Footer Placeholder 2"/>
          <p:cNvSpPr>
            <a:spLocks noGrp="1"/>
          </p:cNvSpPr>
          <p:nvPr>
            <p:ph type="ftr" sz="quarter" idx="11"/>
          </p:nvPr>
        </p:nvSpPr>
        <p:spPr/>
        <p:txBody>
          <a:bodyPr/>
          <a:lstStyle/>
          <a:p>
            <a:pPr>
              <a:defRPr/>
            </a:pPr>
            <a:r>
              <a:rPr lang="en-US" smtClean="0"/>
              <a:t>Doc #: 5-16-0031-00-agen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C6E18BFE-8A79-4B35-93B1-D37C493C8BC3}" type="datetime1">
              <a:rPr lang="en-US" smtClean="0"/>
              <a:t>9/6/2016</a:t>
            </a:fld>
            <a:endParaRPr lang="en-US"/>
          </a:p>
        </p:txBody>
      </p:sp>
      <p:sp>
        <p:nvSpPr>
          <p:cNvPr id="3" name="Footer Placeholder 2"/>
          <p:cNvSpPr>
            <a:spLocks noGrp="1"/>
          </p:cNvSpPr>
          <p:nvPr>
            <p:ph type="ftr" sz="quarter" idx="11"/>
          </p:nvPr>
        </p:nvSpPr>
        <p:spPr/>
        <p:txBody>
          <a:bodyPr/>
          <a:lstStyle/>
          <a:p>
            <a:pPr>
              <a:defRPr/>
            </a:pPr>
            <a:r>
              <a:rPr lang="en-US" smtClean="0"/>
              <a:t>Doc #: 5-16-0031-00-agen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8154</TotalTime>
  <Words>1346</Words>
  <Application>Microsoft Office PowerPoint</Application>
  <PresentationFormat>On-screen Show (4:3)</PresentationFormat>
  <Paragraphs>313</Paragraphs>
  <Slides>19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Working Schedule for 1900.5.2</vt:lpstr>
      <vt:lpstr>Other DySPAN-SC Activities</vt:lpstr>
      <vt:lpstr>Marketing Inputs</vt:lpstr>
      <vt:lpstr>Meeting Planning</vt:lpstr>
      <vt:lpstr>IEEE 1900.5 Meeting 5/2/16 @11:30 EST</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223</cp:revision>
  <dcterms:created xsi:type="dcterms:W3CDTF">2013-08-13T02:52:21Z</dcterms:created>
  <dcterms:modified xsi:type="dcterms:W3CDTF">2016-09-06T14:42:36Z</dcterms:modified>
</cp:coreProperties>
</file>