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1" r:id="rId14"/>
    <p:sldId id="335" r:id="rId15"/>
    <p:sldId id="372"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5AE8D3B-71BD-4FFB-A440-47C504272513}"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E56266-8EAD-4002-A109-2C93E3721D1E}"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EB172BA-B194-4E5C-827D-06CAF82D916A}"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42C9B87-F082-42B9-92F2-E789755C2464}"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C9358B4-89EB-45E6-BBD8-1845AAA82EA4}" type="datetime1">
              <a:rPr lang="en-US" smtClean="0"/>
              <a:t>9/6/2016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F325251-F7D4-4FC0-9F29-B49009CD8DC8}" type="datetime1">
              <a:rPr lang="en-US" smtClean="0"/>
              <a:t>9/6/2016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5D72004-D31B-43D6-B35F-1F3D16FB5797}" type="datetime1">
              <a:rPr lang="en-US" smtClean="0"/>
              <a:t>9/6/2016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B2B8C-44E4-401B-9A57-F1C5A2D293FC}" type="datetime1">
              <a:rPr lang="en-US" smtClean="0"/>
              <a:t>9/6/2016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D6051C-E24F-4F83-8E36-3CBF766469DF}" type="datetime1">
              <a:rPr lang="en-US" smtClean="0"/>
              <a:t>9/6/2016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F85A5FF-2C9C-40BE-B105-EA39FE45EB3D}" type="datetime1">
              <a:rPr lang="en-US" smtClean="0"/>
              <a:t>9/6/2016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F0EED8-4A6F-4250-94CE-5361C0FDF073}" type="datetime1">
              <a:rPr lang="en-US" smtClean="0"/>
              <a:t>9/6/2016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EC1159E-D6FB-4CD2-93D7-C2F8DDBE9FA2}" type="datetime1">
              <a:rPr lang="en-US" smtClean="0"/>
              <a:t>9/6/2016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5-16-0031-00-agen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C5C5E07-2DF6-45D7-AEDC-274D71806810}" type="datetime1">
              <a:rPr lang="en-US" smtClean="0">
                <a:solidFill>
                  <a:srgbClr val="000099"/>
                </a:solidFill>
              </a:rPr>
              <a:t>9/6/2016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53602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06 September 2016</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06 September</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2016 </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5-16-0031-00-agen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5-16-0031-00-agen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7A83CCAD-FE44-433F-8FD4-569559FF4922}"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a:t>5-16-0027-00, 5-16-0028-00, 5-16-0029-00 and </a:t>
            </a:r>
            <a:r>
              <a:rPr lang="en-US" dirty="0" smtClean="0"/>
              <a:t>5-16-0030-00</a:t>
            </a:r>
            <a:endParaRPr dirty="0" smtClean="0"/>
          </a:p>
          <a:p>
            <a:r>
              <a:rPr dirty="0" smtClean="0"/>
              <a:t>Mover:  </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56FE5EE7-165C-41EC-89D2-0D7DCCC15218}"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a:t>
            </a:r>
            <a:r>
              <a:rPr lang="en-US" dirty="0" smtClean="0"/>
              <a:t>for review?</a:t>
            </a:r>
          </a:p>
          <a:p>
            <a:r>
              <a:rPr lang="en-US" dirty="0" smtClean="0"/>
              <a:t>Other</a:t>
            </a:r>
          </a:p>
        </p:txBody>
      </p:sp>
      <p:sp>
        <p:nvSpPr>
          <p:cNvPr id="4" name="Date Placeholder 3"/>
          <p:cNvSpPr>
            <a:spLocks noGrp="1"/>
          </p:cNvSpPr>
          <p:nvPr>
            <p:ph type="dt" sz="half" idx="10"/>
          </p:nvPr>
        </p:nvSpPr>
        <p:spPr/>
        <p:txBody>
          <a:bodyPr/>
          <a:lstStyle/>
          <a:p>
            <a:pPr>
              <a:defRPr/>
            </a:pPr>
            <a:fld id="{A5691FBD-242D-4C50-BA0F-4190D5CDAA11}"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r>
              <a:rPr altLang="en-US" sz="1400" smtClean="0">
                <a:solidFill>
                  <a:srgbClr val="FF0000"/>
                </a:solidFill>
              </a:rPr>
              <a:t>√</a:t>
            </a:r>
            <a:endParaRPr altLang="en-US" sz="1400" b="1" smtClean="0">
              <a:solidFill>
                <a:srgbClr val="FF0000"/>
              </a:solidFill>
            </a:endParaRPr>
          </a:p>
          <a:p>
            <a:r>
              <a:rPr altLang="en-US" sz="1400" smtClean="0"/>
              <a:t>Complete Draft for Clause 6					1/16        </a:t>
            </a:r>
            <a:r>
              <a:rPr altLang="en-US" sz="1400" b="1" smtClean="0">
                <a:solidFill>
                  <a:srgbClr val="FF0000"/>
                </a:solidFill>
              </a:rPr>
              <a:t>8/16</a:t>
            </a:r>
            <a:endParaRPr altLang="en-US" sz="1400" smtClean="0"/>
          </a:p>
          <a:p>
            <a:r>
              <a:rPr altLang="en-US" sz="1400" smtClean="0"/>
              <a:t>Complete Draft for Clause 7					3/16         </a:t>
            </a:r>
            <a:r>
              <a:rPr altLang="en-US" sz="1400" b="1" smtClean="0">
                <a:solidFill>
                  <a:srgbClr val="FF0000"/>
                </a:solidFill>
              </a:rPr>
              <a:t>7/4</a:t>
            </a:r>
            <a:r>
              <a:rPr altLang="en-US" sz="1400" smtClean="0">
                <a:solidFill>
                  <a:srgbClr val="FF0000"/>
                </a:solidFill>
              </a:rPr>
              <a:t> √</a:t>
            </a:r>
            <a:endParaRPr altLang="en-US" sz="1400" b="1" smtClean="0">
              <a:solidFill>
                <a:srgbClr val="FF0000"/>
              </a:solidFill>
            </a:endParaRPr>
          </a:p>
          <a:p>
            <a:r>
              <a:rPr altLang="en-US" sz="1400" smtClean="0"/>
              <a:t>Complete Draft for Clause 8					4/16         </a:t>
            </a:r>
            <a:r>
              <a:rPr altLang="en-US" sz="1400" b="1" smtClean="0">
                <a:solidFill>
                  <a:srgbClr val="FF0000"/>
                </a:solidFill>
              </a:rPr>
              <a:t>9/16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D6C70496-6778-4539-88F8-BCBA25062D74}"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11213" cy="522288"/>
          </a:xfrm>
          <a:prstGeom prst="rect">
            <a:avLst/>
          </a:prstGeom>
          <a:noFill/>
        </p:spPr>
        <p:txBody>
          <a:bodyPr wrap="none">
            <a:spAutoFit/>
          </a:bodyPr>
          <a:lstStyle/>
          <a:p>
            <a:pPr>
              <a:defRPr/>
            </a:pPr>
            <a:r>
              <a:rPr lang="en-US" sz="1400" b="1" dirty="0">
                <a:solidFill>
                  <a:srgbClr val="FF0000"/>
                </a:solidFill>
                <a:latin typeface="+mn-lt"/>
                <a:cs typeface="+mn-cs"/>
              </a:rPr>
              <a:t>3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2569132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Recirculation status</a:t>
            </a:r>
          </a:p>
          <a:p>
            <a:r>
              <a:rPr lang="en-US" dirty="0" smtClean="0"/>
              <a:t>Schema Status</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00130AA2-5158-40BF-978C-43D768CECE36}"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 </a:t>
            </a:r>
            <a:endParaRPr altLang="en-US" sz="1400" smtClean="0"/>
          </a:p>
          <a:p>
            <a:r>
              <a:rPr altLang="en-US" sz="1400" smtClean="0"/>
              <a:t>Form Comment Resolution subcommittee				3/15/16</a:t>
            </a:r>
          </a:p>
          <a:p>
            <a:r>
              <a:rPr altLang="en-US" sz="1400" smtClean="0"/>
              <a:t>Suggested comment resolutions available				5/15/16</a:t>
            </a:r>
          </a:p>
          <a:p>
            <a:r>
              <a:rPr altLang="en-US" sz="1400" smtClean="0"/>
              <a:t>Vote for Recirc Ballot					6/7/16</a:t>
            </a:r>
          </a:p>
          <a:p>
            <a:r>
              <a:rPr altLang="en-US" sz="1400" smtClean="0"/>
              <a:t>Conduct Recirc Ballot					6/15/16</a:t>
            </a:r>
          </a:p>
          <a:p>
            <a:r>
              <a:rPr altLang="en-US" sz="1400" smtClean="0"/>
              <a:t>Ballot completes						6/30/16</a:t>
            </a:r>
          </a:p>
          <a:p>
            <a:r>
              <a:rPr altLang="en-US" sz="1400" smtClean="0"/>
              <a:t>Approved by Standards Board					</a:t>
            </a:r>
            <a:r>
              <a:rPr altLang="en-US" sz="1400" smtClean="0">
                <a:solidFill>
                  <a:srgbClr val="FF0000"/>
                </a:solidFill>
              </a:rPr>
              <a:t>4/1/16  </a:t>
            </a:r>
            <a:r>
              <a:rPr altLang="en-US" sz="1400" b="1" smtClean="0">
                <a:solidFill>
                  <a:srgbClr val="FF0000"/>
                </a:solidFill>
              </a:rPr>
              <a:t>12/1/16</a:t>
            </a:r>
          </a:p>
          <a:p>
            <a:r>
              <a:rPr altLang="en-US" sz="1400" smtClean="0"/>
              <a:t>Reference implementation available				</a:t>
            </a:r>
            <a:r>
              <a:rPr altLang="en-US" sz="1400" smtClean="0">
                <a:solidFill>
                  <a:srgbClr val="FF0000"/>
                </a:solidFill>
              </a:rPr>
              <a:t>12/15    </a:t>
            </a:r>
            <a:r>
              <a:rPr altLang="en-US" sz="1400" b="1" smtClean="0">
                <a:solidFill>
                  <a:srgbClr val="FF0000"/>
                </a:solidFill>
              </a:rPr>
              <a:t>1/16</a:t>
            </a:r>
          </a:p>
          <a:p>
            <a:r>
              <a:rPr altLang="en-US" sz="1400" smtClean="0"/>
              <a:t>Certification available					</a:t>
            </a:r>
            <a:r>
              <a:rPr altLang="en-US" sz="1400" smtClean="0">
                <a:solidFill>
                  <a:srgbClr val="FF0000"/>
                </a:solidFill>
              </a:rPr>
              <a:t>3/16       </a:t>
            </a:r>
            <a:r>
              <a:rPr altLang="en-US" sz="1400" b="1" smtClean="0">
                <a:solidFill>
                  <a:srgbClr val="FF0000"/>
                </a:solidFill>
              </a:rPr>
              <a:t>?</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D35E22BA-42DC-42EF-AE3B-F751A2766BA6}"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201" name="TextBox 2"/>
          <p:cNvSpPr txBox="1">
            <a:spLocks noChangeArrowheads="1"/>
          </p:cNvSpPr>
          <p:nvPr/>
        </p:nvSpPr>
        <p:spPr bwMode="auto">
          <a:xfrm>
            <a:off x="7467600" y="3132138"/>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a:solidFill>
                  <a:schemeClr val="tx1"/>
                </a:solidFill>
              </a:rPr>
              <a:t>Rebaselined</a:t>
            </a:r>
          </a:p>
        </p:txBody>
      </p:sp>
      <p:cxnSp>
        <p:nvCxnSpPr>
          <p:cNvPr id="9" name="Straight Arrow Connector 8"/>
          <p:cNvCxnSpPr/>
          <p:nvPr/>
        </p:nvCxnSpPr>
        <p:spPr>
          <a:xfrm>
            <a:off x="7772400" y="3429000"/>
            <a:ext cx="0" cy="9715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 held</a:t>
            </a:r>
            <a:endParaRPr lang="en-US" dirty="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463EC3C7-DD15-4A93-8362-5FA79FDB9BD8}"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pPr lvl="1"/>
            <a:r>
              <a:rPr lang="en-US" dirty="0" smtClean="0"/>
              <a:t>Any updates on 1900.5 use?</a:t>
            </a:r>
          </a:p>
          <a:p>
            <a:r>
              <a:rPr lang="en-US" dirty="0" smtClean="0"/>
              <a:t>NSC</a:t>
            </a:r>
            <a:endParaRPr lang="en-US" dirty="0" smtClean="0"/>
          </a:p>
          <a:p>
            <a:pPr lvl="1"/>
            <a:r>
              <a:rPr lang="en-US" dirty="0" smtClean="0"/>
              <a:t>On hold till FY17</a:t>
            </a:r>
            <a:endParaRPr lang="en-US" dirty="0" smtClean="0"/>
          </a:p>
          <a:p>
            <a:r>
              <a:rPr lang="en-US" dirty="0" smtClean="0"/>
              <a:t>Standards paper in process</a:t>
            </a:r>
          </a:p>
          <a:p>
            <a:r>
              <a:rPr lang="en-US" dirty="0" smtClean="0"/>
              <a:t>Vita 49 interactions?</a:t>
            </a:r>
          </a:p>
        </p:txBody>
      </p:sp>
      <p:sp>
        <p:nvSpPr>
          <p:cNvPr id="4" name="Date Placeholder 3"/>
          <p:cNvSpPr>
            <a:spLocks noGrp="1"/>
          </p:cNvSpPr>
          <p:nvPr>
            <p:ph type="dt" sz="quarter" idx="10"/>
          </p:nvPr>
        </p:nvSpPr>
        <p:spPr/>
        <p:txBody>
          <a:bodyPr/>
          <a:lstStyle/>
          <a:p>
            <a:pPr>
              <a:defRPr/>
            </a:pPr>
            <a:fld id="{93FCDA90-119B-46E6-9CF9-8259C32B2B78}"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sz="2800" dirty="0" smtClean="0"/>
              <a:t>Next WG GoToMeeting </a:t>
            </a:r>
            <a:r>
              <a:rPr lang="en-US" sz="2800" dirty="0" smtClean="0"/>
              <a:t>October</a:t>
            </a:r>
            <a:r>
              <a:rPr lang="en-US" sz="2800" dirty="0" smtClean="0"/>
              <a:t> 3 @ </a:t>
            </a:r>
            <a:r>
              <a:rPr lang="en-US" sz="2800" dirty="0" smtClean="0"/>
              <a:t>11:30 AM </a:t>
            </a:r>
            <a:r>
              <a:rPr lang="en-US" sz="2800" dirty="0" smtClean="0"/>
              <a:t>EDT</a:t>
            </a:r>
          </a:p>
          <a:p>
            <a:pPr lvl="1"/>
            <a:r>
              <a:rPr lang="en-US" sz="2400" dirty="0" smtClean="0"/>
              <a:t>Note change to Mondays</a:t>
            </a:r>
            <a:endParaRPr lang="en-US" sz="2400" dirty="0" smtClean="0"/>
          </a:p>
          <a:p>
            <a:r>
              <a:rPr lang="en-US" sz="2800" dirty="0" smtClean="0"/>
              <a:t>Ad </a:t>
            </a:r>
            <a:r>
              <a:rPr lang="en-US" sz="2800" dirty="0" err="1" smtClean="0"/>
              <a:t>Hocs</a:t>
            </a:r>
            <a:r>
              <a:rPr lang="en-US" sz="2800" dirty="0" smtClean="0"/>
              <a:t>?</a:t>
            </a:r>
          </a:p>
        </p:txBody>
      </p:sp>
      <p:sp>
        <p:nvSpPr>
          <p:cNvPr id="4" name="Date Placeholder 3"/>
          <p:cNvSpPr>
            <a:spLocks noGrp="1"/>
          </p:cNvSpPr>
          <p:nvPr>
            <p:ph type="dt" sz="quarter" idx="10"/>
          </p:nvPr>
        </p:nvSpPr>
        <p:spPr/>
        <p:txBody>
          <a:bodyPr/>
          <a:lstStyle/>
          <a:p>
            <a:pPr>
              <a:defRPr/>
            </a:pPr>
            <a:fld id="{05EB5E3C-76BE-4308-9789-9975446F079D}"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a:t>5</a:t>
            </a:r>
            <a:r>
              <a:rPr lang="en-US" dirty="0" smtClean="0"/>
              <a:t>/2/16 @11:30 EST</a:t>
            </a:r>
            <a:endParaRPr lang="en-US" dirty="0"/>
          </a:p>
        </p:txBody>
      </p:sp>
      <p:sp>
        <p:nvSpPr>
          <p:cNvPr id="4" name="Date Placeholder 3"/>
          <p:cNvSpPr>
            <a:spLocks noGrp="1"/>
          </p:cNvSpPr>
          <p:nvPr>
            <p:ph type="dt" sz="half" idx="10"/>
          </p:nvPr>
        </p:nvSpPr>
        <p:spPr/>
        <p:txBody>
          <a:bodyPr/>
          <a:lstStyle/>
          <a:p>
            <a:pPr>
              <a:defRPr/>
            </a:pPr>
            <a:fld id="{E7645451-0B26-4503-B1F4-4DF7E1E65B63}"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6E79CB30-517C-4E1B-87E4-4E097605DECA}"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08E9D958-291A-412C-81E8-C9D877CB657B}"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1143000"/>
          </a:xfrm>
        </p:spPr>
        <p:txBody>
          <a:bodyPr/>
          <a:lstStyle/>
          <a:p>
            <a:r>
              <a:rPr altLang="en-US" smtClean="0"/>
              <a:t>Current Membership</a:t>
            </a:r>
          </a:p>
        </p:txBody>
      </p:sp>
      <p:sp>
        <p:nvSpPr>
          <p:cNvPr id="3" name="Date Placeholder 2"/>
          <p:cNvSpPr>
            <a:spLocks noGrp="1"/>
          </p:cNvSpPr>
          <p:nvPr>
            <p:ph type="dt" sz="quarter" idx="10"/>
          </p:nvPr>
        </p:nvSpPr>
        <p:spPr/>
        <p:txBody>
          <a:bodyPr/>
          <a:lstStyle/>
          <a:p>
            <a:pPr>
              <a:defRPr/>
            </a:pPr>
            <a:fld id="{0CFB90CE-D64D-4A34-80F6-F2446874EB96}" type="datetime1">
              <a:rPr lang="en-US" smtClean="0"/>
              <a:t>9/6/2016</a:t>
            </a:fld>
            <a:endParaRPr lang="en-US"/>
          </a:p>
        </p:txBody>
      </p:sp>
      <p:sp>
        <p:nvSpPr>
          <p:cNvPr id="4" name="Footer Placeholder 3"/>
          <p:cNvSpPr>
            <a:spLocks noGrp="1"/>
          </p:cNvSpPr>
          <p:nvPr>
            <p:ph type="ftr" sz="quarter" idx="11"/>
          </p:nvPr>
        </p:nvSpPr>
        <p:spPr/>
        <p:txBody>
          <a:bodyPr/>
          <a:lstStyle/>
          <a:p>
            <a:pPr>
              <a:defRPr/>
            </a:pPr>
            <a:r>
              <a:rPr lang="en-US" smtClean="0"/>
              <a:t>Doc #: 5-16-0031-00-agen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2415618261"/>
              </p:ext>
            </p:extLst>
          </p:nvPr>
        </p:nvGraphicFramePr>
        <p:xfrm>
          <a:off x="1828798" y="1143000"/>
          <a:ext cx="4724402" cy="4692642"/>
        </p:xfrm>
        <a:graphic>
          <a:graphicData uri="http://schemas.openxmlformats.org/drawingml/2006/table">
            <a:tbl>
              <a:tblPr>
                <a:tableStyleId>{5C22544A-7EE6-4342-B048-85BDC9FD1C3A}</a:tableStyleId>
              </a:tblPr>
              <a:tblGrid>
                <a:gridCol w="488731"/>
                <a:gridCol w="733097"/>
                <a:gridCol w="651641"/>
                <a:gridCol w="733097"/>
                <a:gridCol w="2117836"/>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9 participants</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Caicedo</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Chester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Kokar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6947" marR="6947" marT="6947"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US Army RDECOM CERDEC</a:t>
                      </a:r>
                      <a:endParaRPr lang="en-US" sz="1000" b="0" i="0" u="none" strike="noStrike" dirty="0">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BAE Systems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r>
                        <a:rPr lang="en-US" sz="1000" u="none" strike="noStrike" dirty="0">
                          <a:effectLst/>
                        </a:rPr>
                        <a:t> (Vice Chair)</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Foundry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SchrageConsult</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NASA</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Lockheed </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Nikolich</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Self</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Stephen</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Berger</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TEM Consulting</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CGI Group Inc.</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CSIR Institute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Sam</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Schmitz</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err="1">
                          <a:effectLst/>
                        </a:rPr>
                        <a:t>Mitre</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a:t>
            </a:r>
            <a:r>
              <a:rPr lang="en-US" dirty="0" smtClean="0">
                <a:latin typeface="Times New Roman" pitchFamily="18" charset="0"/>
              </a:rPr>
              <a:t>on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a:t>
            </a:r>
            <a:r>
              <a:rPr lang="en-US" dirty="0" smtClean="0">
                <a:latin typeface="Times New Roman" pitchFamily="18" charset="0"/>
              </a:rPr>
              <a:t>review</a:t>
            </a:r>
          </a:p>
          <a:p>
            <a:pPr>
              <a:buFont typeface="Calibri" pitchFamily="34" charset="0"/>
              <a:buAutoNum type="arabicPeriod"/>
            </a:pPr>
            <a:r>
              <a:rPr lang="en-US" dirty="0"/>
              <a:t>Detailed 1900.5.1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28469327-3678-46E0-86CC-CA9B2449D8FE}"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5-16-0031-00</a:t>
            </a:r>
            <a:endParaRPr dirty="0" smtClean="0"/>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1F8844FE-62B2-4312-BDC1-1D68EB563BC0}" type="datetime1">
              <a:rPr lang="en-US" smtClean="0"/>
              <a:t>9/6/2016</a:t>
            </a:fld>
            <a:endParaRPr lang="en-US"/>
          </a:p>
        </p:txBody>
      </p:sp>
      <p:sp>
        <p:nvSpPr>
          <p:cNvPr id="5" name="Footer Placeholder 4"/>
          <p:cNvSpPr>
            <a:spLocks noGrp="1"/>
          </p:cNvSpPr>
          <p:nvPr>
            <p:ph type="ftr" sz="quarter" idx="11"/>
          </p:nvPr>
        </p:nvSpPr>
        <p:spPr/>
        <p:txBody>
          <a:bodyPr/>
          <a:lstStyle/>
          <a:p>
            <a:pPr>
              <a:defRPr/>
            </a:pPr>
            <a:r>
              <a:rPr lang="en-US" smtClean="0"/>
              <a:t>Doc #: 5-16-0031-00-agen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6CDC77F3-C253-453E-836B-1A31277EAE43}"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471D6FF2-291F-49E9-A7A0-A59547E76ECC}"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6E18BFE-8A79-4B35-93B1-D37C493C8BC3}" type="datetime1">
              <a:rPr lang="en-US" smtClean="0"/>
              <a:t>9/6/2016</a:t>
            </a:fld>
            <a:endParaRPr lang="en-US"/>
          </a:p>
        </p:txBody>
      </p:sp>
      <p:sp>
        <p:nvSpPr>
          <p:cNvPr id="3" name="Footer Placeholder 2"/>
          <p:cNvSpPr>
            <a:spLocks noGrp="1"/>
          </p:cNvSpPr>
          <p:nvPr>
            <p:ph type="ftr" sz="quarter" idx="11"/>
          </p:nvPr>
        </p:nvSpPr>
        <p:spPr/>
        <p:txBody>
          <a:bodyPr/>
          <a:lstStyle/>
          <a:p>
            <a:pPr>
              <a:defRPr/>
            </a:pPr>
            <a:r>
              <a:rPr lang="en-US" smtClean="0"/>
              <a:t>Doc #: 5-16-0031-00-agen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8154</TotalTime>
  <Words>1346</Words>
  <Application>Microsoft Office PowerPoint</Application>
  <PresentationFormat>On-screen Show (4:3)</PresentationFormat>
  <Paragraphs>313</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5/2/16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223</cp:revision>
  <dcterms:created xsi:type="dcterms:W3CDTF">2013-08-13T02:52:21Z</dcterms:created>
  <dcterms:modified xsi:type="dcterms:W3CDTF">2016-09-06T14:42:36Z</dcterms:modified>
</cp:coreProperties>
</file>