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83" r:id="rId4"/>
    <p:sldId id="376" r:id="rId5"/>
    <p:sldId id="377" r:id="rId6"/>
    <p:sldId id="378" r:id="rId7"/>
    <p:sldId id="337" r:id="rId8"/>
    <p:sldId id="332" r:id="rId9"/>
    <p:sldId id="317" r:id="rId10"/>
    <p:sldId id="352" r:id="rId11"/>
    <p:sldId id="353" r:id="rId12"/>
    <p:sldId id="354" r:id="rId13"/>
    <p:sldId id="355" r:id="rId14"/>
    <p:sldId id="307" r:id="rId15"/>
    <p:sldId id="384" r:id="rId16"/>
    <p:sldId id="360" r:id="rId17"/>
    <p:sldId id="385" r:id="rId18"/>
    <p:sldId id="382" r:id="rId19"/>
    <p:sldId id="346" r:id="rId20"/>
    <p:sldId id="368" r:id="rId21"/>
    <p:sldId id="38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8</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10</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5188216F-07C9-4EFC-AB14-2E5F965D9508}" type="datetime1">
              <a:rPr lang="en-US" smtClean="0"/>
              <a:t>7/26/2016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DEFB5CF-327E-473F-A6D4-E39A89E5D345}" type="datetime1">
              <a:rPr lang="en-US" smtClean="0"/>
              <a:t>7/26/2016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9B701A1-0E47-4FD3-B77B-89351F9146CB}" type="datetime1">
              <a:rPr lang="en-US" smtClean="0"/>
              <a:t>7/26/2016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8A23C9-2BDC-42D0-B4E6-DE3839CB6102}" type="datetime1">
              <a:rPr lang="en-US" smtClean="0"/>
              <a:t>7/26/2016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F26C5F1-D2A1-45E5-8F59-99E8C57E010D}" type="datetime1">
              <a:rPr lang="en-US" smtClean="0"/>
              <a:t>7/26/2016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785D6A8-FA3C-4F79-9D5D-652A6487E357}" type="datetime1">
              <a:rPr lang="en-US" smtClean="0"/>
              <a:t>7/26/2016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F602928-BCF4-4D37-9380-E66E0BE85176}" type="datetime1">
              <a:rPr lang="en-US" smtClean="0"/>
              <a:t>7/26/2016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3427459-E5F1-4F7C-8698-59F0CD1312B8}" type="datetime1">
              <a:rPr lang="en-US" smtClean="0"/>
              <a:t>7/26/2016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AFDF08-5364-42F6-BF78-FF44FBC77CB2}" type="datetime1">
              <a:rPr lang="en-US" smtClean="0"/>
              <a:t>7/26/2016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F15D950-0645-40B5-BDAD-196975859E8D}" type="datetime1">
              <a:rPr lang="en-US" smtClean="0"/>
              <a:t>7/26/2016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B1B5928-849C-4C3A-B2AF-D51C041548C4}" type="datetime1">
              <a:rPr lang="en-US" smtClean="0"/>
              <a:t>7/26/2016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5-16-0023-02-agen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2B955B4F-5C19-47FA-A1D8-FF6E6119BDA1}" type="datetime1">
              <a:rPr lang="en-US" smtClean="0"/>
              <a:t>7/26/2016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5-16-0023-02-agen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8511F37-67F0-4F86-96C6-9623633B56D7}" type="datetime1">
              <a:rPr lang="en-US" smtClean="0">
                <a:solidFill>
                  <a:srgbClr val="000099"/>
                </a:solidFill>
              </a:rPr>
              <a:t>7/26/2016</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64093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26-29 July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8 July </a:t>
            </a:r>
            <a:r>
              <a:rPr lang="en-US" sz="1200" b="1" dirty="0">
                <a:latin typeface="Arial" pitchFamily="34" charset="0"/>
                <a:cs typeface="Times New Roman" pitchFamily="18" charset="0"/>
              </a:rPr>
              <a:t>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5-16-0023-02-agen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5-16-0023-02-agen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210E1A2B-C149-42AA-A686-2FAD95807EB4}" type="datetime1">
              <a:rPr lang="en-US" smtClean="0"/>
              <a:t>7/26/2016</a:t>
            </a:fld>
            <a:endParaRPr lang="en-US"/>
          </a:p>
        </p:txBody>
      </p:sp>
      <p:sp>
        <p:nvSpPr>
          <p:cNvPr id="3" name="Footer Placeholder 2"/>
          <p:cNvSpPr>
            <a:spLocks noGrp="1"/>
          </p:cNvSpPr>
          <p:nvPr>
            <p:ph type="ftr" sz="quarter" idx="11"/>
          </p:nvPr>
        </p:nvSpPr>
        <p:spPr/>
        <p:txBody>
          <a:bodyPr/>
          <a:lstStyle/>
          <a:p>
            <a:pPr>
              <a:defRPr/>
            </a:pPr>
            <a:r>
              <a:rPr lang="en-US" smtClean="0"/>
              <a:t>Doc #: 5-16-0023-02-agen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4738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3DEBB9C3-33AD-4A09-8E0E-6A51C5795FF1}" type="datetime1">
              <a:rPr lang="en-US" smtClean="0"/>
              <a:t>7/26/2016</a:t>
            </a:fld>
            <a:endParaRPr lang="en-US"/>
          </a:p>
        </p:txBody>
      </p:sp>
      <p:sp>
        <p:nvSpPr>
          <p:cNvPr id="3" name="Footer Placeholder 2"/>
          <p:cNvSpPr>
            <a:spLocks noGrp="1"/>
          </p:cNvSpPr>
          <p:nvPr>
            <p:ph type="ftr" sz="quarter" idx="11"/>
          </p:nvPr>
        </p:nvSpPr>
        <p:spPr/>
        <p:txBody>
          <a:bodyPr/>
          <a:lstStyle/>
          <a:p>
            <a:pPr>
              <a:defRPr/>
            </a:pPr>
            <a:r>
              <a:rPr lang="en-US" smtClean="0"/>
              <a:t>Doc #: 5-16-0023-02-agen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07770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F5662190-4819-4BC6-9037-37A21A77D22E}" type="datetime1">
              <a:rPr lang="en-US" smtClean="0"/>
              <a:t>7/26/2016</a:t>
            </a:fld>
            <a:endParaRPr lang="en-US"/>
          </a:p>
        </p:txBody>
      </p:sp>
      <p:sp>
        <p:nvSpPr>
          <p:cNvPr id="3" name="Footer Placeholder 2"/>
          <p:cNvSpPr>
            <a:spLocks noGrp="1"/>
          </p:cNvSpPr>
          <p:nvPr>
            <p:ph type="ftr" sz="quarter" idx="11"/>
          </p:nvPr>
        </p:nvSpPr>
        <p:spPr/>
        <p:txBody>
          <a:bodyPr/>
          <a:lstStyle/>
          <a:p>
            <a:pPr>
              <a:defRPr/>
            </a:pPr>
            <a:r>
              <a:rPr lang="en-US" smtClean="0"/>
              <a:t>Doc #: 5-16-0023-02-agen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41363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73EBA64-53DB-490C-950B-FBF0863B9DFD}" type="datetime1">
              <a:rPr lang="en-US" smtClean="0"/>
              <a:t>7/26/2016</a:t>
            </a:fld>
            <a:endParaRPr lang="en-US"/>
          </a:p>
        </p:txBody>
      </p:sp>
      <p:sp>
        <p:nvSpPr>
          <p:cNvPr id="3" name="Footer Placeholder 2"/>
          <p:cNvSpPr>
            <a:spLocks noGrp="1"/>
          </p:cNvSpPr>
          <p:nvPr>
            <p:ph type="ftr" sz="quarter" idx="11"/>
          </p:nvPr>
        </p:nvSpPr>
        <p:spPr/>
        <p:txBody>
          <a:bodyPr/>
          <a:lstStyle/>
          <a:p>
            <a:pPr>
              <a:defRPr/>
            </a:pPr>
            <a:r>
              <a:rPr lang="en-US" smtClean="0"/>
              <a:t>Doc #: 5-16-0023-02-agen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5-16-0024-00</a:t>
            </a:r>
            <a:endParaRPr dirty="0"/>
          </a:p>
          <a:p>
            <a:endParaRPr dirty="0"/>
          </a:p>
          <a:p>
            <a:r>
              <a:rPr dirty="0"/>
              <a:t>Mover:  </a:t>
            </a:r>
          </a:p>
          <a:p>
            <a:r>
              <a:rPr dirty="0"/>
              <a:t>Second</a:t>
            </a:r>
            <a:r>
              <a:rPr dirty="0" smtClean="0"/>
              <a:t>:  </a:t>
            </a:r>
            <a:endParaRPr dirty="0"/>
          </a:p>
          <a:p>
            <a:r>
              <a:rPr lang="en-US" dirty="0"/>
              <a:t>Vote</a:t>
            </a:r>
            <a:r>
              <a:rPr lang="en-US" dirty="0" smtClean="0"/>
              <a:t>:  </a:t>
            </a:r>
            <a:endParaRPr dirty="0"/>
          </a:p>
        </p:txBody>
      </p:sp>
      <p:sp>
        <p:nvSpPr>
          <p:cNvPr id="4" name="Date Placeholder 3"/>
          <p:cNvSpPr>
            <a:spLocks noGrp="1"/>
          </p:cNvSpPr>
          <p:nvPr>
            <p:ph type="dt" sz="quarter" idx="10"/>
          </p:nvPr>
        </p:nvSpPr>
        <p:spPr/>
        <p:txBody>
          <a:bodyPr/>
          <a:lstStyle/>
          <a:p>
            <a:pPr>
              <a:defRPr/>
            </a:pPr>
            <a:fld id="{A7E576D9-D462-43C6-89B5-B3DB4496A379}" type="datetime1">
              <a:rPr lang="en-US" smtClean="0"/>
              <a:t>7/26/2016</a:t>
            </a:fld>
            <a:endParaRPr lang="en-US"/>
          </a:p>
        </p:txBody>
      </p:sp>
      <p:sp>
        <p:nvSpPr>
          <p:cNvPr id="5" name="Footer Placeholder 4"/>
          <p:cNvSpPr>
            <a:spLocks noGrp="1"/>
          </p:cNvSpPr>
          <p:nvPr>
            <p:ph type="ftr" sz="quarter" idx="11"/>
          </p:nvPr>
        </p:nvSpPr>
        <p:spPr/>
        <p:txBody>
          <a:body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1/16</a:t>
            </a:r>
            <a:r>
              <a:rPr lang="en-US" altLang="en-US" sz="1400" dirty="0" smtClean="0">
                <a:solidFill>
                  <a:srgbClr val="FF0000"/>
                </a:solidFill>
              </a:rPr>
              <a:t>√</a:t>
            </a:r>
            <a:endParaRPr altLang="en-US" sz="1400" b="1" dirty="0" smtClean="0">
              <a:solidFill>
                <a:srgbClr val="FF0000"/>
              </a:solidFill>
            </a:endParaRPr>
          </a:p>
          <a:p>
            <a:r>
              <a:rPr altLang="en-US" sz="1400" dirty="0" smtClean="0"/>
              <a:t>Complete Draft for Clause 6					1/16         </a:t>
            </a:r>
            <a:r>
              <a:rPr lang="en-US" altLang="en-US" sz="1400" b="1" dirty="0" smtClean="0">
                <a:solidFill>
                  <a:srgbClr val="FF0000"/>
                </a:solidFill>
              </a:rPr>
              <a:t>8/16</a:t>
            </a:r>
            <a:endParaRPr altLang="en-US" sz="1400" dirty="0" smtClean="0"/>
          </a:p>
          <a:p>
            <a:r>
              <a:rPr altLang="en-US" sz="1400" dirty="0" smtClean="0"/>
              <a:t>Complete Draft for Clause 7					3/16         </a:t>
            </a:r>
            <a:r>
              <a:rPr lang="en-US" altLang="en-US" sz="1400" b="1" dirty="0" smtClean="0">
                <a:solidFill>
                  <a:srgbClr val="FF0000"/>
                </a:solidFill>
              </a:rPr>
              <a:t>7/16</a:t>
            </a:r>
            <a:r>
              <a:rPr lang="en-US" altLang="en-US" sz="1400" dirty="0" smtClean="0">
                <a:solidFill>
                  <a:srgbClr val="FF0000"/>
                </a:solidFill>
              </a:rPr>
              <a:t> √</a:t>
            </a:r>
            <a:endParaRPr altLang="en-US" sz="1400" b="1" dirty="0" smtClean="0">
              <a:solidFill>
                <a:srgbClr val="FF0000"/>
              </a:solidFill>
            </a:endParaRPr>
          </a:p>
          <a:p>
            <a:r>
              <a:rPr altLang="en-US" sz="1400" dirty="0" smtClean="0"/>
              <a:t>Complete Draft for Clause 8					4/16         </a:t>
            </a:r>
            <a:r>
              <a:rPr lang="en-US" altLang="en-US" sz="1400" b="1" dirty="0" smtClean="0">
                <a:solidFill>
                  <a:srgbClr val="FF0000"/>
                </a:solidFill>
              </a:rPr>
              <a:t>9/16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A6C4C61B-27E9-4805-8ED6-EF6C4098C7B1}" type="datetime1">
              <a:rPr lang="en-US" smtClean="0"/>
              <a:t>7/26/2016</a:t>
            </a:fld>
            <a:endParaRPr lang="en-US"/>
          </a:p>
        </p:txBody>
      </p:sp>
      <p:sp>
        <p:nvSpPr>
          <p:cNvPr id="5" name="Footer Placeholder 4"/>
          <p:cNvSpPr>
            <a:spLocks noGrp="1"/>
          </p:cNvSpPr>
          <p:nvPr>
            <p:ph type="ftr" sz="quarter" idx="11"/>
          </p:nvPr>
        </p:nvSpPr>
        <p:spPr/>
        <p:txBody>
          <a:bodyPr/>
          <a:lstStyle/>
          <a:p>
            <a:pPr>
              <a:defRPr/>
            </a:pPr>
            <a:r>
              <a:rPr lang="en-US" smtClean="0"/>
              <a:t>Doc #: 5-16-0023-02-agen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19F5300-09EA-4831-B235-E28B5722C7BD}" type="slidenum">
              <a:rPr lang="en-US" altLang="en-US" sz="1200" smtClean="0"/>
              <a:pPr>
                <a:spcBef>
                  <a:spcPct val="0"/>
                </a:spcBef>
                <a:buFontTx/>
                <a:buNone/>
              </a:pPr>
              <a:t>15</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2541" y="2630054"/>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890685" y="1526759"/>
            <a:ext cx="796115" cy="338554"/>
          </a:xfrm>
          <a:prstGeom prst="rect">
            <a:avLst/>
          </a:prstGeom>
          <a:noFill/>
        </p:spPr>
        <p:txBody>
          <a:bodyPr wrap="none" rtlCol="0">
            <a:spAutoFit/>
          </a:bodyPr>
          <a:lstStyle/>
          <a:p>
            <a:r>
              <a:rPr lang="en-US" sz="1600" dirty="0" smtClean="0">
                <a:solidFill>
                  <a:srgbClr val="FF0000"/>
                </a:solidFill>
              </a:rPr>
              <a:t>Update</a:t>
            </a:r>
            <a:endParaRPr lang="en-US" sz="1600" dirty="0">
              <a:solidFill>
                <a:srgbClr val="FF0000"/>
              </a:solidFill>
            </a:endParaRPr>
          </a:p>
        </p:txBody>
      </p: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561"/>
            <a:ext cx="811376" cy="523220"/>
          </a:xfrm>
          <a:prstGeom prst="rect">
            <a:avLst/>
          </a:prstGeom>
          <a:noFill/>
        </p:spPr>
        <p:txBody>
          <a:bodyPr wrap="none" rtlCol="0">
            <a:spAutoFit/>
          </a:bodyPr>
          <a:lstStyle/>
          <a:p>
            <a:r>
              <a:rPr lang="en-US" sz="1400" b="1" dirty="0">
                <a:solidFill>
                  <a:srgbClr val="FF0000"/>
                </a:solidFill>
                <a:latin typeface="+mn-lt"/>
                <a:cs typeface="+mn-cs"/>
              </a:rPr>
              <a:t>3 month</a:t>
            </a:r>
          </a:p>
          <a:p>
            <a:r>
              <a:rPr lang="en-US" sz="1400" b="1" dirty="0">
                <a:solidFill>
                  <a:srgbClr val="FF0000"/>
                </a:solidFill>
                <a:latin typeface="+mn-lt"/>
                <a:cs typeface="+mn-cs"/>
              </a:rPr>
              <a:t>slip</a:t>
            </a:r>
          </a:p>
        </p:txBody>
      </p:sp>
    </p:spTree>
    <p:extLst>
      <p:ext uri="{BB962C8B-B14F-4D97-AF65-F5344CB8AC3E}">
        <p14:creationId xmlns:p14="http://schemas.microsoft.com/office/powerpoint/2010/main" val="2199146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a:t>
            </a:r>
            <a:r>
              <a:rPr lang="en-US" dirty="0" smtClean="0"/>
              <a:t>Drafting Review (7/27/16</a:t>
            </a:r>
            <a:r>
              <a:rPr lang="en-US" dirty="0"/>
              <a:t>)</a:t>
            </a:r>
          </a:p>
        </p:txBody>
      </p:sp>
      <p:sp>
        <p:nvSpPr>
          <p:cNvPr id="3" name="Content Placeholder 2"/>
          <p:cNvSpPr>
            <a:spLocks noGrp="1"/>
          </p:cNvSpPr>
          <p:nvPr>
            <p:ph idx="1"/>
          </p:nvPr>
        </p:nvSpPr>
        <p:spPr/>
        <p:txBody>
          <a:bodyPr/>
          <a:lstStyle/>
          <a:p>
            <a:r>
              <a:rPr lang="en-US" dirty="0"/>
              <a:t>Review of latest developments with </a:t>
            </a:r>
            <a:r>
              <a:rPr lang="en-US" dirty="0" smtClean="0"/>
              <a:t>draft</a:t>
            </a:r>
          </a:p>
          <a:p>
            <a:r>
              <a:rPr lang="en-US" dirty="0" smtClean="0"/>
              <a:t>Style sheet demonstration</a:t>
            </a:r>
            <a:endParaRPr lang="en-US" dirty="0"/>
          </a:p>
        </p:txBody>
      </p:sp>
      <p:sp>
        <p:nvSpPr>
          <p:cNvPr id="4" name="Date Placeholder 3"/>
          <p:cNvSpPr>
            <a:spLocks noGrp="1"/>
          </p:cNvSpPr>
          <p:nvPr>
            <p:ph type="dt" sz="half" idx="10"/>
          </p:nvPr>
        </p:nvSpPr>
        <p:spPr/>
        <p:txBody>
          <a:bodyPr/>
          <a:lstStyle/>
          <a:p>
            <a:pPr>
              <a:defRPr/>
            </a:pPr>
            <a:fld id="{24F5C7F8-38CD-4122-A59F-5467DEDE5F52}" type="datetime1">
              <a:rPr lang="en-US" smtClean="0"/>
              <a:t>7/26/2016</a:t>
            </a:fld>
            <a:endParaRPr lang="en-US"/>
          </a:p>
        </p:txBody>
      </p:sp>
      <p:sp>
        <p:nvSpPr>
          <p:cNvPr id="5" name="Footer Placeholder 4"/>
          <p:cNvSpPr>
            <a:spLocks noGrp="1"/>
          </p:cNvSpPr>
          <p:nvPr>
            <p:ph type="ftr" sz="quarter" idx="11"/>
          </p:nvPr>
        </p:nvSpPr>
        <p:spPr/>
        <p:txBody>
          <a:body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51446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a:t>
            </a:r>
            <a:r>
              <a:rPr lang="en-US" altLang="en-US" sz="1400" b="1" dirty="0">
                <a:solidFill>
                  <a:srgbClr val="FF0000"/>
                </a:solidFill>
              </a:rPr>
              <a:t> </a:t>
            </a:r>
            <a:r>
              <a:rPr lang="en-US" altLang="en-US" sz="1400" b="1" dirty="0" smtClean="0">
                <a:solidFill>
                  <a:srgbClr val="FF0000"/>
                </a:solidFill>
              </a:rPr>
              <a:t>√</a:t>
            </a:r>
            <a:r>
              <a:rPr altLang="en-US" sz="1400" b="1" dirty="0" smtClean="0">
                <a:solidFill>
                  <a:srgbClr val="FF0000"/>
                </a:solidFill>
              </a:rPr>
              <a:t> </a:t>
            </a:r>
            <a:endParaRPr altLang="en-US" sz="1400" dirty="0" smtClean="0"/>
          </a:p>
          <a:p>
            <a:r>
              <a:rPr altLang="en-US" sz="1400" dirty="0" smtClean="0"/>
              <a:t>Form Comment Resolution subcommittee				3/15/16</a:t>
            </a:r>
          </a:p>
          <a:p>
            <a:r>
              <a:rPr altLang="en-US" sz="1400" dirty="0" smtClean="0"/>
              <a:t>Suggested comment resolutions available				5/15/16</a:t>
            </a:r>
          </a:p>
          <a:p>
            <a:r>
              <a:rPr altLang="en-US" sz="1400" dirty="0" smtClean="0"/>
              <a:t>Vote for </a:t>
            </a:r>
            <a:r>
              <a:rPr altLang="en-US" sz="1400" dirty="0" err="1" smtClean="0"/>
              <a:t>Recirc</a:t>
            </a:r>
            <a:r>
              <a:rPr altLang="en-US" sz="1400" dirty="0" smtClean="0"/>
              <a:t> Ballot					6/7/16</a:t>
            </a:r>
          </a:p>
          <a:p>
            <a:r>
              <a:rPr altLang="en-US" sz="1400" dirty="0" smtClean="0"/>
              <a:t>Conduct </a:t>
            </a:r>
            <a:r>
              <a:rPr altLang="en-US" sz="1400" dirty="0" err="1" smtClean="0"/>
              <a:t>Recirc</a:t>
            </a:r>
            <a:r>
              <a:rPr altLang="en-US" sz="1400" dirty="0" smtClean="0"/>
              <a:t> Ballot					6/15/16</a:t>
            </a:r>
          </a:p>
          <a:p>
            <a:r>
              <a:rPr altLang="en-US" sz="1400" dirty="0" smtClean="0"/>
              <a:t>Ballot completes						6/30/16</a:t>
            </a:r>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12/1/16</a:t>
            </a:r>
          </a:p>
          <a:p>
            <a:r>
              <a:rPr altLang="en-US" sz="1400" dirty="0" smtClean="0"/>
              <a:t>Reference implementation available				</a:t>
            </a:r>
            <a:r>
              <a:rPr altLang="en-US" sz="1400" dirty="0" smtClean="0">
                <a:solidFill>
                  <a:srgbClr val="FF0000"/>
                </a:solidFill>
              </a:rPr>
              <a:t>12/15    </a:t>
            </a:r>
            <a:r>
              <a:rPr altLang="en-US" sz="1400" b="1" dirty="0" smtClean="0">
                <a:solidFill>
                  <a:srgbClr val="FF0000"/>
                </a:solidFill>
              </a:rPr>
              <a:t>1/16</a:t>
            </a: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2BEE3D26-FC55-49E6-96D0-859FFDD99598}" type="datetime1">
              <a:rPr lang="en-US" smtClean="0"/>
              <a:t>7/26/2016</a:t>
            </a:fld>
            <a:endParaRPr lang="en-US"/>
          </a:p>
        </p:txBody>
      </p:sp>
      <p:sp>
        <p:nvSpPr>
          <p:cNvPr id="5" name="Footer Placeholder 4"/>
          <p:cNvSpPr>
            <a:spLocks noGrp="1"/>
          </p:cNvSpPr>
          <p:nvPr>
            <p:ph type="ftr" sz="quarter" idx="11"/>
          </p:nvPr>
        </p:nvSpPr>
        <p:spPr/>
        <p:txBody>
          <a:bodyPr/>
          <a:lstStyle/>
          <a:p>
            <a:pPr>
              <a:defRPr/>
            </a:pPr>
            <a:r>
              <a:rPr lang="en-US" smtClean="0"/>
              <a:t>Doc #: 5-16-0023-02-agen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0A648506-EB0A-42B7-B61B-B7C29894C92C}" type="slidenum">
              <a:rPr lang="en-US" altLang="en-US" sz="1200" smtClean="0"/>
              <a:pPr>
                <a:spcBef>
                  <a:spcPct val="0"/>
                </a:spcBef>
                <a:buFontTx/>
                <a:buNone/>
              </a:pPr>
              <a:t>17</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7467600" y="3131995"/>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dirty="0" err="1">
                <a:solidFill>
                  <a:schemeClr val="tx1"/>
                </a:solidFill>
              </a:rPr>
              <a:t>Rebaselined</a:t>
            </a:r>
            <a:endParaRPr lang="en-US" altLang="en-US" sz="1800" dirty="0">
              <a:solidFill>
                <a:schemeClr val="tx1"/>
              </a:solidFill>
            </a:endParaRPr>
          </a:p>
        </p:txBody>
      </p:sp>
      <p:cxnSp>
        <p:nvCxnSpPr>
          <p:cNvPr id="9" name="Straight Arrow Connector 8"/>
          <p:cNvCxnSpPr/>
          <p:nvPr/>
        </p:nvCxnSpPr>
        <p:spPr>
          <a:xfrm>
            <a:off x="7772400" y="3429000"/>
            <a:ext cx="0" cy="9715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63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1900.5.2 </a:t>
            </a:r>
            <a:r>
              <a:rPr lang="en-US" smtClean="0"/>
              <a:t>Comment Resolution </a:t>
            </a:r>
            <a:r>
              <a:rPr lang="en-US" dirty="0" smtClean="0"/>
              <a:t>(7/28/16)</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ECFA2538-FDAC-4ED6-A49E-D6C314120F30}" type="datetime1">
              <a:rPr lang="en-US" smtClean="0"/>
              <a:t>7/26/2016</a:t>
            </a:fld>
            <a:endParaRPr lang="en-US"/>
          </a:p>
        </p:txBody>
      </p:sp>
      <p:sp>
        <p:nvSpPr>
          <p:cNvPr id="5" name="Footer Placeholder 4"/>
          <p:cNvSpPr>
            <a:spLocks noGrp="1"/>
          </p:cNvSpPr>
          <p:nvPr>
            <p:ph type="ftr" sz="quarter" idx="11"/>
          </p:nvPr>
        </p:nvSpPr>
        <p:spPr/>
        <p:txBody>
          <a:body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305387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236"/>
            <a:ext cx="8229600" cy="1143000"/>
          </a:xfrm>
        </p:spPr>
        <p:txBody>
          <a:bodyPr/>
          <a:lstStyle/>
          <a:p>
            <a:r>
              <a:rPr dirty="0"/>
              <a:t>Marketing Deep Dive </a:t>
            </a:r>
            <a:r>
              <a:rPr dirty="0" smtClean="0"/>
              <a:t>(7/28/16</a:t>
            </a:r>
            <a:r>
              <a:rPr dirty="0"/>
              <a:t>)</a:t>
            </a:r>
          </a:p>
        </p:txBody>
      </p:sp>
      <p:sp>
        <p:nvSpPr>
          <p:cNvPr id="4" name="Date Placeholder 3"/>
          <p:cNvSpPr>
            <a:spLocks noGrp="1"/>
          </p:cNvSpPr>
          <p:nvPr>
            <p:ph type="dt" sz="quarter" idx="10"/>
          </p:nvPr>
        </p:nvSpPr>
        <p:spPr/>
        <p:txBody>
          <a:bodyPr/>
          <a:lstStyle/>
          <a:p>
            <a:pPr>
              <a:defRPr/>
            </a:pPr>
            <a:fld id="{5C6BC7AA-A4D4-4A7A-8859-57139ECD4637}" type="datetime1">
              <a:rPr lang="en-US" smtClean="0"/>
              <a:t>7/26/2016</a:t>
            </a:fld>
            <a:endParaRPr lang="en-US"/>
          </a:p>
        </p:txBody>
      </p:sp>
      <p:sp>
        <p:nvSpPr>
          <p:cNvPr id="5" name="Footer Placeholder 4"/>
          <p:cNvSpPr>
            <a:spLocks noGrp="1"/>
          </p:cNvSpPr>
          <p:nvPr>
            <p:ph type="ftr" sz="quarter" idx="11"/>
          </p:nvPr>
        </p:nvSpPr>
        <p:spPr/>
        <p:txBody>
          <a:body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
        <p:nvSpPr>
          <p:cNvPr id="9" name="Content Placeholder 2"/>
          <p:cNvSpPr>
            <a:spLocks noGrp="1"/>
          </p:cNvSpPr>
          <p:nvPr>
            <p:ph idx="1"/>
          </p:nvPr>
        </p:nvSpPr>
        <p:spPr>
          <a:xfrm>
            <a:off x="533400" y="990600"/>
            <a:ext cx="8229600" cy="4525963"/>
          </a:xfrm>
        </p:spPr>
        <p:txBody>
          <a:bodyPr/>
          <a:lstStyle/>
          <a:p>
            <a:r>
              <a:rPr sz="2800" dirty="0" err="1" smtClean="0"/>
              <a:t>WInnForum</a:t>
            </a:r>
            <a:r>
              <a:rPr sz="2800" dirty="0" smtClean="0"/>
              <a:t> 3.5 GHz stakeholders</a:t>
            </a:r>
          </a:p>
          <a:p>
            <a:pPr lvl="1"/>
            <a:r>
              <a:rPr lang="en-US" sz="2400" dirty="0" smtClean="0"/>
              <a:t>Any updates on 1900.5 use? John is presenting Friday Morning</a:t>
            </a:r>
          </a:p>
          <a:p>
            <a:pPr lvl="1"/>
            <a:r>
              <a:rPr lang="en-US" sz="2400" dirty="0" smtClean="0"/>
              <a:t>Share draft with FCC?  No.</a:t>
            </a:r>
            <a:endParaRPr sz="2400" dirty="0" smtClean="0"/>
          </a:p>
          <a:p>
            <a:r>
              <a:rPr lang="en-US" sz="2800" dirty="0" smtClean="0"/>
              <a:t>NSC</a:t>
            </a:r>
          </a:p>
          <a:p>
            <a:pPr lvl="1"/>
            <a:r>
              <a:rPr lang="en-US" sz="2400" dirty="0" smtClean="0"/>
              <a:t>Core “Rules” and “Policies” projects deferred</a:t>
            </a:r>
          </a:p>
          <a:p>
            <a:pPr lvl="2"/>
            <a:r>
              <a:rPr lang="en-US" sz="2000" dirty="0" smtClean="0"/>
              <a:t>Rules &amp; Policies probably 2017</a:t>
            </a:r>
          </a:p>
          <a:p>
            <a:pPr lvl="1"/>
            <a:r>
              <a:rPr lang="en-US" sz="2400" dirty="0" smtClean="0"/>
              <a:t>One policy architecture and a “spectrum aggregation” program with policies went forward</a:t>
            </a:r>
          </a:p>
          <a:p>
            <a:r>
              <a:rPr lang="en-US" sz="2800" dirty="0" smtClean="0"/>
              <a:t>Standards paper in process</a:t>
            </a:r>
          </a:p>
          <a:p>
            <a:pPr lvl="1"/>
            <a:r>
              <a:rPr lang="en-US" sz="2400" dirty="0" smtClean="0"/>
              <a:t>Start paper on 1900.5.2</a:t>
            </a:r>
          </a:p>
          <a:p>
            <a:r>
              <a:rPr lang="en-US" sz="2800" dirty="0" smtClean="0"/>
              <a:t>Vita 49 interactions?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340AFE3D-AEDC-4286-82A8-F1239C450AD4}" type="datetime1">
              <a:rPr lang="en-US" smtClean="0"/>
              <a:t>7/26/2016</a:t>
            </a:fld>
            <a:endParaRPr lang="en-US"/>
          </a:p>
        </p:txBody>
      </p:sp>
      <p:sp>
        <p:nvSpPr>
          <p:cNvPr id="3" name="Footer Placeholder 2"/>
          <p:cNvSpPr>
            <a:spLocks noGrp="1"/>
          </p:cNvSpPr>
          <p:nvPr>
            <p:ph type="ftr" sz="quarter" idx="11"/>
          </p:nvPr>
        </p:nvSpPr>
        <p:spPr/>
        <p:txBody>
          <a:bodyPr/>
          <a:lstStyle/>
          <a:p>
            <a:pPr>
              <a:defRPr/>
            </a:pPr>
            <a:r>
              <a:rPr lang="en-US" smtClean="0"/>
              <a:t>Doc #: 5-16-0023-02-agen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Meeting Planning</a:t>
            </a:r>
          </a:p>
        </p:txBody>
      </p:sp>
      <p:sp>
        <p:nvSpPr>
          <p:cNvPr id="3" name="Content Placeholder 2"/>
          <p:cNvSpPr>
            <a:spLocks noGrp="1"/>
          </p:cNvSpPr>
          <p:nvPr>
            <p:ph idx="1"/>
          </p:nvPr>
        </p:nvSpPr>
        <p:spPr/>
        <p:txBody>
          <a:bodyPr/>
          <a:lstStyle/>
          <a:p>
            <a:r>
              <a:rPr lang="en-US" dirty="0" smtClean="0"/>
              <a:t>No August Meeting</a:t>
            </a:r>
          </a:p>
          <a:p>
            <a:r>
              <a:rPr lang="en-US" dirty="0" smtClean="0"/>
              <a:t>September meeting on 9/5/16 @ 11:30 ET</a:t>
            </a:r>
          </a:p>
          <a:p>
            <a:r>
              <a:rPr lang="en-US" dirty="0" smtClean="0"/>
              <a:t>Ad </a:t>
            </a:r>
            <a:r>
              <a:rPr lang="en-US" dirty="0" err="1" smtClean="0"/>
              <a:t>Hocs</a:t>
            </a:r>
            <a:r>
              <a:rPr lang="en-US" dirty="0" smtClean="0"/>
              <a:t>?</a:t>
            </a:r>
          </a:p>
        </p:txBody>
      </p:sp>
      <p:sp>
        <p:nvSpPr>
          <p:cNvPr id="4" name="Date Placeholder 3"/>
          <p:cNvSpPr>
            <a:spLocks noGrp="1"/>
          </p:cNvSpPr>
          <p:nvPr>
            <p:ph type="dt" sz="half" idx="10"/>
          </p:nvPr>
        </p:nvSpPr>
        <p:spPr/>
        <p:txBody>
          <a:bodyPr/>
          <a:lstStyle/>
          <a:p>
            <a:pPr>
              <a:defRPr/>
            </a:pPr>
            <a:fld id="{DB37C6FA-3A1B-44AE-B88C-8E50E1109B18}" type="datetime1">
              <a:rPr lang="en-US" smtClean="0"/>
              <a:t>7/26/2016</a:t>
            </a:fld>
            <a:endParaRPr lang="en-US"/>
          </a:p>
        </p:txBody>
      </p:sp>
      <p:sp>
        <p:nvSpPr>
          <p:cNvPr id="5" name="Footer Placeholder 4"/>
          <p:cNvSpPr>
            <a:spLocks noGrp="1"/>
          </p:cNvSpPr>
          <p:nvPr>
            <p:ph type="ftr" sz="quarter" idx="11"/>
          </p:nvPr>
        </p:nvSpPr>
        <p:spPr/>
        <p:txBody>
          <a:body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2336411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a:t>
            </a:r>
            <a:r>
              <a:rPr lang="en-US" dirty="0" smtClean="0"/>
              <a:t>Meetings</a:t>
            </a:r>
            <a:r>
              <a:rPr lang="en-US" dirty="0"/>
              <a:t/>
            </a:r>
            <a:br>
              <a:rPr lang="en-US" dirty="0"/>
            </a:br>
            <a:r>
              <a:rPr lang="en-US" dirty="0" smtClean="0"/>
              <a:t>7/26/16 </a:t>
            </a:r>
            <a:r>
              <a:rPr lang="en-US" dirty="0"/>
              <a:t>– </a:t>
            </a:r>
            <a:r>
              <a:rPr lang="en-US" dirty="0" smtClean="0"/>
              <a:t>7/28/16</a:t>
            </a:r>
            <a:endParaRPr lang="en-US" dirty="0"/>
          </a:p>
        </p:txBody>
      </p:sp>
      <p:sp>
        <p:nvSpPr>
          <p:cNvPr id="4" name="Date Placeholder 3"/>
          <p:cNvSpPr>
            <a:spLocks noGrp="1"/>
          </p:cNvSpPr>
          <p:nvPr>
            <p:ph type="dt" sz="half" idx="10"/>
          </p:nvPr>
        </p:nvSpPr>
        <p:spPr/>
        <p:txBody>
          <a:bodyPr/>
          <a:lstStyle/>
          <a:p>
            <a:pPr>
              <a:defRPr/>
            </a:pPr>
            <a:fld id="{BF66FB0B-DCCD-4377-B76E-5E0158F7371C}" type="datetime1">
              <a:rPr lang="en-US" smtClean="0"/>
              <a:t>7/26/2016</a:t>
            </a:fld>
            <a:endParaRPr lang="en-US"/>
          </a:p>
        </p:txBody>
      </p:sp>
      <p:sp>
        <p:nvSpPr>
          <p:cNvPr id="5" name="Footer Placeholder 4"/>
          <p:cNvSpPr>
            <a:spLocks noGrp="1"/>
          </p:cNvSpPr>
          <p:nvPr>
            <p:ph type="ftr" sz="quarter" idx="11"/>
          </p:nvPr>
        </p:nvSpPr>
        <p:spPr/>
        <p:txBody>
          <a:body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29C2F3DE-1878-45FE-8A43-CCA2B3CF1BAD}" type="datetime1">
              <a:rPr lang="en-US" smtClean="0"/>
              <a:t>7/26/2016</a:t>
            </a:fld>
            <a:endParaRPr lang="en-US"/>
          </a:p>
        </p:txBody>
      </p:sp>
      <p:sp>
        <p:nvSpPr>
          <p:cNvPr id="4" name="Footer Placeholder 3"/>
          <p:cNvSpPr>
            <a:spLocks noGrp="1"/>
          </p:cNvSpPr>
          <p:nvPr>
            <p:ph type="ftr" sz="quarter" idx="11"/>
          </p:nvPr>
        </p:nvSpPr>
        <p:spPr/>
        <p:txBody>
          <a:bodyPr/>
          <a:lstStyle/>
          <a:p>
            <a:pPr>
              <a:defRPr/>
            </a:pPr>
            <a:r>
              <a:rPr lang="en-US" smtClean="0"/>
              <a:t>Doc #: 5-16-0023-02-agen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3</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622677045"/>
              </p:ext>
            </p:extLst>
          </p:nvPr>
        </p:nvGraphicFramePr>
        <p:xfrm>
          <a:off x="762000" y="916060"/>
          <a:ext cx="5638801" cy="4692694"/>
        </p:xfrm>
        <a:graphic>
          <a:graphicData uri="http://schemas.openxmlformats.org/drawingml/2006/table">
            <a:tbl>
              <a:tblPr>
                <a:tableStyleId>{5C22544A-7EE6-4342-B048-85BDC9FD1C3A}</a:tableStyleId>
              </a:tblPr>
              <a:tblGrid>
                <a:gridCol w="457200"/>
                <a:gridCol w="381000"/>
                <a:gridCol w="381000"/>
                <a:gridCol w="457200"/>
                <a:gridCol w="685800"/>
                <a:gridCol w="609600"/>
                <a:gridCol w="685800"/>
                <a:gridCol w="1981201"/>
              </a:tblGrid>
              <a:tr h="500183">
                <a:tc>
                  <a:txBody>
                    <a:bodyPr/>
                    <a:lstStyle/>
                    <a:p>
                      <a:pPr algn="l" fontAlgn="b"/>
                      <a:r>
                        <a:rPr lang="en-US" sz="1000" b="0" i="0" u="none" strike="noStrike" dirty="0" smtClean="0">
                          <a:solidFill>
                            <a:srgbClr val="000000"/>
                          </a:solidFill>
                          <a:effectLst/>
                          <a:latin typeface="Calibri" panose="020F0502020204030204" pitchFamily="34" charset="0"/>
                        </a:rPr>
                        <a:t>Paid</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7/26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7/27</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7/28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Caicedo</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Chester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947" marR="6947" marT="6947"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Kokar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947" marR="6947" marT="6947" marB="0" anchor="b"/>
                </a:tc>
              </a:tr>
              <a:tr h="191042">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US Army RDECOM CERDEC</a:t>
                      </a:r>
                      <a:endParaRPr lang="en-US" sz="1000" b="0" i="0" u="none" strike="noStrike" dirty="0">
                        <a:solidFill>
                          <a:srgbClr val="000000"/>
                        </a:solidFill>
                        <a:effectLst/>
                        <a:latin typeface="Calibri" panose="020F0502020204030204" pitchFamily="34" charset="0"/>
                      </a:endParaRPr>
                    </a:p>
                  </a:txBody>
                  <a:tcPr marL="6947" marR="6947" marT="6947"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BAE Systems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r>
                        <a:rPr lang="en-US" sz="1000" u="none" strike="noStrike" dirty="0">
                          <a:effectLst/>
                        </a:rPr>
                        <a:t> (Vice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Foundry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SchrageConsult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Lockheed </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Nikolich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Self</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Stephen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Berger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TEM Consulting</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CSIR Institute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Sam</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Tree>
    <p:extLst>
      <p:ext uri="{BB962C8B-B14F-4D97-AF65-F5344CB8AC3E}">
        <p14:creationId xmlns:p14="http://schemas.microsoft.com/office/powerpoint/2010/main" val="292978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Tues </a:t>
            </a:r>
            <a:r>
              <a:rPr lang="en-US" dirty="0" smtClean="0"/>
              <a:t>7/26/16</a:t>
            </a:r>
            <a:endParaRPr lang="en-US" dirty="0"/>
          </a:p>
        </p:txBody>
      </p:sp>
      <p:sp>
        <p:nvSpPr>
          <p:cNvPr id="2" name="Date Placeholder 1"/>
          <p:cNvSpPr>
            <a:spLocks noGrp="1"/>
          </p:cNvSpPr>
          <p:nvPr>
            <p:ph type="dt" sz="half" idx="10"/>
          </p:nvPr>
        </p:nvSpPr>
        <p:spPr/>
        <p:txBody>
          <a:bodyPr/>
          <a:lstStyle/>
          <a:p>
            <a:pPr>
              <a:defRPr/>
            </a:pPr>
            <a:fld id="{DFD49161-AB7D-4A3D-9D48-5515F91B67E9}" type="datetime1">
              <a:rPr lang="en-US" smtClean="0"/>
              <a:t>7/26/2016</a:t>
            </a:fld>
            <a:endParaRPr lang="en-US"/>
          </a:p>
        </p:txBody>
      </p:sp>
      <p:sp>
        <p:nvSpPr>
          <p:cNvPr id="3" name="Footer Placeholder 2"/>
          <p:cNvSpPr>
            <a:spLocks noGrp="1"/>
          </p:cNvSpPr>
          <p:nvPr>
            <p:ph type="ftr" sz="quarter" idx="11"/>
          </p:nvPr>
        </p:nvSpPr>
        <p:spPr/>
        <p:txBody>
          <a:bodyPr/>
          <a:lstStyle/>
          <a:p>
            <a:pPr>
              <a:defRPr/>
            </a:pPr>
            <a:r>
              <a:rPr lang="en-US" smtClean="0"/>
              <a:t>Doc #: 5-16-0023-02-agen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5" name="Picture 4"/>
          <p:cNvPicPr>
            <a:picLocks noChangeAspect="1"/>
          </p:cNvPicPr>
          <p:nvPr/>
        </p:nvPicPr>
        <p:blipFill>
          <a:blip r:embed="rId2"/>
          <a:stretch>
            <a:fillRect/>
          </a:stretch>
        </p:blipFill>
        <p:spPr>
          <a:xfrm>
            <a:off x="1219200" y="1066800"/>
            <a:ext cx="6228898" cy="5270501"/>
          </a:xfrm>
          <a:prstGeom prst="rect">
            <a:avLst/>
          </a:prstGeom>
        </p:spPr>
      </p:pic>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Wed </a:t>
            </a:r>
            <a:r>
              <a:rPr lang="en-US" dirty="0" smtClean="0"/>
              <a:t>7/27/16</a:t>
            </a:r>
            <a:endParaRPr lang="en-US" dirty="0"/>
          </a:p>
        </p:txBody>
      </p:sp>
      <p:sp>
        <p:nvSpPr>
          <p:cNvPr id="2" name="Date Placeholder 1"/>
          <p:cNvSpPr>
            <a:spLocks noGrp="1"/>
          </p:cNvSpPr>
          <p:nvPr>
            <p:ph type="dt" sz="half" idx="10"/>
          </p:nvPr>
        </p:nvSpPr>
        <p:spPr/>
        <p:txBody>
          <a:bodyPr/>
          <a:lstStyle/>
          <a:p>
            <a:pPr>
              <a:defRPr/>
            </a:pPr>
            <a:fld id="{9DE90B86-D8D2-4307-AA12-0E3BBF558C27}" type="datetime1">
              <a:rPr lang="en-US" smtClean="0"/>
              <a:t>7/26/2016</a:t>
            </a:fld>
            <a:endParaRPr lang="en-US"/>
          </a:p>
        </p:txBody>
      </p:sp>
      <p:sp>
        <p:nvSpPr>
          <p:cNvPr id="3" name="Footer Placeholder 2"/>
          <p:cNvSpPr>
            <a:spLocks noGrp="1"/>
          </p:cNvSpPr>
          <p:nvPr>
            <p:ph type="ftr" sz="quarter" idx="11"/>
          </p:nvPr>
        </p:nvSpPr>
        <p:spPr/>
        <p:txBody>
          <a:bodyPr/>
          <a:lstStyle/>
          <a:p>
            <a:pPr>
              <a:defRPr/>
            </a:pPr>
            <a:r>
              <a:rPr lang="en-US" smtClean="0"/>
              <a:t>Doc #: 5-16-0023-02-agen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8" name="Picture 7"/>
          <p:cNvPicPr>
            <a:picLocks noChangeAspect="1"/>
          </p:cNvPicPr>
          <p:nvPr/>
        </p:nvPicPr>
        <p:blipFill>
          <a:blip r:embed="rId2"/>
          <a:stretch>
            <a:fillRect/>
          </a:stretch>
        </p:blipFill>
        <p:spPr>
          <a:xfrm>
            <a:off x="609600" y="1676400"/>
            <a:ext cx="7333620" cy="4114798"/>
          </a:xfrm>
          <a:prstGeom prst="rect">
            <a:avLst/>
          </a:prstGeom>
        </p:spPr>
      </p:pic>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a:t>
            </a:r>
            <a:r>
              <a:rPr lang="en-US" dirty="0" err="1"/>
              <a:t>Thur</a:t>
            </a:r>
            <a:r>
              <a:rPr lang="en-US" dirty="0"/>
              <a:t> </a:t>
            </a:r>
            <a:r>
              <a:rPr lang="en-US" dirty="0" smtClean="0"/>
              <a:t>7/28/16</a:t>
            </a:r>
            <a:endParaRPr lang="en-US" dirty="0"/>
          </a:p>
        </p:txBody>
      </p:sp>
      <p:sp>
        <p:nvSpPr>
          <p:cNvPr id="3" name="Date Placeholder 2"/>
          <p:cNvSpPr>
            <a:spLocks noGrp="1"/>
          </p:cNvSpPr>
          <p:nvPr>
            <p:ph type="dt" sz="half" idx="10"/>
          </p:nvPr>
        </p:nvSpPr>
        <p:spPr/>
        <p:txBody>
          <a:bodyPr/>
          <a:lstStyle/>
          <a:p>
            <a:pPr>
              <a:defRPr/>
            </a:pPr>
            <a:fld id="{6DE99829-823F-4267-86EB-CAAAEC982501}" type="datetime1">
              <a:rPr lang="en-US" smtClean="0"/>
              <a:t>7/26/2016</a:t>
            </a:fld>
            <a:endParaRPr lang="en-US"/>
          </a:p>
        </p:txBody>
      </p:sp>
      <p:sp>
        <p:nvSpPr>
          <p:cNvPr id="4" name="Footer Placeholder 3"/>
          <p:cNvSpPr>
            <a:spLocks noGrp="1"/>
          </p:cNvSpPr>
          <p:nvPr>
            <p:ph type="ftr" sz="quarter" idx="11"/>
          </p:nvPr>
        </p:nvSpPr>
        <p:spPr/>
        <p:txBody>
          <a:bodyPr/>
          <a:lstStyle/>
          <a:p>
            <a:pPr>
              <a:defRPr/>
            </a:pPr>
            <a:r>
              <a:rPr lang="en-US" smtClean="0"/>
              <a:t>Doc #: 5-16-0023-02-agen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sp>
        <p:nvSpPr>
          <p:cNvPr id="9" name="TextBox 8"/>
          <p:cNvSpPr txBox="1"/>
          <p:nvPr/>
        </p:nvSpPr>
        <p:spPr>
          <a:xfrm>
            <a:off x="2376712" y="6097566"/>
            <a:ext cx="3909788" cy="369332"/>
          </a:xfrm>
          <a:prstGeom prst="rect">
            <a:avLst/>
          </a:prstGeom>
          <a:noFill/>
        </p:spPr>
        <p:txBody>
          <a:bodyPr wrap="none" rtlCol="0">
            <a:spAutoFit/>
          </a:bodyPr>
          <a:lstStyle/>
          <a:p>
            <a:r>
              <a:rPr lang="en-US" dirty="0" smtClean="0"/>
              <a:t>1900.5 will adjourn after this meeting…</a:t>
            </a:r>
            <a:endParaRPr lang="en-US" dirty="0"/>
          </a:p>
        </p:txBody>
      </p:sp>
      <p:pic>
        <p:nvPicPr>
          <p:cNvPr id="6" name="Picture 5"/>
          <p:cNvPicPr>
            <a:picLocks noChangeAspect="1"/>
          </p:cNvPicPr>
          <p:nvPr/>
        </p:nvPicPr>
        <p:blipFill>
          <a:blip r:embed="rId2"/>
          <a:stretch>
            <a:fillRect/>
          </a:stretch>
        </p:blipFill>
        <p:spPr>
          <a:xfrm>
            <a:off x="457200" y="1212995"/>
            <a:ext cx="8056684" cy="4738356"/>
          </a:xfrm>
          <a:prstGeom prst="rect">
            <a:avLst/>
          </a:prstGeom>
        </p:spPr>
      </p:pic>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3709E134-17EA-4BC3-9C77-F38CC5866950}" type="datetime1">
              <a:rPr lang="en-US" smtClean="0"/>
              <a:t>7/26/2016</a:t>
            </a:fld>
            <a:endParaRPr lang="en-US"/>
          </a:p>
        </p:txBody>
      </p:sp>
      <p:sp>
        <p:nvSpPr>
          <p:cNvPr id="3" name="Footer Placeholder 2"/>
          <p:cNvSpPr>
            <a:spLocks noGrp="1"/>
          </p:cNvSpPr>
          <p:nvPr>
            <p:ph type="ftr" sz="quarter" idx="11"/>
          </p:nvPr>
        </p:nvSpPr>
        <p:spPr/>
        <p:txBody>
          <a:bodyPr/>
          <a:lstStyle/>
          <a:p>
            <a:pPr>
              <a:defRPr/>
            </a:pPr>
            <a:r>
              <a:rPr lang="en-US" smtClean="0"/>
              <a:t>Doc #: 5-16-0023-02-agen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533400" y="539115"/>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a:t>
            </a:r>
            <a:r>
              <a:rPr lang="en-US" dirty="0" smtClean="0">
                <a:latin typeface="Times New Roman" pitchFamily="18" charset="0"/>
              </a:rPr>
              <a:t>7/26/16</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a:t>
            </a:r>
            <a:r>
              <a:rPr lang="en-US" dirty="0" smtClean="0">
                <a:latin typeface="Times New Roman" pitchFamily="18" charset="0"/>
              </a:rPr>
              <a:t>Status</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1900.5.2 Status</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1900.5.2 Comment Resolution</a:t>
            </a:r>
          </a:p>
          <a:p>
            <a:pPr marL="119063" indent="0"/>
            <a:r>
              <a:rPr lang="en-US" dirty="0">
                <a:latin typeface="Times New Roman" pitchFamily="18" charset="0"/>
              </a:rPr>
              <a:t>DAY 2 – </a:t>
            </a:r>
            <a:r>
              <a:rPr lang="en-US" dirty="0" smtClean="0">
                <a:latin typeface="Times New Roman" pitchFamily="18" charset="0"/>
              </a:rPr>
              <a:t>7/27/16</a:t>
            </a:r>
            <a:endParaRPr lang="en-US" dirty="0">
              <a:latin typeface="Times New Roman" pitchFamily="18" charset="0"/>
            </a:endParaRPr>
          </a:p>
          <a:p>
            <a:pPr>
              <a:buFont typeface="+mj-lt"/>
              <a:buAutoNum type="arabicPeriod" startAt="5"/>
            </a:pPr>
            <a:r>
              <a:rPr lang="en-US" dirty="0" smtClean="0">
                <a:latin typeface="Times New Roman" pitchFamily="18" charset="0"/>
              </a:rPr>
              <a:t>1900.5.1 Ad Hoc Drafting Review</a:t>
            </a:r>
            <a:endParaRPr lang="en-US" dirty="0">
              <a:latin typeface="Times New Roman" pitchFamily="18" charset="0"/>
            </a:endParaRPr>
          </a:p>
          <a:p>
            <a:pPr marL="119063" indent="0"/>
            <a:r>
              <a:rPr lang="en-US" dirty="0" smtClean="0">
                <a:latin typeface="Times New Roman" pitchFamily="18" charset="0"/>
              </a:rPr>
              <a:t>DAY </a:t>
            </a:r>
            <a:r>
              <a:rPr lang="en-US" dirty="0">
                <a:latin typeface="Times New Roman" pitchFamily="18" charset="0"/>
              </a:rPr>
              <a:t>3 – 3/24/16</a:t>
            </a:r>
          </a:p>
          <a:p>
            <a:pPr>
              <a:buFont typeface="+mj-lt"/>
              <a:buAutoNum type="arabicPeriod" startAt="6"/>
            </a:pPr>
            <a:r>
              <a:rPr lang="en-US" dirty="0" smtClean="0">
                <a:latin typeface="Times New Roman" pitchFamily="18" charset="0"/>
              </a:rPr>
              <a:t>1900.5.2 Ad Hoc on Comment Resolution</a:t>
            </a:r>
          </a:p>
          <a:p>
            <a:pPr marL="119063" indent="0"/>
            <a:r>
              <a:rPr lang="en-US" dirty="0" smtClean="0">
                <a:latin typeface="Times New Roman" pitchFamily="18" charset="0"/>
              </a:rPr>
              <a:t>(Last half our of meeting – Full WG meeting)</a:t>
            </a:r>
            <a:endParaRPr lang="en-US" dirty="0">
              <a:latin typeface="Times New Roman" pitchFamily="18" charset="0"/>
            </a:endParaRPr>
          </a:p>
          <a:p>
            <a:pPr>
              <a:buFont typeface="+mj-lt"/>
              <a:buAutoNum type="arabicPeriod" startAt="7"/>
            </a:pPr>
            <a:r>
              <a:rPr lang="en-US" dirty="0" smtClean="0">
                <a:latin typeface="Times New Roman" pitchFamily="18" charset="0"/>
              </a:rPr>
              <a:t>Any required closing motions</a:t>
            </a:r>
          </a:p>
          <a:p>
            <a:pPr>
              <a:buFont typeface="Calibri" pitchFamily="34" charset="0"/>
              <a:buAutoNum type="arabicPeriod" startAt="7"/>
            </a:pPr>
            <a:r>
              <a:rPr lang="en-US" dirty="0" smtClean="0">
                <a:latin typeface="Times New Roman" pitchFamily="18" charset="0"/>
              </a:rPr>
              <a:t>1900.5 </a:t>
            </a:r>
            <a:r>
              <a:rPr lang="en-US" dirty="0">
                <a:latin typeface="Times New Roman" pitchFamily="18" charset="0"/>
              </a:rPr>
              <a:t>marketing </a:t>
            </a:r>
          </a:p>
          <a:p>
            <a:pPr>
              <a:buFont typeface="Calibri" pitchFamily="34" charset="0"/>
              <a:buAutoNum type="arabicPeriod" startAt="7"/>
            </a:pPr>
            <a:r>
              <a:rPr lang="en-US" dirty="0">
                <a:latin typeface="Times New Roman" pitchFamily="18" charset="0"/>
              </a:rPr>
              <a:t>1900.5 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8A1AFF28-71D4-4738-9394-ADBDEE4C7500}" type="datetime1">
              <a:rPr lang="en-US" smtClean="0"/>
              <a:t>7/26/2016</a:t>
            </a:fld>
            <a:endParaRPr lang="en-US"/>
          </a:p>
        </p:txBody>
      </p:sp>
      <p:sp>
        <p:nvSpPr>
          <p:cNvPr id="3" name="Footer Placeholder 2"/>
          <p:cNvSpPr>
            <a:spLocks noGrp="1"/>
          </p:cNvSpPr>
          <p:nvPr>
            <p:ph type="ftr" sz="quarter" idx="11"/>
          </p:nvPr>
        </p:nvSpPr>
        <p:spPr/>
        <p:txBody>
          <a:bodyPr/>
          <a:lstStyle/>
          <a:p>
            <a:pPr>
              <a:defRPr/>
            </a:pPr>
            <a:r>
              <a:rPr lang="en-US" smtClean="0"/>
              <a:t>Doc #: 5-16-0023-02-agen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8</a:t>
            </a:fld>
            <a:endParaRPr lang="en-US"/>
          </a:p>
        </p:txBody>
      </p:sp>
      <p:sp>
        <p:nvSpPr>
          <p:cNvPr id="5" name="Right Arrow 4"/>
          <p:cNvSpPr/>
          <p:nvPr/>
        </p:nvSpPr>
        <p:spPr>
          <a:xfrm>
            <a:off x="304800" y="8382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dirty="0" smtClean="0"/>
              <a:t>xxx</a:t>
            </a:r>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5C971BCD-5466-44A2-A3A8-3C60D066C8AF}" type="datetime1">
              <a:rPr lang="en-US" smtClean="0"/>
              <a:t>7/26/2016</a:t>
            </a:fld>
            <a:endParaRPr lang="en-US"/>
          </a:p>
        </p:txBody>
      </p:sp>
      <p:sp>
        <p:nvSpPr>
          <p:cNvPr id="5" name="Footer Placeholder 4"/>
          <p:cNvSpPr>
            <a:spLocks noGrp="1"/>
          </p:cNvSpPr>
          <p:nvPr>
            <p:ph type="ftr" sz="quarter" idx="11"/>
          </p:nvPr>
        </p:nvSpPr>
        <p:spPr/>
        <p:txBody>
          <a:bodyPr/>
          <a:lstStyle/>
          <a:p>
            <a:pPr>
              <a:defRPr/>
            </a:pPr>
            <a:r>
              <a:rPr lang="en-US" smtClean="0"/>
              <a:t>Doc #: 5-16-0023-02-agen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9</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13268</TotalTime>
  <Words>1441</Words>
  <Application>Microsoft Office PowerPoint</Application>
  <PresentationFormat>On-screen Show (4:3)</PresentationFormat>
  <Paragraphs>330</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Electronic Meeting Details Same for all 3 days</vt:lpstr>
      <vt:lpstr>Current Membership</vt:lpstr>
      <vt:lpstr>Tentative Schedule for Tues 7/26/16</vt:lpstr>
      <vt:lpstr>Tentative Schedule for Wed 7/27/16</vt:lpstr>
      <vt:lpstr>Tentative Schedule for Thur 7/28/16</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Working Schedule for 1900.5.1</vt:lpstr>
      <vt:lpstr>1900.5.1 Drafting Review (7/27/16)</vt:lpstr>
      <vt:lpstr>Working Schedule for 1900.5.2</vt:lpstr>
      <vt:lpstr>1900.5.2 Comment Resolution (7/28/16)</vt:lpstr>
      <vt:lpstr>Marketing Deep Dive (7/28/16)</vt:lpstr>
      <vt:lpstr>Future Meeting Planning</vt:lpstr>
      <vt:lpstr>IEEE 1900.5 Meetings 7/26/16 – 7/28/16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268</cp:revision>
  <dcterms:created xsi:type="dcterms:W3CDTF">2013-08-13T02:52:21Z</dcterms:created>
  <dcterms:modified xsi:type="dcterms:W3CDTF">2016-07-26T16:07:10Z</dcterms:modified>
</cp:coreProperties>
</file>