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315" r:id="rId3"/>
    <p:sldId id="376" r:id="rId4"/>
    <p:sldId id="377" r:id="rId5"/>
    <p:sldId id="378" r:id="rId6"/>
    <p:sldId id="337" r:id="rId7"/>
    <p:sldId id="332" r:id="rId8"/>
    <p:sldId id="317" r:id="rId9"/>
    <p:sldId id="352" r:id="rId10"/>
    <p:sldId id="353" r:id="rId11"/>
    <p:sldId id="354" r:id="rId12"/>
    <p:sldId id="355" r:id="rId13"/>
    <p:sldId id="307" r:id="rId14"/>
    <p:sldId id="360" r:id="rId15"/>
    <p:sldId id="382" r:id="rId16"/>
    <p:sldId id="346" r:id="rId17"/>
    <p:sldId id="368" r:id="rId18"/>
    <p:sldId id="381"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83" d="100"/>
          <a:sy n="83" d="100"/>
        </p:scale>
        <p:origin x="165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7/8/2016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7</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9</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12</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37C8962F-8D29-4204-AB38-F36B6D3ADD34}" type="datetime1">
              <a:rPr lang="en-US" smtClean="0"/>
              <a:t>7/8/2016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5-16-0010-01-agen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F2F73D2-ACFB-46B3-ADBD-02BDBC7F8DEE}" type="datetime1">
              <a:rPr lang="en-US" smtClean="0"/>
              <a:t>7/8/2016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5-16-0010-01-agen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71BE2E5-A855-4C24-AF06-28347A300B81}" type="datetime1">
              <a:rPr lang="en-US" smtClean="0"/>
              <a:t>7/8/2016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5-16-0010-01-agen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809BF05-F18D-4B80-A116-E0B9EF52A303}" type="datetime1">
              <a:rPr lang="en-US" smtClean="0"/>
              <a:t>7/8/2016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5-16-0010-01-agen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93DAC99-2A54-4787-8CBB-DC87A2C6D7F5}" type="datetime1">
              <a:rPr lang="en-US" smtClean="0"/>
              <a:t>7/8/2016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5-16-0010-01-agen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E2FE455-058E-41CE-A581-15298E7D2522}" type="datetime1">
              <a:rPr lang="en-US" smtClean="0"/>
              <a:t>7/8/2016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5-16-0010-01-agen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FEEBC2E-6FFA-4527-BEAF-72135AF8C9C8}" type="datetime1">
              <a:rPr lang="en-US" smtClean="0"/>
              <a:t>7/8/2016</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5-16-0010-01-agen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CD05CB31-FE4F-4173-9617-BF2310DFA294}" type="datetime1">
              <a:rPr lang="en-US" smtClean="0"/>
              <a:t>7/8/2016</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5-16-0010-01-agen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7E46D92-84C1-4496-A6A2-67A66FEE7BCA}" type="datetime1">
              <a:rPr lang="en-US" smtClean="0"/>
              <a:t>7/8/2016</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5-16-0010-01-agen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9F9BE14-4F71-4AA7-9EE6-9B526051AF2B}" type="datetime1">
              <a:rPr lang="en-US" smtClean="0"/>
              <a:t>7/8/2016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5-16-0010-01-agen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E74B9CB-2D90-48EA-906E-0846D7BE1C08}" type="datetime1">
              <a:rPr lang="en-US" smtClean="0"/>
              <a:t>7/8/2016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5-16-0010-01-agen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606C1E8B-A530-4126-A278-506A0DC963CF}" type="datetime1">
              <a:rPr lang="en-US" smtClean="0"/>
              <a:t>7/8/2016</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5-16-0010-01-agen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A9DC981-73DC-4F47-867E-9EE36A7C3F28}" type="datetime1">
              <a:rPr lang="en-US" smtClean="0">
                <a:solidFill>
                  <a:srgbClr val="000099"/>
                </a:solidFill>
              </a:rPr>
              <a:t>7/8/2016</a:t>
            </a:fld>
            <a:endParaRPr lang="en-US">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a:solidFill>
                <a:srgbClr val="000099"/>
              </a:solidFill>
            </a:endParaRPr>
          </a:p>
        </p:txBody>
      </p:sp>
      <p:sp>
        <p:nvSpPr>
          <p:cNvPr id="2" name="Rectangle 2"/>
          <p:cNvSpPr>
            <a:spLocks noChangeArrowheads="1"/>
          </p:cNvSpPr>
          <p:nvPr/>
        </p:nvSpPr>
        <p:spPr bwMode="auto">
          <a:xfrm>
            <a:off x="685800" y="1785034"/>
            <a:ext cx="640938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and Admin for IEEE 1900.5 WG </a:t>
            </a:r>
            <a:r>
              <a:rPr lang="en-US" sz="1200" b="1" dirty="0" smtClean="0">
                <a:latin typeface="Arial" pitchFamily="34" charset="0"/>
                <a:cs typeface="Times New Roman" pitchFamily="18" charset="0"/>
              </a:rPr>
              <a:t>Meetings </a:t>
            </a:r>
            <a:r>
              <a:rPr lang="en-US" sz="1200" b="1" dirty="0">
                <a:latin typeface="Arial" pitchFamily="34" charset="0"/>
                <a:cs typeface="Times New Roman" pitchFamily="18" charset="0"/>
              </a:rPr>
              <a:t>on </a:t>
            </a:r>
            <a:r>
              <a:rPr lang="en-US" sz="1200" b="1" dirty="0" smtClean="0">
                <a:latin typeface="Arial" pitchFamily="34" charset="0"/>
                <a:cs typeface="Times New Roman" pitchFamily="18" charset="0"/>
              </a:rPr>
              <a:t>26-29 July 2016 </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8 July </a:t>
            </a:r>
            <a:r>
              <a:rPr lang="en-US" sz="1200" b="1" dirty="0">
                <a:latin typeface="Arial" pitchFamily="34" charset="0"/>
                <a:cs typeface="Times New Roman" pitchFamily="18" charset="0"/>
              </a:rPr>
              <a:t>2016</a:t>
            </a:r>
            <a:endParaRPr lang="en-US" sz="900" dirty="0">
              <a:latin typeface="Arial" pitchFamily="34" charset="0"/>
            </a:endParaRP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5-16-0023-00-agen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extLst>
                    <a:ext uri="{9D8B030D-6E8A-4147-A177-3AD203B41FA5}">
                      <a16:colId xmlns="" xmlns:a16="http://schemas.microsoft.com/office/drawing/2014/main" val="20000"/>
                    </a:ext>
                  </a:extLst>
                </a:gridCol>
                <a:gridCol w="1289973">
                  <a:extLst>
                    <a:ext uri="{9D8B030D-6E8A-4147-A177-3AD203B41FA5}">
                      <a16:colId xmlns="" xmlns:a16="http://schemas.microsoft.com/office/drawing/2014/main" val="20001"/>
                    </a:ext>
                  </a:extLst>
                </a:gridCol>
                <a:gridCol w="1219200">
                  <a:extLst>
                    <a:ext uri="{9D8B030D-6E8A-4147-A177-3AD203B41FA5}">
                      <a16:colId xmlns="" xmlns:a16="http://schemas.microsoft.com/office/drawing/2014/main" val="20002"/>
                    </a:ext>
                  </a:extLst>
                </a:gridCol>
                <a:gridCol w="1143000">
                  <a:extLst>
                    <a:ext uri="{9D8B030D-6E8A-4147-A177-3AD203B41FA5}">
                      <a16:colId xmlns="" xmlns:a16="http://schemas.microsoft.com/office/drawing/2014/main" val="20003"/>
                    </a:ext>
                  </a:extLst>
                </a:gridCol>
                <a:gridCol w="2666999">
                  <a:extLst>
                    <a:ext uri="{9D8B030D-6E8A-4147-A177-3AD203B41FA5}">
                      <a16:colId xmlns=""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in6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a:t>Doc #: </a:t>
            </a:r>
            <a:r>
              <a:rPr lang="en-US" dirty="0" smtClean="0"/>
              <a:t>5-16-0023-00-agen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anose="02020603050405020304"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FF4F0C0C-43F2-4069-A2C0-9BF02FA71D78}" type="datetime1">
              <a:rPr lang="en-US" smtClean="0"/>
              <a:t>7/8/2016</a:t>
            </a:fld>
            <a:endParaRPr lang="en-US"/>
          </a:p>
        </p:txBody>
      </p:sp>
      <p:sp>
        <p:nvSpPr>
          <p:cNvPr id="3" name="Footer Placeholder 2"/>
          <p:cNvSpPr>
            <a:spLocks noGrp="1"/>
          </p:cNvSpPr>
          <p:nvPr>
            <p:ph type="ftr" sz="quarter" idx="11"/>
          </p:nvPr>
        </p:nvSpPr>
        <p:spPr/>
        <p:txBody>
          <a:bodyPr/>
          <a:lstStyle/>
          <a:p>
            <a:pPr>
              <a:defRPr/>
            </a:pPr>
            <a:r>
              <a:rPr lang="en-US" smtClean="0"/>
              <a:t>Doc #: 5-16-0010-01-agen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1077703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C16054A4-39CC-4E0B-99E6-FDD764DD1E28}" type="datetime1">
              <a:rPr lang="en-US" smtClean="0"/>
              <a:t>7/8/2016</a:t>
            </a:fld>
            <a:endParaRPr lang="en-US"/>
          </a:p>
        </p:txBody>
      </p:sp>
      <p:sp>
        <p:nvSpPr>
          <p:cNvPr id="3" name="Footer Placeholder 2"/>
          <p:cNvSpPr>
            <a:spLocks noGrp="1"/>
          </p:cNvSpPr>
          <p:nvPr>
            <p:ph type="ftr" sz="quarter" idx="11"/>
          </p:nvPr>
        </p:nvSpPr>
        <p:spPr/>
        <p:txBody>
          <a:bodyPr/>
          <a:lstStyle/>
          <a:p>
            <a:pPr>
              <a:defRPr/>
            </a:pPr>
            <a:r>
              <a:rPr lang="en-US" smtClean="0"/>
              <a:t>Doc #: 5-16-0010-01-agen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11</a:t>
            </a:fld>
            <a:endParaRPr lang="en-US"/>
          </a:p>
        </p:txBody>
      </p:sp>
    </p:spTree>
    <p:extLst>
      <p:ext uri="{BB962C8B-B14F-4D97-AF65-F5344CB8AC3E}">
        <p14:creationId xmlns:p14="http://schemas.microsoft.com/office/powerpoint/2010/main" val="14136371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8CCA7695-34C7-4882-B4AA-88FC6F6E50C5}" type="datetime1">
              <a:rPr lang="en-US" smtClean="0"/>
              <a:t>7/8/2016</a:t>
            </a:fld>
            <a:endParaRPr lang="en-US"/>
          </a:p>
        </p:txBody>
      </p:sp>
      <p:sp>
        <p:nvSpPr>
          <p:cNvPr id="3" name="Footer Placeholder 2"/>
          <p:cNvSpPr>
            <a:spLocks noGrp="1"/>
          </p:cNvSpPr>
          <p:nvPr>
            <p:ph type="ftr" sz="quarter" idx="11"/>
          </p:nvPr>
        </p:nvSpPr>
        <p:spPr/>
        <p:txBody>
          <a:bodyPr/>
          <a:lstStyle/>
          <a:p>
            <a:pPr>
              <a:defRPr/>
            </a:pPr>
            <a:r>
              <a:rPr lang="en-US" smtClean="0"/>
              <a:t>Doc #: 5-16-0010-01-agen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3264869999"/>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a:t>Minutes for approval</a:t>
            </a:r>
          </a:p>
        </p:txBody>
      </p:sp>
      <p:sp>
        <p:nvSpPr>
          <p:cNvPr id="12291" name="Content Placeholder 2"/>
          <p:cNvSpPr>
            <a:spLocks noGrp="1"/>
          </p:cNvSpPr>
          <p:nvPr>
            <p:ph idx="1"/>
          </p:nvPr>
        </p:nvSpPr>
        <p:spPr/>
        <p:txBody>
          <a:bodyPr/>
          <a:lstStyle/>
          <a:p>
            <a:r>
              <a:rPr dirty="0"/>
              <a:t>Motion to approve WG minutes contained in</a:t>
            </a:r>
          </a:p>
          <a:p>
            <a:pPr marL="0" indent="0" eaLnBrk="1" fontAlgn="auto" hangingPunct="1">
              <a:lnSpc>
                <a:spcPct val="115000"/>
              </a:lnSpc>
              <a:spcBef>
                <a:spcPts val="0"/>
              </a:spcBef>
              <a:spcAft>
                <a:spcPts val="0"/>
              </a:spcAft>
              <a:buNone/>
              <a:defRPr/>
            </a:pPr>
            <a:r>
              <a:rPr lang="en-US" dirty="0" smtClean="0"/>
              <a:t>TBP</a:t>
            </a:r>
            <a:endParaRPr dirty="0"/>
          </a:p>
          <a:p>
            <a:endParaRPr dirty="0"/>
          </a:p>
          <a:p>
            <a:r>
              <a:rPr dirty="0"/>
              <a:t>Mover:  </a:t>
            </a:r>
          </a:p>
          <a:p>
            <a:r>
              <a:rPr dirty="0"/>
              <a:t>Second</a:t>
            </a:r>
            <a:r>
              <a:rPr dirty="0" smtClean="0"/>
              <a:t>:  </a:t>
            </a:r>
            <a:endParaRPr dirty="0"/>
          </a:p>
          <a:p>
            <a:r>
              <a:rPr lang="en-US" dirty="0"/>
              <a:t>Vote</a:t>
            </a:r>
            <a:r>
              <a:rPr lang="en-US" dirty="0" smtClean="0"/>
              <a:t>:  </a:t>
            </a:r>
            <a:endParaRPr dirty="0"/>
          </a:p>
        </p:txBody>
      </p:sp>
      <p:sp>
        <p:nvSpPr>
          <p:cNvPr id="4" name="Date Placeholder 3"/>
          <p:cNvSpPr>
            <a:spLocks noGrp="1"/>
          </p:cNvSpPr>
          <p:nvPr>
            <p:ph type="dt" sz="quarter" idx="10"/>
          </p:nvPr>
        </p:nvSpPr>
        <p:spPr/>
        <p:txBody>
          <a:bodyPr/>
          <a:lstStyle/>
          <a:p>
            <a:pPr>
              <a:defRPr/>
            </a:pPr>
            <a:fld id="{CE99B5AD-7BA3-45A0-AFCE-5391B661EE59}" type="datetime1">
              <a:rPr lang="en-US" smtClean="0"/>
              <a:t>7/8/2016</a:t>
            </a:fld>
            <a:endParaRPr lang="en-US"/>
          </a:p>
        </p:txBody>
      </p:sp>
      <p:sp>
        <p:nvSpPr>
          <p:cNvPr id="5" name="Footer Placeholder 4"/>
          <p:cNvSpPr>
            <a:spLocks noGrp="1"/>
          </p:cNvSpPr>
          <p:nvPr>
            <p:ph type="ftr" sz="quarter" idx="11"/>
          </p:nvPr>
        </p:nvSpPr>
        <p:spPr/>
        <p:txBody>
          <a:bodyPr/>
          <a:lstStyle/>
          <a:p>
            <a:pPr>
              <a:defRPr/>
            </a:pPr>
            <a:r>
              <a:rPr lang="en-US" smtClean="0"/>
              <a:t>Doc #: 5-16-0010-01-agen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13</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1900.5.1 </a:t>
            </a:r>
            <a:r>
              <a:rPr lang="en-US" dirty="0" smtClean="0"/>
              <a:t>Drafting Review (7/27/16</a:t>
            </a:r>
            <a:r>
              <a:rPr lang="en-US" dirty="0"/>
              <a:t>)</a:t>
            </a:r>
          </a:p>
        </p:txBody>
      </p:sp>
      <p:sp>
        <p:nvSpPr>
          <p:cNvPr id="3" name="Content Placeholder 2"/>
          <p:cNvSpPr>
            <a:spLocks noGrp="1"/>
          </p:cNvSpPr>
          <p:nvPr>
            <p:ph idx="1"/>
          </p:nvPr>
        </p:nvSpPr>
        <p:spPr/>
        <p:txBody>
          <a:bodyPr/>
          <a:lstStyle/>
          <a:p>
            <a:r>
              <a:rPr lang="en-US" dirty="0"/>
              <a:t>Review of latest developments with </a:t>
            </a:r>
            <a:r>
              <a:rPr lang="en-US" dirty="0" smtClean="0"/>
              <a:t>draft</a:t>
            </a:r>
            <a:endParaRPr lang="en-US" dirty="0"/>
          </a:p>
        </p:txBody>
      </p:sp>
      <p:sp>
        <p:nvSpPr>
          <p:cNvPr id="4" name="Date Placeholder 3"/>
          <p:cNvSpPr>
            <a:spLocks noGrp="1"/>
          </p:cNvSpPr>
          <p:nvPr>
            <p:ph type="dt" sz="half" idx="10"/>
          </p:nvPr>
        </p:nvSpPr>
        <p:spPr/>
        <p:txBody>
          <a:bodyPr/>
          <a:lstStyle/>
          <a:p>
            <a:pPr>
              <a:defRPr/>
            </a:pPr>
            <a:fld id="{78DCB348-B104-4F8F-A31E-21DF7C171EFB}" type="datetime1">
              <a:rPr lang="en-US" smtClean="0"/>
              <a:t>7/8/2016</a:t>
            </a:fld>
            <a:endParaRPr lang="en-US"/>
          </a:p>
        </p:txBody>
      </p:sp>
      <p:sp>
        <p:nvSpPr>
          <p:cNvPr id="5" name="Footer Placeholder 4"/>
          <p:cNvSpPr>
            <a:spLocks noGrp="1"/>
          </p:cNvSpPr>
          <p:nvPr>
            <p:ph type="ftr" sz="quarter" idx="11"/>
          </p:nvPr>
        </p:nvSpPr>
        <p:spPr/>
        <p:txBody>
          <a:bodyPr/>
          <a:lstStyle/>
          <a:p>
            <a:pPr>
              <a:defRPr/>
            </a:pPr>
            <a:r>
              <a:rPr lang="en-US" smtClean="0"/>
              <a:t>Doc #: 5-16-0010-01-agen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14</a:t>
            </a:fld>
            <a:endParaRPr lang="en-US"/>
          </a:p>
        </p:txBody>
      </p:sp>
    </p:spTree>
    <p:extLst>
      <p:ext uri="{BB962C8B-B14F-4D97-AF65-F5344CB8AC3E}">
        <p14:creationId xmlns:p14="http://schemas.microsoft.com/office/powerpoint/2010/main" val="15144602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1900.5.2 Comment </a:t>
            </a:r>
            <a:r>
              <a:rPr lang="en-US" dirty="0" err="1" smtClean="0"/>
              <a:t>Resoution</a:t>
            </a:r>
            <a:r>
              <a:rPr lang="en-US" dirty="0" smtClean="0"/>
              <a:t> (7/28/16)</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fld id="{9809BF05-F18D-4B80-A116-E0B9EF52A303}" type="datetime1">
              <a:rPr lang="en-US" smtClean="0"/>
              <a:t>7/8/2016</a:t>
            </a:fld>
            <a:endParaRPr lang="en-US"/>
          </a:p>
        </p:txBody>
      </p:sp>
      <p:sp>
        <p:nvSpPr>
          <p:cNvPr id="5" name="Footer Placeholder 4"/>
          <p:cNvSpPr>
            <a:spLocks noGrp="1"/>
          </p:cNvSpPr>
          <p:nvPr>
            <p:ph type="ftr" sz="quarter" idx="11"/>
          </p:nvPr>
        </p:nvSpPr>
        <p:spPr/>
        <p:txBody>
          <a:bodyPr/>
          <a:lstStyle/>
          <a:p>
            <a:pPr>
              <a:defRPr/>
            </a:pPr>
            <a:r>
              <a:rPr lang="en-US" smtClean="0"/>
              <a:t>Doc #: 5-16-0010-01-agen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15</a:t>
            </a:fld>
            <a:endParaRPr lang="en-US"/>
          </a:p>
        </p:txBody>
      </p:sp>
    </p:spTree>
    <p:extLst>
      <p:ext uri="{BB962C8B-B14F-4D97-AF65-F5344CB8AC3E}">
        <p14:creationId xmlns:p14="http://schemas.microsoft.com/office/powerpoint/2010/main" val="3053877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9236"/>
            <a:ext cx="8229600" cy="1143000"/>
          </a:xfrm>
        </p:spPr>
        <p:txBody>
          <a:bodyPr/>
          <a:lstStyle/>
          <a:p>
            <a:r>
              <a:rPr dirty="0"/>
              <a:t>Marketing Deep Dive </a:t>
            </a:r>
            <a:r>
              <a:rPr dirty="0" smtClean="0"/>
              <a:t>(7/28/16</a:t>
            </a:r>
            <a:r>
              <a:rPr dirty="0"/>
              <a:t>)</a:t>
            </a:r>
          </a:p>
        </p:txBody>
      </p:sp>
      <p:sp>
        <p:nvSpPr>
          <p:cNvPr id="4" name="Date Placeholder 3"/>
          <p:cNvSpPr>
            <a:spLocks noGrp="1"/>
          </p:cNvSpPr>
          <p:nvPr>
            <p:ph type="dt" sz="quarter" idx="10"/>
          </p:nvPr>
        </p:nvSpPr>
        <p:spPr/>
        <p:txBody>
          <a:bodyPr/>
          <a:lstStyle/>
          <a:p>
            <a:pPr>
              <a:defRPr/>
            </a:pPr>
            <a:fld id="{72F512A1-F94C-4D21-ACBB-8A8A60976944}" type="datetime1">
              <a:rPr lang="en-US" smtClean="0"/>
              <a:t>7/8/2016</a:t>
            </a:fld>
            <a:endParaRPr lang="en-US"/>
          </a:p>
        </p:txBody>
      </p:sp>
      <p:sp>
        <p:nvSpPr>
          <p:cNvPr id="5" name="Footer Placeholder 4"/>
          <p:cNvSpPr>
            <a:spLocks noGrp="1"/>
          </p:cNvSpPr>
          <p:nvPr>
            <p:ph type="ftr" sz="quarter" idx="11"/>
          </p:nvPr>
        </p:nvSpPr>
        <p:spPr/>
        <p:txBody>
          <a:bodyPr/>
          <a:lstStyle/>
          <a:p>
            <a:pPr>
              <a:defRPr/>
            </a:pPr>
            <a:r>
              <a:rPr lang="en-US" smtClean="0"/>
              <a:t>Doc #: 5-16-0010-01-agen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16</a:t>
            </a:fld>
            <a:endParaRPr lang="en-US"/>
          </a:p>
        </p:txBody>
      </p:sp>
      <p:sp>
        <p:nvSpPr>
          <p:cNvPr id="9" name="Content Placeholder 2"/>
          <p:cNvSpPr>
            <a:spLocks noGrp="1"/>
          </p:cNvSpPr>
          <p:nvPr>
            <p:ph idx="1"/>
          </p:nvPr>
        </p:nvSpPr>
        <p:spPr>
          <a:xfrm>
            <a:off x="533400" y="990600"/>
            <a:ext cx="8229600" cy="4525963"/>
          </a:xfrm>
        </p:spPr>
        <p:txBody>
          <a:bodyPr/>
          <a:lstStyle/>
          <a:p>
            <a:r>
              <a:rPr sz="2800" dirty="0" err="1" smtClean="0"/>
              <a:t>WInnForum</a:t>
            </a:r>
            <a:r>
              <a:rPr sz="2800" dirty="0" smtClean="0"/>
              <a:t> 3.5 GHz stakeholders</a:t>
            </a:r>
          </a:p>
          <a:p>
            <a:pPr lvl="1"/>
            <a:r>
              <a:rPr lang="en-US" sz="2400" dirty="0" smtClean="0"/>
              <a:t>Any updates on 1900.5 use? John is presenting Friday Morning</a:t>
            </a:r>
          </a:p>
          <a:p>
            <a:pPr lvl="1"/>
            <a:r>
              <a:rPr lang="en-US" sz="2400" dirty="0" smtClean="0"/>
              <a:t>Share draft with FCC?  No.</a:t>
            </a:r>
            <a:endParaRPr sz="2400" dirty="0" smtClean="0"/>
          </a:p>
          <a:p>
            <a:r>
              <a:rPr lang="en-US" sz="2800" dirty="0" smtClean="0"/>
              <a:t>NSC</a:t>
            </a:r>
          </a:p>
          <a:p>
            <a:pPr lvl="1"/>
            <a:r>
              <a:rPr lang="en-US" sz="2400" dirty="0" smtClean="0"/>
              <a:t>Core “Rules” and “Policies” projects deferred</a:t>
            </a:r>
          </a:p>
          <a:p>
            <a:pPr lvl="2"/>
            <a:r>
              <a:rPr lang="en-US" sz="2000" dirty="0" smtClean="0"/>
              <a:t>Rules &amp; Policies probably 2017</a:t>
            </a:r>
          </a:p>
          <a:p>
            <a:pPr lvl="1"/>
            <a:r>
              <a:rPr lang="en-US" sz="2400" dirty="0" smtClean="0"/>
              <a:t>One policy architecture and a “spectrum aggregation” program with policies went forward</a:t>
            </a:r>
          </a:p>
          <a:p>
            <a:r>
              <a:rPr lang="en-US" sz="2800" dirty="0" smtClean="0"/>
              <a:t>Standards paper in process</a:t>
            </a:r>
          </a:p>
          <a:p>
            <a:pPr lvl="1"/>
            <a:r>
              <a:rPr lang="en-US" sz="2400" dirty="0" smtClean="0"/>
              <a:t>Start paper on 1900.5.2</a:t>
            </a:r>
          </a:p>
          <a:p>
            <a:r>
              <a:rPr lang="en-US" sz="2800" dirty="0" smtClean="0"/>
              <a:t>Vita 49 interactions?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Meeting Planning</a:t>
            </a:r>
          </a:p>
        </p:txBody>
      </p:sp>
      <p:sp>
        <p:nvSpPr>
          <p:cNvPr id="3" name="Content Placeholder 2"/>
          <p:cNvSpPr>
            <a:spLocks noGrp="1"/>
          </p:cNvSpPr>
          <p:nvPr>
            <p:ph idx="1"/>
          </p:nvPr>
        </p:nvSpPr>
        <p:spPr/>
        <p:txBody>
          <a:bodyPr/>
          <a:lstStyle/>
          <a:p>
            <a:r>
              <a:rPr lang="en-US" dirty="0" smtClean="0"/>
              <a:t>No August Meeting</a:t>
            </a:r>
            <a:endParaRPr lang="en-US" dirty="0" smtClean="0"/>
          </a:p>
          <a:p>
            <a:r>
              <a:rPr lang="en-US" dirty="0" smtClean="0"/>
              <a:t>September meeting on </a:t>
            </a:r>
            <a:r>
              <a:rPr lang="en-US" dirty="0" smtClean="0"/>
              <a:t>9/5/16 @ 11:30 ET</a:t>
            </a:r>
          </a:p>
          <a:p>
            <a:r>
              <a:rPr lang="en-US" dirty="0" smtClean="0"/>
              <a:t>Ad </a:t>
            </a:r>
            <a:r>
              <a:rPr lang="en-US" dirty="0" err="1" smtClean="0"/>
              <a:t>Hocs</a:t>
            </a:r>
            <a:r>
              <a:rPr lang="en-US" dirty="0" smtClean="0"/>
              <a:t>?</a:t>
            </a:r>
          </a:p>
        </p:txBody>
      </p:sp>
      <p:sp>
        <p:nvSpPr>
          <p:cNvPr id="4" name="Date Placeholder 3"/>
          <p:cNvSpPr>
            <a:spLocks noGrp="1"/>
          </p:cNvSpPr>
          <p:nvPr>
            <p:ph type="dt" sz="half" idx="10"/>
          </p:nvPr>
        </p:nvSpPr>
        <p:spPr/>
        <p:txBody>
          <a:bodyPr/>
          <a:lstStyle/>
          <a:p>
            <a:pPr>
              <a:defRPr/>
            </a:pPr>
            <a:fld id="{27554537-7E4C-4064-8643-C4F37A017E64}" type="datetime1">
              <a:rPr lang="en-US" smtClean="0"/>
              <a:t>7/8/2016</a:t>
            </a:fld>
            <a:endParaRPr lang="en-US"/>
          </a:p>
        </p:txBody>
      </p:sp>
      <p:sp>
        <p:nvSpPr>
          <p:cNvPr id="5" name="Footer Placeholder 4"/>
          <p:cNvSpPr>
            <a:spLocks noGrp="1"/>
          </p:cNvSpPr>
          <p:nvPr>
            <p:ph type="ftr" sz="quarter" idx="11"/>
          </p:nvPr>
        </p:nvSpPr>
        <p:spPr/>
        <p:txBody>
          <a:bodyPr/>
          <a:lstStyle/>
          <a:p>
            <a:pPr>
              <a:defRPr/>
            </a:pPr>
            <a:r>
              <a:rPr lang="en-US" smtClean="0"/>
              <a:t>Doc #: 5-16-0010-01-agen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17</a:t>
            </a:fld>
            <a:endParaRPr lang="en-US"/>
          </a:p>
        </p:txBody>
      </p:sp>
    </p:spTree>
    <p:extLst>
      <p:ext uri="{BB962C8B-B14F-4D97-AF65-F5344CB8AC3E}">
        <p14:creationId xmlns:p14="http://schemas.microsoft.com/office/powerpoint/2010/main" val="23364119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IEEE 1900.5 </a:t>
            </a:r>
            <a:r>
              <a:rPr lang="en-US" dirty="0" smtClean="0"/>
              <a:t>Meetings</a:t>
            </a:r>
            <a:r>
              <a:rPr lang="en-US" dirty="0"/>
              <a:t/>
            </a:r>
            <a:br>
              <a:rPr lang="en-US" dirty="0"/>
            </a:br>
            <a:r>
              <a:rPr lang="en-US" dirty="0" smtClean="0"/>
              <a:t>7/26/16 </a:t>
            </a:r>
            <a:r>
              <a:rPr lang="en-US" dirty="0"/>
              <a:t>– </a:t>
            </a:r>
            <a:r>
              <a:rPr lang="en-US" dirty="0" smtClean="0"/>
              <a:t>7/28/16</a:t>
            </a:r>
            <a:endParaRPr lang="en-US" dirty="0"/>
          </a:p>
        </p:txBody>
      </p:sp>
      <p:sp>
        <p:nvSpPr>
          <p:cNvPr id="4" name="Date Placeholder 3"/>
          <p:cNvSpPr>
            <a:spLocks noGrp="1"/>
          </p:cNvSpPr>
          <p:nvPr>
            <p:ph type="dt" sz="half" idx="10"/>
          </p:nvPr>
        </p:nvSpPr>
        <p:spPr/>
        <p:txBody>
          <a:bodyPr/>
          <a:lstStyle/>
          <a:p>
            <a:pPr>
              <a:defRPr/>
            </a:pPr>
            <a:fld id="{B73BD4A1-4B6E-4D1E-97F1-DA58254E8D72}" type="datetime1">
              <a:rPr lang="en-US" smtClean="0"/>
              <a:t>7/8/2016</a:t>
            </a:fld>
            <a:endParaRPr lang="en-US"/>
          </a:p>
        </p:txBody>
      </p:sp>
      <p:sp>
        <p:nvSpPr>
          <p:cNvPr id="5" name="Footer Placeholder 4"/>
          <p:cNvSpPr>
            <a:spLocks noGrp="1"/>
          </p:cNvSpPr>
          <p:nvPr>
            <p:ph type="ftr" sz="quarter" idx="11"/>
          </p:nvPr>
        </p:nvSpPr>
        <p:spPr/>
        <p:txBody>
          <a:bodyPr/>
          <a:lstStyle/>
          <a:p>
            <a:pPr>
              <a:defRPr/>
            </a:pPr>
            <a:r>
              <a:rPr lang="en-US" smtClean="0"/>
              <a:t>Doc #: 5-16-0010-01-agen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18</a:t>
            </a:fld>
            <a:endParaRPr lang="en-US"/>
          </a:p>
        </p:txBody>
      </p:sp>
      <p:sp>
        <p:nvSpPr>
          <p:cNvPr id="7" name="Rectangle 6"/>
          <p:cNvSpPr/>
          <p:nvPr/>
        </p:nvSpPr>
        <p:spPr>
          <a:xfrm>
            <a:off x="864290" y="2967335"/>
            <a:ext cx="7415428" cy="1323439"/>
          </a:xfrm>
          <a:prstGeom prst="rect">
            <a:avLst/>
          </a:prstGeom>
          <a:noFill/>
        </p:spPr>
        <p:txBody>
          <a:bodyPr wrap="none" lIns="91440" tIns="45720" rIns="91440" bIns="45720">
            <a:spAutoFit/>
          </a:bodyPr>
          <a:lstStyle/>
          <a:p>
            <a:pPr algn="ctr"/>
            <a:r>
              <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p>
        </p:txBody>
      </p:sp>
    </p:spTree>
    <p:extLst>
      <p:ext uri="{BB962C8B-B14F-4D97-AF65-F5344CB8AC3E}">
        <p14:creationId xmlns:p14="http://schemas.microsoft.com/office/powerpoint/2010/main" val="3961151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dirty="0"/>
              <a:t>Electronic Meeting Details</a:t>
            </a:r>
            <a:br>
              <a:rPr dirty="0"/>
            </a:br>
            <a:r>
              <a:rPr lang="en-US" dirty="0"/>
              <a:t>Same for all 3 days</a:t>
            </a:r>
            <a:endParaRPr dirty="0"/>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7BB00924-ADDF-46CB-B487-91CBEEB9A51C}" type="datetime1">
              <a:rPr lang="en-US" smtClean="0"/>
              <a:t>7/8/2016</a:t>
            </a:fld>
            <a:endParaRPr lang="en-US"/>
          </a:p>
        </p:txBody>
      </p:sp>
      <p:sp>
        <p:nvSpPr>
          <p:cNvPr id="3" name="Footer Placeholder 2"/>
          <p:cNvSpPr>
            <a:spLocks noGrp="1"/>
          </p:cNvSpPr>
          <p:nvPr>
            <p:ph type="ftr" sz="quarter" idx="11"/>
          </p:nvPr>
        </p:nvSpPr>
        <p:spPr/>
        <p:txBody>
          <a:bodyPr/>
          <a:lstStyle/>
          <a:p>
            <a:pPr>
              <a:defRPr/>
            </a:pPr>
            <a:r>
              <a:rPr lang="en-US" smtClean="0"/>
              <a:t>Doc #: 5-16-0010-01-agen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Tentative Schedule for Tues </a:t>
            </a:r>
            <a:r>
              <a:rPr lang="en-US" dirty="0" smtClean="0"/>
              <a:t>7/26/16</a:t>
            </a:r>
            <a:endParaRPr lang="en-US" dirty="0"/>
          </a:p>
        </p:txBody>
      </p:sp>
      <p:sp>
        <p:nvSpPr>
          <p:cNvPr id="2" name="Date Placeholder 1"/>
          <p:cNvSpPr>
            <a:spLocks noGrp="1"/>
          </p:cNvSpPr>
          <p:nvPr>
            <p:ph type="dt" sz="half" idx="10"/>
          </p:nvPr>
        </p:nvSpPr>
        <p:spPr/>
        <p:txBody>
          <a:bodyPr/>
          <a:lstStyle/>
          <a:p>
            <a:pPr>
              <a:defRPr/>
            </a:pPr>
            <a:fld id="{349BEBCF-056A-44BC-9FA7-791261CA4902}" type="datetime1">
              <a:rPr lang="en-US" smtClean="0"/>
              <a:t>7/8/2016</a:t>
            </a:fld>
            <a:endParaRPr lang="en-US"/>
          </a:p>
        </p:txBody>
      </p:sp>
      <p:sp>
        <p:nvSpPr>
          <p:cNvPr id="3" name="Footer Placeholder 2"/>
          <p:cNvSpPr>
            <a:spLocks noGrp="1"/>
          </p:cNvSpPr>
          <p:nvPr>
            <p:ph type="ftr" sz="quarter" idx="11"/>
          </p:nvPr>
        </p:nvSpPr>
        <p:spPr/>
        <p:txBody>
          <a:bodyPr/>
          <a:lstStyle/>
          <a:p>
            <a:pPr>
              <a:defRPr/>
            </a:pPr>
            <a:r>
              <a:rPr lang="en-US" smtClean="0"/>
              <a:t>Doc #: 5-16-0010-01-agen</a:t>
            </a:r>
            <a:endParaRPr lang="en-US"/>
          </a:p>
        </p:txBody>
      </p:sp>
      <p:sp>
        <p:nvSpPr>
          <p:cNvPr id="4" name="Slide Number Placeholder 3"/>
          <p:cNvSpPr>
            <a:spLocks noGrp="1"/>
          </p:cNvSpPr>
          <p:nvPr>
            <p:ph type="sldNum" sz="quarter" idx="12"/>
          </p:nvPr>
        </p:nvSpPr>
        <p:spPr/>
        <p:txBody>
          <a:bodyPr/>
          <a:lstStyle/>
          <a:p>
            <a:pPr>
              <a:defRPr/>
            </a:pPr>
            <a:fld id="{24801112-3285-446D-8483-AC060328F4AD}" type="slidenum">
              <a:rPr lang="en-US" smtClean="0"/>
              <a:pPr>
                <a:defRPr/>
              </a:pPr>
              <a:t>3</a:t>
            </a:fld>
            <a:endParaRPr lang="en-US"/>
          </a:p>
        </p:txBody>
      </p:sp>
      <p:pic>
        <p:nvPicPr>
          <p:cNvPr id="7" name="Picture 6"/>
          <p:cNvPicPr>
            <a:picLocks noChangeAspect="1"/>
          </p:cNvPicPr>
          <p:nvPr/>
        </p:nvPicPr>
        <p:blipFill>
          <a:blip r:embed="rId2"/>
          <a:stretch>
            <a:fillRect/>
          </a:stretch>
        </p:blipFill>
        <p:spPr>
          <a:xfrm>
            <a:off x="1066800" y="1295400"/>
            <a:ext cx="5943600" cy="4962525"/>
          </a:xfrm>
          <a:prstGeom prst="rect">
            <a:avLst/>
          </a:prstGeom>
        </p:spPr>
      </p:pic>
    </p:spTree>
    <p:extLst>
      <p:ext uri="{BB962C8B-B14F-4D97-AF65-F5344CB8AC3E}">
        <p14:creationId xmlns:p14="http://schemas.microsoft.com/office/powerpoint/2010/main" val="4261174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Tentative Schedule for Wed </a:t>
            </a:r>
            <a:r>
              <a:rPr lang="en-US" dirty="0" smtClean="0"/>
              <a:t>7/27/16</a:t>
            </a:r>
            <a:endParaRPr lang="en-US" dirty="0"/>
          </a:p>
        </p:txBody>
      </p:sp>
      <p:sp>
        <p:nvSpPr>
          <p:cNvPr id="2" name="Date Placeholder 1"/>
          <p:cNvSpPr>
            <a:spLocks noGrp="1"/>
          </p:cNvSpPr>
          <p:nvPr>
            <p:ph type="dt" sz="half" idx="10"/>
          </p:nvPr>
        </p:nvSpPr>
        <p:spPr/>
        <p:txBody>
          <a:bodyPr/>
          <a:lstStyle/>
          <a:p>
            <a:pPr>
              <a:defRPr/>
            </a:pPr>
            <a:fld id="{D90DD429-F9C0-404A-85D9-6A7ABFCA9D34}" type="datetime1">
              <a:rPr lang="en-US" smtClean="0"/>
              <a:t>7/8/2016</a:t>
            </a:fld>
            <a:endParaRPr lang="en-US"/>
          </a:p>
        </p:txBody>
      </p:sp>
      <p:sp>
        <p:nvSpPr>
          <p:cNvPr id="3" name="Footer Placeholder 2"/>
          <p:cNvSpPr>
            <a:spLocks noGrp="1"/>
          </p:cNvSpPr>
          <p:nvPr>
            <p:ph type="ftr" sz="quarter" idx="11"/>
          </p:nvPr>
        </p:nvSpPr>
        <p:spPr/>
        <p:txBody>
          <a:bodyPr/>
          <a:lstStyle/>
          <a:p>
            <a:pPr>
              <a:defRPr/>
            </a:pPr>
            <a:r>
              <a:rPr lang="en-US" smtClean="0"/>
              <a:t>Doc #: 5-16-0010-01-agen</a:t>
            </a:r>
            <a:endParaRPr lang="en-US"/>
          </a:p>
        </p:txBody>
      </p:sp>
      <p:sp>
        <p:nvSpPr>
          <p:cNvPr id="4" name="Slide Number Placeholder 3"/>
          <p:cNvSpPr>
            <a:spLocks noGrp="1"/>
          </p:cNvSpPr>
          <p:nvPr>
            <p:ph type="sldNum" sz="quarter" idx="12"/>
          </p:nvPr>
        </p:nvSpPr>
        <p:spPr/>
        <p:txBody>
          <a:bodyPr/>
          <a:lstStyle/>
          <a:p>
            <a:pPr>
              <a:defRPr/>
            </a:pPr>
            <a:fld id="{24801112-3285-446D-8483-AC060328F4AD}" type="slidenum">
              <a:rPr lang="en-US" smtClean="0"/>
              <a:pPr>
                <a:defRPr/>
              </a:pPr>
              <a:t>4</a:t>
            </a:fld>
            <a:endParaRPr lang="en-US"/>
          </a:p>
        </p:txBody>
      </p:sp>
      <p:pic>
        <p:nvPicPr>
          <p:cNvPr id="5" name="Picture 4"/>
          <p:cNvPicPr>
            <a:picLocks noChangeAspect="1"/>
          </p:cNvPicPr>
          <p:nvPr/>
        </p:nvPicPr>
        <p:blipFill>
          <a:blip r:embed="rId2"/>
          <a:stretch>
            <a:fillRect/>
          </a:stretch>
        </p:blipFill>
        <p:spPr>
          <a:xfrm>
            <a:off x="1371600" y="1417638"/>
            <a:ext cx="5972175" cy="4352925"/>
          </a:xfrm>
          <a:prstGeom prst="rect">
            <a:avLst/>
          </a:prstGeom>
        </p:spPr>
      </p:pic>
    </p:spTree>
    <p:extLst>
      <p:ext uri="{BB962C8B-B14F-4D97-AF65-F5344CB8AC3E}">
        <p14:creationId xmlns:p14="http://schemas.microsoft.com/office/powerpoint/2010/main" val="2045663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Tentative Schedule for </a:t>
            </a:r>
            <a:r>
              <a:rPr lang="en-US" dirty="0" err="1"/>
              <a:t>Thur</a:t>
            </a:r>
            <a:r>
              <a:rPr lang="en-US" dirty="0"/>
              <a:t> </a:t>
            </a:r>
            <a:r>
              <a:rPr lang="en-US" dirty="0" smtClean="0"/>
              <a:t>7/28/16</a:t>
            </a:r>
            <a:endParaRPr lang="en-US" dirty="0"/>
          </a:p>
        </p:txBody>
      </p:sp>
      <p:sp>
        <p:nvSpPr>
          <p:cNvPr id="3" name="Date Placeholder 2"/>
          <p:cNvSpPr>
            <a:spLocks noGrp="1"/>
          </p:cNvSpPr>
          <p:nvPr>
            <p:ph type="dt" sz="half" idx="10"/>
          </p:nvPr>
        </p:nvSpPr>
        <p:spPr/>
        <p:txBody>
          <a:bodyPr/>
          <a:lstStyle/>
          <a:p>
            <a:pPr>
              <a:defRPr/>
            </a:pPr>
            <a:fld id="{0799C122-57AD-4394-937A-D6139B290F43}" type="datetime1">
              <a:rPr lang="en-US" smtClean="0"/>
              <a:t>7/8/2016</a:t>
            </a:fld>
            <a:endParaRPr lang="en-US"/>
          </a:p>
        </p:txBody>
      </p:sp>
      <p:sp>
        <p:nvSpPr>
          <p:cNvPr id="4" name="Footer Placeholder 3"/>
          <p:cNvSpPr>
            <a:spLocks noGrp="1"/>
          </p:cNvSpPr>
          <p:nvPr>
            <p:ph type="ftr" sz="quarter" idx="11"/>
          </p:nvPr>
        </p:nvSpPr>
        <p:spPr/>
        <p:txBody>
          <a:bodyPr/>
          <a:lstStyle/>
          <a:p>
            <a:pPr>
              <a:defRPr/>
            </a:pPr>
            <a:r>
              <a:rPr lang="en-US" smtClean="0"/>
              <a:t>Doc #: 5-16-0010-01-agen</a:t>
            </a:r>
            <a:endParaRPr lang="en-US"/>
          </a:p>
        </p:txBody>
      </p:sp>
      <p:sp>
        <p:nvSpPr>
          <p:cNvPr id="5" name="Slide Number Placeholder 4"/>
          <p:cNvSpPr>
            <a:spLocks noGrp="1"/>
          </p:cNvSpPr>
          <p:nvPr>
            <p:ph type="sldNum" sz="quarter" idx="12"/>
          </p:nvPr>
        </p:nvSpPr>
        <p:spPr/>
        <p:txBody>
          <a:bodyPr/>
          <a:lstStyle/>
          <a:p>
            <a:pPr>
              <a:defRPr/>
            </a:pPr>
            <a:fld id="{9B07B3E5-9C92-4467-B532-D8FF4A69480D}" type="slidenum">
              <a:rPr lang="en-US" smtClean="0"/>
              <a:pPr>
                <a:defRPr/>
              </a:pPr>
              <a:t>5</a:t>
            </a:fld>
            <a:endParaRPr lang="en-US"/>
          </a:p>
        </p:txBody>
      </p:sp>
      <p:pic>
        <p:nvPicPr>
          <p:cNvPr id="8" name="Picture 7"/>
          <p:cNvPicPr>
            <a:picLocks noChangeAspect="1"/>
          </p:cNvPicPr>
          <p:nvPr/>
        </p:nvPicPr>
        <p:blipFill>
          <a:blip r:embed="rId2"/>
          <a:stretch>
            <a:fillRect/>
          </a:stretch>
        </p:blipFill>
        <p:spPr>
          <a:xfrm>
            <a:off x="1143000" y="1524000"/>
            <a:ext cx="5953125" cy="3552825"/>
          </a:xfrm>
          <a:prstGeom prst="rect">
            <a:avLst/>
          </a:prstGeom>
        </p:spPr>
      </p:pic>
      <p:sp>
        <p:nvSpPr>
          <p:cNvPr id="9" name="TextBox 8"/>
          <p:cNvSpPr txBox="1"/>
          <p:nvPr/>
        </p:nvSpPr>
        <p:spPr>
          <a:xfrm>
            <a:off x="2590800" y="5393293"/>
            <a:ext cx="3909788" cy="369332"/>
          </a:xfrm>
          <a:prstGeom prst="rect">
            <a:avLst/>
          </a:prstGeom>
          <a:noFill/>
        </p:spPr>
        <p:txBody>
          <a:bodyPr wrap="none" rtlCol="0">
            <a:spAutoFit/>
          </a:bodyPr>
          <a:lstStyle/>
          <a:p>
            <a:r>
              <a:rPr lang="en-US" dirty="0" smtClean="0"/>
              <a:t>1900.5 will adjourn after this meeting…</a:t>
            </a:r>
            <a:endParaRPr lang="en-US" dirty="0"/>
          </a:p>
        </p:txBody>
      </p:sp>
    </p:spTree>
    <p:extLst>
      <p:ext uri="{BB962C8B-B14F-4D97-AF65-F5344CB8AC3E}">
        <p14:creationId xmlns:p14="http://schemas.microsoft.com/office/powerpoint/2010/main" val="2375674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a:t>Rules</a:t>
            </a:r>
          </a:p>
        </p:txBody>
      </p:sp>
      <p:sp>
        <p:nvSpPr>
          <p:cNvPr id="4099" name="Content Placeholder 5"/>
          <p:cNvSpPr>
            <a:spLocks noGrp="1"/>
          </p:cNvSpPr>
          <p:nvPr>
            <p:ph idx="1"/>
          </p:nvPr>
        </p:nvSpPr>
        <p:spPr/>
        <p:txBody>
          <a:bodyPr/>
          <a:lstStyle/>
          <a:p>
            <a:r>
              <a:rPr/>
              <a:t>IEEE DySPAN-SC rules</a:t>
            </a:r>
          </a:p>
          <a:p>
            <a:pPr lvl="1"/>
            <a:r>
              <a:rPr>
                <a:hlinkClick r:id="rId2"/>
              </a:rPr>
              <a:t>http://standards.ieee.org/about/sasb/audcom/pnp/DySPAN_SC.pdf</a:t>
            </a:r>
            <a:endParaRPr/>
          </a:p>
          <a:p>
            <a:r>
              <a:rPr/>
              <a:t>IEEE 1900.5 WG rules</a:t>
            </a:r>
          </a:p>
          <a:p>
            <a:pPr lvl="1"/>
            <a:r>
              <a:rPr>
                <a:hlinkClick r:id="rId3"/>
              </a:rPr>
              <a:t>http://grouper.ieee.org/groups/dyspan/files/individual-WG-PnPs.pdf</a:t>
            </a:r>
            <a:endParaRPr/>
          </a:p>
          <a:p>
            <a:r>
              <a:rPr/>
              <a:t>Roberts Rules (latest edition) as needed…</a:t>
            </a:r>
          </a:p>
          <a:p>
            <a:pPr lvl="1"/>
            <a:endParaRPr/>
          </a:p>
        </p:txBody>
      </p:sp>
      <p:sp>
        <p:nvSpPr>
          <p:cNvPr id="2" name="Date Placeholder 1"/>
          <p:cNvSpPr>
            <a:spLocks noGrp="1"/>
          </p:cNvSpPr>
          <p:nvPr>
            <p:ph type="dt" sz="quarter" idx="10"/>
          </p:nvPr>
        </p:nvSpPr>
        <p:spPr/>
        <p:txBody>
          <a:bodyPr/>
          <a:lstStyle/>
          <a:p>
            <a:pPr>
              <a:defRPr/>
            </a:pPr>
            <a:fld id="{07DCA38D-1AF2-4402-94EF-25C20A7998A9}" type="datetime1">
              <a:rPr lang="en-US" smtClean="0"/>
              <a:t>7/8/2016</a:t>
            </a:fld>
            <a:endParaRPr lang="en-US"/>
          </a:p>
        </p:txBody>
      </p:sp>
      <p:sp>
        <p:nvSpPr>
          <p:cNvPr id="3" name="Footer Placeholder 2"/>
          <p:cNvSpPr>
            <a:spLocks noGrp="1"/>
          </p:cNvSpPr>
          <p:nvPr>
            <p:ph type="ftr" sz="quarter" idx="11"/>
          </p:nvPr>
        </p:nvSpPr>
        <p:spPr/>
        <p:txBody>
          <a:bodyPr/>
          <a:lstStyle/>
          <a:p>
            <a:pPr>
              <a:defRPr/>
            </a:pPr>
            <a:r>
              <a:rPr lang="en-US" smtClean="0"/>
              <a:t>Doc #: 5-16-0010-01-agen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a:t> Draft Agenda</a:t>
            </a:r>
          </a:p>
        </p:txBody>
      </p:sp>
      <p:sp>
        <p:nvSpPr>
          <p:cNvPr id="6147" name="Text Box 5040"/>
          <p:cNvSpPr txBox="1">
            <a:spLocks noChangeArrowheads="1"/>
          </p:cNvSpPr>
          <p:nvPr/>
        </p:nvSpPr>
        <p:spPr bwMode="auto">
          <a:xfrm>
            <a:off x="533400" y="539115"/>
            <a:ext cx="8382000"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dirty="0">
                <a:latin typeface="Times New Roman" pitchFamily="18" charset="0"/>
              </a:rPr>
              <a:t>DAY 1 – </a:t>
            </a:r>
            <a:r>
              <a:rPr lang="en-US" dirty="0" smtClean="0">
                <a:latin typeface="Times New Roman" pitchFamily="18" charset="0"/>
              </a:rPr>
              <a:t>7/26/16</a:t>
            </a:r>
            <a:endParaRPr lang="en-US" dirty="0">
              <a:latin typeface="Times New Roman" pitchFamily="18" charset="0"/>
            </a:endParaRPr>
          </a:p>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2">
              <a:buFont typeface="Calibri" pitchFamily="34" charset="0"/>
              <a:buAutoNum type="alphaLcPeriod"/>
            </a:pPr>
            <a:r>
              <a:rPr lang="en-US" dirty="0">
                <a:latin typeface="Times New Roman" pitchFamily="18" charset="0"/>
              </a:rPr>
              <a:t>Roll Call / Quorum Check</a:t>
            </a:r>
          </a:p>
          <a:p>
            <a:pPr lvl="2">
              <a:buFont typeface="Calibri" pitchFamily="34" charset="0"/>
              <a:buAutoNum type="alphaLcPeriod"/>
            </a:pPr>
            <a:r>
              <a:rPr lang="en-US" dirty="0">
                <a:latin typeface="Times New Roman" pitchFamily="18" charset="0"/>
              </a:rPr>
              <a:t>Approve Agenda</a:t>
            </a:r>
          </a:p>
          <a:p>
            <a:pPr lvl="2">
              <a:buFont typeface="Calibri" pitchFamily="34" charset="0"/>
              <a:buAutoNum type="alphaLcPeriod"/>
            </a:pPr>
            <a:r>
              <a:rPr lang="en-US" dirty="0">
                <a:latin typeface="Times New Roman" pitchFamily="18" charset="0"/>
              </a:rPr>
              <a:t>Patent slides / Notes on status</a:t>
            </a:r>
          </a:p>
          <a:p>
            <a:pPr lvl="2">
              <a:buFont typeface="Calibri" pitchFamily="34" charset="0"/>
              <a:buAutoNum type="alphaLcPeriod"/>
            </a:pPr>
            <a:r>
              <a:rPr lang="en-US" dirty="0">
                <a:latin typeface="Times New Roman" pitchFamily="18" charset="0"/>
              </a:rPr>
              <a:t>Approval of recent minutes</a:t>
            </a:r>
          </a:p>
          <a:p>
            <a:pPr>
              <a:buFont typeface="Calibri" pitchFamily="34" charset="0"/>
              <a:buAutoNum type="arabicPeriod"/>
            </a:pPr>
            <a:r>
              <a:rPr lang="en-US" dirty="0">
                <a:latin typeface="Times New Roman" pitchFamily="18" charset="0"/>
              </a:rPr>
              <a:t>1900.5.1 </a:t>
            </a:r>
            <a:r>
              <a:rPr lang="en-US" dirty="0" smtClean="0">
                <a:latin typeface="Times New Roman" pitchFamily="18" charset="0"/>
              </a:rPr>
              <a:t>Status</a:t>
            </a:r>
            <a:endParaRPr lang="en-US" dirty="0">
              <a:latin typeface="Times New Roman" pitchFamily="18" charset="0"/>
            </a:endParaRPr>
          </a:p>
          <a:p>
            <a:pPr>
              <a:buFont typeface="Calibri" pitchFamily="34" charset="0"/>
              <a:buAutoNum type="arabicPeriod"/>
            </a:pPr>
            <a:r>
              <a:rPr lang="en-US" dirty="0" smtClean="0">
                <a:latin typeface="Times New Roman" pitchFamily="18" charset="0"/>
              </a:rPr>
              <a:t>1900.5.2 Status</a:t>
            </a:r>
            <a:endParaRPr lang="en-US" dirty="0">
              <a:latin typeface="Times New Roman" pitchFamily="18" charset="0"/>
            </a:endParaRPr>
          </a:p>
          <a:p>
            <a:pPr>
              <a:buFont typeface="Calibri" pitchFamily="34" charset="0"/>
              <a:buAutoNum type="arabicPeriod"/>
            </a:pPr>
            <a:r>
              <a:rPr lang="en-US" dirty="0">
                <a:latin typeface="Times New Roman" pitchFamily="18" charset="0"/>
              </a:rPr>
              <a:t>1900.5.2 Comment Resolution</a:t>
            </a:r>
          </a:p>
          <a:p>
            <a:pPr marL="119063" indent="0"/>
            <a:r>
              <a:rPr lang="en-US" dirty="0">
                <a:latin typeface="Times New Roman" pitchFamily="18" charset="0"/>
              </a:rPr>
              <a:t>DAY 2 – </a:t>
            </a:r>
            <a:r>
              <a:rPr lang="en-US" dirty="0" smtClean="0">
                <a:latin typeface="Times New Roman" pitchFamily="18" charset="0"/>
              </a:rPr>
              <a:t>7/27/16</a:t>
            </a:r>
            <a:endParaRPr lang="en-US" dirty="0">
              <a:latin typeface="Times New Roman" pitchFamily="18" charset="0"/>
            </a:endParaRPr>
          </a:p>
          <a:p>
            <a:pPr>
              <a:buFont typeface="+mj-lt"/>
              <a:buAutoNum type="arabicPeriod" startAt="5"/>
            </a:pPr>
            <a:r>
              <a:rPr lang="en-US" dirty="0" smtClean="0">
                <a:latin typeface="Times New Roman" pitchFamily="18" charset="0"/>
              </a:rPr>
              <a:t>1900.5.1 Ad Hoc Drafting Review</a:t>
            </a:r>
            <a:endParaRPr lang="en-US" dirty="0">
              <a:latin typeface="Times New Roman" pitchFamily="18" charset="0"/>
            </a:endParaRPr>
          </a:p>
          <a:p>
            <a:pPr marL="119063" indent="0"/>
            <a:r>
              <a:rPr lang="en-US" dirty="0" smtClean="0">
                <a:latin typeface="Times New Roman" pitchFamily="18" charset="0"/>
              </a:rPr>
              <a:t>DAY </a:t>
            </a:r>
            <a:r>
              <a:rPr lang="en-US" dirty="0">
                <a:latin typeface="Times New Roman" pitchFamily="18" charset="0"/>
              </a:rPr>
              <a:t>3 – 3/24/16</a:t>
            </a:r>
          </a:p>
          <a:p>
            <a:pPr>
              <a:buFont typeface="+mj-lt"/>
              <a:buAutoNum type="arabicPeriod" startAt="6"/>
            </a:pPr>
            <a:r>
              <a:rPr lang="en-US" dirty="0" smtClean="0">
                <a:latin typeface="Times New Roman" pitchFamily="18" charset="0"/>
              </a:rPr>
              <a:t>1900.5.2 Ad Hoc on Comment Resolution</a:t>
            </a:r>
          </a:p>
          <a:p>
            <a:pPr marL="119063" indent="0"/>
            <a:r>
              <a:rPr lang="en-US" dirty="0" smtClean="0">
                <a:latin typeface="Times New Roman" pitchFamily="18" charset="0"/>
              </a:rPr>
              <a:t>(Last half our of meeting – Full WG meeting)</a:t>
            </a:r>
            <a:endParaRPr lang="en-US" dirty="0">
              <a:latin typeface="Times New Roman" pitchFamily="18" charset="0"/>
            </a:endParaRPr>
          </a:p>
          <a:p>
            <a:pPr>
              <a:buFont typeface="+mj-lt"/>
              <a:buAutoNum type="arabicPeriod" startAt="7"/>
            </a:pPr>
            <a:r>
              <a:rPr lang="en-US" dirty="0" smtClean="0">
                <a:latin typeface="Times New Roman" pitchFamily="18" charset="0"/>
              </a:rPr>
              <a:t>Any required closing motions</a:t>
            </a:r>
          </a:p>
          <a:p>
            <a:pPr>
              <a:buFont typeface="Calibri" pitchFamily="34" charset="0"/>
              <a:buAutoNum type="arabicPeriod" startAt="7"/>
            </a:pPr>
            <a:r>
              <a:rPr lang="en-US" dirty="0" smtClean="0">
                <a:latin typeface="Times New Roman" pitchFamily="18" charset="0"/>
              </a:rPr>
              <a:t>1900.5 </a:t>
            </a:r>
            <a:r>
              <a:rPr lang="en-US" dirty="0">
                <a:latin typeface="Times New Roman" pitchFamily="18" charset="0"/>
              </a:rPr>
              <a:t>marketing </a:t>
            </a:r>
          </a:p>
          <a:p>
            <a:pPr>
              <a:buFont typeface="Calibri" pitchFamily="34" charset="0"/>
              <a:buAutoNum type="arabicPeriod" startAt="7"/>
            </a:pPr>
            <a:r>
              <a:rPr lang="en-US" dirty="0">
                <a:latin typeface="Times New Roman" pitchFamily="18" charset="0"/>
              </a:rPr>
              <a:t>1900.5 meeting planning and review</a:t>
            </a:r>
          </a:p>
          <a:p>
            <a:pPr>
              <a:buFont typeface="Calibri" pitchFamily="34" charset="0"/>
              <a:buAutoNum type="arabicPeriod" startAt="7"/>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startAt="7"/>
            </a:pPr>
            <a:r>
              <a:rPr lang="en-US" dirty="0">
                <a:latin typeface="Times New Roman" pitchFamily="18" charset="0"/>
              </a:rPr>
              <a:t>Adjourn</a:t>
            </a:r>
          </a:p>
        </p:txBody>
      </p:sp>
      <p:sp>
        <p:nvSpPr>
          <p:cNvPr id="2" name="Date Placeholder 1"/>
          <p:cNvSpPr>
            <a:spLocks noGrp="1"/>
          </p:cNvSpPr>
          <p:nvPr>
            <p:ph type="dt" sz="quarter" idx="10"/>
          </p:nvPr>
        </p:nvSpPr>
        <p:spPr/>
        <p:txBody>
          <a:bodyPr/>
          <a:lstStyle/>
          <a:p>
            <a:pPr>
              <a:defRPr/>
            </a:pPr>
            <a:fld id="{DA3E63FC-99A1-4D99-B59F-7CC6B592B421}" type="datetime1">
              <a:rPr lang="en-US" smtClean="0"/>
              <a:t>7/8/2016</a:t>
            </a:fld>
            <a:endParaRPr lang="en-US"/>
          </a:p>
        </p:txBody>
      </p:sp>
      <p:sp>
        <p:nvSpPr>
          <p:cNvPr id="3" name="Footer Placeholder 2"/>
          <p:cNvSpPr>
            <a:spLocks noGrp="1"/>
          </p:cNvSpPr>
          <p:nvPr>
            <p:ph type="ftr" sz="quarter" idx="11"/>
          </p:nvPr>
        </p:nvSpPr>
        <p:spPr/>
        <p:txBody>
          <a:bodyPr/>
          <a:lstStyle/>
          <a:p>
            <a:pPr>
              <a:defRPr/>
            </a:pPr>
            <a:r>
              <a:rPr lang="en-US" smtClean="0"/>
              <a:t>Doc #: 5-16-0010-01-agen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7</a:t>
            </a:fld>
            <a:endParaRPr lang="en-US"/>
          </a:p>
        </p:txBody>
      </p:sp>
      <p:sp>
        <p:nvSpPr>
          <p:cNvPr id="5" name="Right Arrow 4"/>
          <p:cNvSpPr/>
          <p:nvPr/>
        </p:nvSpPr>
        <p:spPr>
          <a:xfrm>
            <a:off x="304800" y="838200"/>
            <a:ext cx="3048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p:txBody>
          <a:bodyPr/>
          <a:lstStyle/>
          <a:p>
            <a:r>
              <a:rPr dirty="0"/>
              <a:t>Motion to approve Adjusted Agenda contained in </a:t>
            </a:r>
            <a:r>
              <a:rPr dirty="0" smtClean="0"/>
              <a:t>xxx</a:t>
            </a:r>
            <a:endParaRPr dirty="0"/>
          </a:p>
          <a:p>
            <a:r>
              <a:rPr dirty="0"/>
              <a:t>Mover:  </a:t>
            </a:r>
          </a:p>
          <a:p>
            <a:r>
              <a:rPr dirty="0"/>
              <a:t>Second: </a:t>
            </a:r>
            <a:endParaRPr lang="en-US" dirty="0"/>
          </a:p>
          <a:p>
            <a:r>
              <a:rPr lang="en-US" dirty="0"/>
              <a:t>Vote: </a:t>
            </a:r>
            <a:endParaRPr dirty="0"/>
          </a:p>
        </p:txBody>
      </p:sp>
      <p:sp>
        <p:nvSpPr>
          <p:cNvPr id="4" name="Date Placeholder 3"/>
          <p:cNvSpPr>
            <a:spLocks noGrp="1"/>
          </p:cNvSpPr>
          <p:nvPr>
            <p:ph type="dt" sz="quarter" idx="10"/>
          </p:nvPr>
        </p:nvSpPr>
        <p:spPr/>
        <p:txBody>
          <a:bodyPr/>
          <a:lstStyle/>
          <a:p>
            <a:pPr>
              <a:defRPr/>
            </a:pPr>
            <a:fld id="{73B8A169-50EB-4178-A599-A7D9CED140BC}" type="datetime1">
              <a:rPr lang="en-US" smtClean="0"/>
              <a:t>7/8/2016</a:t>
            </a:fld>
            <a:endParaRPr lang="en-US"/>
          </a:p>
        </p:txBody>
      </p:sp>
      <p:sp>
        <p:nvSpPr>
          <p:cNvPr id="5" name="Footer Placeholder 4"/>
          <p:cNvSpPr>
            <a:spLocks noGrp="1"/>
          </p:cNvSpPr>
          <p:nvPr>
            <p:ph type="ftr" sz="quarter" idx="11"/>
          </p:nvPr>
        </p:nvSpPr>
        <p:spPr/>
        <p:txBody>
          <a:bodyPr/>
          <a:lstStyle/>
          <a:p>
            <a:pPr>
              <a:defRPr/>
            </a:pPr>
            <a:r>
              <a:rPr lang="en-US" smtClean="0"/>
              <a:t>Doc #: 5-16-0010-01-agen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8</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8AB84046-32CF-4C6E-AEC8-F02E49B67613}" type="datetime1">
              <a:rPr lang="en-US" smtClean="0"/>
              <a:t>7/8/2016</a:t>
            </a:fld>
            <a:endParaRPr lang="en-US"/>
          </a:p>
        </p:txBody>
      </p:sp>
      <p:sp>
        <p:nvSpPr>
          <p:cNvPr id="3" name="Footer Placeholder 2"/>
          <p:cNvSpPr>
            <a:spLocks noGrp="1"/>
          </p:cNvSpPr>
          <p:nvPr>
            <p:ph type="ftr" sz="quarter" idx="11"/>
          </p:nvPr>
        </p:nvSpPr>
        <p:spPr/>
        <p:txBody>
          <a:bodyPr/>
          <a:lstStyle/>
          <a:p>
            <a:pPr>
              <a:defRPr/>
            </a:pPr>
            <a:r>
              <a:rPr lang="en-US" smtClean="0"/>
              <a:t>Doc #: 5-16-0010-01-agen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36473855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13083</TotalTime>
  <Words>1248</Words>
  <Application>Microsoft Office PowerPoint</Application>
  <PresentationFormat>On-screen Show (4:3)</PresentationFormat>
  <Paragraphs>191</Paragraphs>
  <Slides>18</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Helvetica</vt:lpstr>
      <vt:lpstr>Monotype Sorts</vt:lpstr>
      <vt:lpstr>Times New Roman</vt:lpstr>
      <vt:lpstr>Office Theme</vt:lpstr>
      <vt:lpstr>PowerPoint Presentation</vt:lpstr>
      <vt:lpstr>Electronic Meeting Details Same for all 3 days</vt:lpstr>
      <vt:lpstr>Tentative Schedule for Tues 7/26/16</vt:lpstr>
      <vt:lpstr>Tentative Schedule for Wed 7/27/16</vt:lpstr>
      <vt:lpstr>Tentative Schedule for Thur 7/28/16</vt:lpstr>
      <vt:lpstr>Rules</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1900.5.1 Drafting Review (7/27/16)</vt:lpstr>
      <vt:lpstr>1900.5.2 Comment Resoution (7/28/16)</vt:lpstr>
      <vt:lpstr>Marketing Deep Dive (7/28/16)</vt:lpstr>
      <vt:lpstr>Future Meeting Planning</vt:lpstr>
      <vt:lpstr>IEEE 1900.5 Meetings 7/26/16 – 7/28/16</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256</cp:revision>
  <dcterms:created xsi:type="dcterms:W3CDTF">2013-08-13T02:52:21Z</dcterms:created>
  <dcterms:modified xsi:type="dcterms:W3CDTF">2016-07-08T04:34:04Z</dcterms:modified>
</cp:coreProperties>
</file>