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315" r:id="rId3"/>
    <p:sldId id="337" r:id="rId4"/>
    <p:sldId id="313" r:id="rId5"/>
    <p:sldId id="332" r:id="rId6"/>
    <p:sldId id="352" r:id="rId7"/>
    <p:sldId id="353" r:id="rId8"/>
    <p:sldId id="354" r:id="rId9"/>
    <p:sldId id="355" r:id="rId10"/>
    <p:sldId id="360" r:id="rId11"/>
    <p:sldId id="368" r:id="rId12"/>
    <p:sldId id="364"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6/20/2016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6</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29D7061-F9DA-4346-96A3-950D07BA00D4}" type="datetime1">
              <a:rPr lang="en-US" smtClean="0"/>
              <a:t>6/20/2016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5-16-0021-00-agen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D402925-1455-4EEB-9F5C-F37B41B1611D}" type="datetime1">
              <a:rPr lang="en-US" smtClean="0"/>
              <a:t>6/20/2016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5-16-0021-00-agen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10477DA-2BEB-4299-A911-9968D19AC3CE}" type="datetime1">
              <a:rPr lang="en-US" smtClean="0"/>
              <a:t>6/20/2016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5-16-0021-00-agen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BC0EC3E-4E85-4E09-88E2-CB7CA8165051}" type="datetime1">
              <a:rPr lang="en-US" smtClean="0"/>
              <a:t>6/20/2016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5-16-0021-00-agen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A942B73-EDC9-44CE-9B36-85153131C5C5}" type="datetime1">
              <a:rPr lang="en-US" smtClean="0"/>
              <a:t>6/20/2016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5-16-0021-00-agen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AD968C4-A333-4F4E-B436-A684B46EEBD6}" type="datetime1">
              <a:rPr lang="en-US" smtClean="0"/>
              <a:t>6/20/2016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5-16-0021-00-agen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9368CFF-0AA1-4ED6-8CFB-7F2DF5079B75}" type="datetime1">
              <a:rPr lang="en-US" smtClean="0"/>
              <a:t>6/20/2016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5-16-0021-00-agen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148A7D9-95CA-4B5B-A6E0-82807D8B7EF8}" type="datetime1">
              <a:rPr lang="en-US" smtClean="0"/>
              <a:t>6/20/2016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5-16-0021-00-agen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B890424-C390-4377-BCDB-9CC1845434E8}" type="datetime1">
              <a:rPr lang="en-US" smtClean="0"/>
              <a:t>6/20/2016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5-16-0021-00-agen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EE09DCC-E72D-4FE5-A6F9-1F5E042CFE2C}" type="datetime1">
              <a:rPr lang="en-US" smtClean="0"/>
              <a:t>6/20/2016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5-16-0021-00-agen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2CEC2C-0EB3-4BEF-A909-2F0F12C671FB}" type="datetime1">
              <a:rPr lang="en-US" smtClean="0"/>
              <a:t>6/20/2016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5-16-0021-00-agen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4BC0235D-8CFA-42F6-BE9F-F77B795C0B70}" type="datetime1">
              <a:rPr lang="en-US" smtClean="0"/>
              <a:t>6/20/2016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5-16-0021-00-agen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1900.5/dcn/13/5-13-0044-14-drft-submission-to-p1900-5-1.do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6A1A66CC-8703-419A-9542-550A997D7F60}" type="datetime1">
              <a:rPr lang="en-US" smtClean="0">
                <a:solidFill>
                  <a:srgbClr val="000099"/>
                </a:solidFill>
              </a:rPr>
              <a:t>6/20/2016</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4966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a:t>
            </a:r>
            <a:r>
              <a:rPr lang="en-US" sz="1200" b="1" dirty="0" smtClean="0">
                <a:latin typeface="Arial" pitchFamily="34" charset="0"/>
                <a:cs typeface="Times New Roman" pitchFamily="18" charset="0"/>
              </a:rPr>
              <a:t>1900.5.1 Ad Hoc </a:t>
            </a:r>
            <a:r>
              <a:rPr lang="en-US" sz="1200" b="1" dirty="0">
                <a:latin typeface="Arial" pitchFamily="34" charset="0"/>
                <a:cs typeface="Times New Roman" pitchFamily="18" charset="0"/>
              </a:rPr>
              <a:t>Meeting on </a:t>
            </a:r>
            <a:r>
              <a:rPr lang="en-US" sz="1200" b="1" dirty="0" smtClean="0">
                <a:latin typeface="Arial" pitchFamily="34" charset="0"/>
                <a:cs typeface="Times New Roman" pitchFamily="18" charset="0"/>
              </a:rPr>
              <a:t>20</a:t>
            </a:r>
            <a:r>
              <a:rPr lang="en-US" sz="1200" b="1" dirty="0" smtClean="0">
                <a:latin typeface="Arial" pitchFamily="34" charset="0"/>
                <a:cs typeface="Times New Roman" pitchFamily="18" charset="0"/>
              </a:rPr>
              <a:t> </a:t>
            </a:r>
            <a:r>
              <a:rPr lang="en-US" sz="1200" b="1" dirty="0" smtClean="0">
                <a:latin typeface="Arial" pitchFamily="34" charset="0"/>
                <a:cs typeface="Times New Roman" pitchFamily="18" charset="0"/>
              </a:rPr>
              <a:t>June 2016</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20</a:t>
            </a:r>
            <a:r>
              <a:rPr lang="en-US" sz="1200" b="1" dirty="0" smtClean="0">
                <a:latin typeface="Arial" pitchFamily="34" charset="0"/>
                <a:cs typeface="Times New Roman" pitchFamily="18" charset="0"/>
              </a:rPr>
              <a:t> </a:t>
            </a:r>
            <a:r>
              <a:rPr lang="en-US" sz="1200" b="1" dirty="0" smtClean="0">
                <a:latin typeface="Arial" pitchFamily="34" charset="0"/>
                <a:cs typeface="Times New Roman" pitchFamily="18" charset="0"/>
              </a:rPr>
              <a:t>June </a:t>
            </a:r>
            <a:r>
              <a:rPr lang="en-US" sz="1200" b="1" dirty="0">
                <a:latin typeface="Arial" pitchFamily="34" charset="0"/>
                <a:cs typeface="Times New Roman" pitchFamily="18" charset="0"/>
              </a:rPr>
              <a:t>2016 </a:t>
            </a:r>
            <a:endParaRPr lang="en-US" sz="1200" b="1" dirty="0" smtClean="0">
              <a:latin typeface="Arial" pitchFamily="34" charset="0"/>
              <a:cs typeface="Times New Roman" pitchFamily="18" charset="0"/>
            </a:endParaRP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smtClean="0">
                <a:latin typeface="Arial" pitchFamily="34" charset="0"/>
                <a:cs typeface="Times New Roman" pitchFamily="18" charset="0"/>
              </a:rPr>
              <a:t>5-16-0021-00-agen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a:t>
            </a:r>
            <a:r>
              <a:rPr lang="en-US" sz="1200" dirty="0" smtClean="0">
                <a:latin typeface="Arial" pitchFamily="34" charset="0"/>
                <a:cs typeface="Times New Roman" pitchFamily="18" charset="0"/>
              </a:rPr>
              <a:t>in </a:t>
            </a:r>
            <a:r>
              <a:rPr lang="en-US" sz="1200" dirty="0">
                <a:latin typeface="Arial" pitchFamily="34" charset="0"/>
                <a:cs typeface="Times New Roman" pitchFamily="18" charset="0"/>
              </a:rPr>
              <a:t>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5-16-0021-00-agen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p:txBody>
          <a:bodyPr/>
          <a:lstStyle/>
          <a:p>
            <a:r>
              <a:rPr lang="en-US" dirty="0" smtClean="0"/>
              <a:t>Draft </a:t>
            </a:r>
            <a:r>
              <a:rPr lang="en-US" dirty="0" smtClean="0"/>
              <a:t>Status </a:t>
            </a:r>
            <a:r>
              <a:rPr lang="en-US" dirty="0"/>
              <a:t>(Document </a:t>
            </a:r>
            <a:r>
              <a:rPr lang="en-US" dirty="0" smtClean="0"/>
              <a:t>5-13-0044-14)</a:t>
            </a:r>
          </a:p>
          <a:p>
            <a:pPr lvl="1"/>
            <a:r>
              <a:rPr lang="en-US" dirty="0">
                <a:hlinkClick r:id="rId2"/>
              </a:rPr>
              <a:t>https://</a:t>
            </a:r>
            <a:r>
              <a:rPr lang="en-US" dirty="0" smtClean="0">
                <a:hlinkClick r:id="rId2"/>
              </a:rPr>
              <a:t>mentor.ieee.org/1900.5/dcn/13/5-13-0044-14-drft-submission-to-p1900-5-1.doc</a:t>
            </a:r>
            <a:endParaRPr lang="en-US" dirty="0" smtClean="0"/>
          </a:p>
          <a:p>
            <a:pPr lvl="1"/>
            <a:r>
              <a:rPr lang="en-US" dirty="0"/>
              <a:t> </a:t>
            </a:r>
            <a:r>
              <a:rPr lang="en-US" dirty="0" smtClean="0"/>
              <a:t>Clause </a:t>
            </a:r>
            <a:r>
              <a:rPr lang="en-US" dirty="0"/>
              <a:t>7</a:t>
            </a:r>
          </a:p>
          <a:p>
            <a:pPr lvl="1"/>
            <a:r>
              <a:rPr lang="en-US" dirty="0"/>
              <a:t> </a:t>
            </a:r>
            <a:r>
              <a:rPr lang="en-US" dirty="0" smtClean="0"/>
              <a:t>Clause </a:t>
            </a:r>
            <a:r>
              <a:rPr lang="en-US" dirty="0"/>
              <a:t>5</a:t>
            </a:r>
          </a:p>
          <a:p>
            <a:pPr lvl="1"/>
            <a:r>
              <a:rPr lang="en-US" dirty="0"/>
              <a:t> </a:t>
            </a:r>
            <a:r>
              <a:rPr lang="en-US" dirty="0" smtClean="0"/>
              <a:t>Clause 6</a:t>
            </a:r>
          </a:p>
          <a:p>
            <a:r>
              <a:rPr lang="en-US" dirty="0" smtClean="0"/>
              <a:t>Other</a:t>
            </a:r>
          </a:p>
        </p:txBody>
      </p:sp>
      <p:sp>
        <p:nvSpPr>
          <p:cNvPr id="4" name="Date Placeholder 3"/>
          <p:cNvSpPr>
            <a:spLocks noGrp="1"/>
          </p:cNvSpPr>
          <p:nvPr>
            <p:ph type="dt" sz="half" idx="10"/>
          </p:nvPr>
        </p:nvSpPr>
        <p:spPr/>
        <p:txBody>
          <a:bodyPr/>
          <a:lstStyle/>
          <a:p>
            <a:pPr>
              <a:defRPr/>
            </a:pPr>
            <a:fld id="{AFE459FE-9A41-4320-902B-6C5B9422AD01}" type="datetime1">
              <a:rPr lang="en-US" smtClean="0"/>
              <a:t>6/20/2016</a:t>
            </a:fld>
            <a:endParaRPr lang="en-US"/>
          </a:p>
        </p:txBody>
      </p:sp>
      <p:sp>
        <p:nvSpPr>
          <p:cNvPr id="5" name="Footer Placeholder 4"/>
          <p:cNvSpPr>
            <a:spLocks noGrp="1"/>
          </p:cNvSpPr>
          <p:nvPr>
            <p:ph type="ftr" sz="quarter" idx="11"/>
          </p:nvPr>
        </p:nvSpPr>
        <p:spPr/>
        <p:txBody>
          <a:bodyPr/>
          <a:lstStyle/>
          <a:p>
            <a:pPr>
              <a:defRPr/>
            </a:pPr>
            <a:r>
              <a:rPr lang="en-US" smtClean="0"/>
              <a:t>Doc #: 5-16-0021-00-agen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1514460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smtClean="0"/>
              <a:t>Complete Draft for Clause 4					7/30√</a:t>
            </a:r>
          </a:p>
          <a:p>
            <a:r>
              <a:rPr altLang="en-US" sz="1400" smtClean="0"/>
              <a:t>Complete Draft for Clause 5					10/15     </a:t>
            </a:r>
            <a:r>
              <a:rPr altLang="en-US" sz="1400" b="1" smtClean="0">
                <a:solidFill>
                  <a:srgbClr val="FF0000"/>
                </a:solidFill>
              </a:rPr>
              <a:t>1/16      4/25?</a:t>
            </a:r>
          </a:p>
          <a:p>
            <a:r>
              <a:rPr altLang="en-US" sz="1400" smtClean="0"/>
              <a:t>Complete Draft for Clause 6					1/16       </a:t>
            </a:r>
            <a:r>
              <a:rPr altLang="en-US" sz="1400" b="1" smtClean="0">
                <a:solidFill>
                  <a:srgbClr val="FF0000"/>
                </a:solidFill>
              </a:rPr>
              <a:t>2/16     4/25</a:t>
            </a:r>
            <a:endParaRPr altLang="en-US" sz="1400" smtClean="0"/>
          </a:p>
          <a:p>
            <a:r>
              <a:rPr altLang="en-US" sz="1400" smtClean="0"/>
              <a:t>Complete Draft for Clause 7					3/16  </a:t>
            </a:r>
            <a:r>
              <a:rPr altLang="en-US" sz="1400" b="1" smtClean="0">
                <a:solidFill>
                  <a:srgbClr val="FF0000"/>
                </a:solidFill>
              </a:rPr>
              <a:t>5/16…</a:t>
            </a:r>
          </a:p>
          <a:p>
            <a:r>
              <a:rPr altLang="en-US" sz="1400" smtClean="0"/>
              <a:t>Complete Draft for Clause 8					4/16</a:t>
            </a:r>
          </a:p>
          <a:p>
            <a:r>
              <a:rPr altLang="en-US" sz="1400" smtClean="0"/>
              <a:t>Annex A						6/16</a:t>
            </a:r>
          </a:p>
          <a:p>
            <a:r>
              <a:rPr altLang="en-US" sz="1400" smtClean="0"/>
              <a:t>First WG Ballot						6/16</a:t>
            </a:r>
          </a:p>
          <a:p>
            <a:r>
              <a:rPr altLang="en-US" sz="1400" smtClean="0"/>
              <a:t>WG Recirc						8/16</a:t>
            </a:r>
          </a:p>
          <a:p>
            <a:r>
              <a:rPr altLang="en-US" sz="1400" smtClean="0"/>
              <a:t>WG Recirc 2						10/16</a:t>
            </a:r>
          </a:p>
          <a:p>
            <a:r>
              <a:rPr altLang="en-US" sz="1400" smtClean="0"/>
              <a:t>Sponsor Ballot						1/17</a:t>
            </a:r>
          </a:p>
          <a:p>
            <a:r>
              <a:rPr altLang="en-US" sz="1400" smtClean="0"/>
              <a:t>Sponsor Recirc						3/17</a:t>
            </a:r>
          </a:p>
          <a:p>
            <a:r>
              <a:rPr altLang="en-US" sz="1400" smtClean="0"/>
              <a:t>Sponsor Recirc 2						5/17</a:t>
            </a:r>
          </a:p>
          <a:p>
            <a:r>
              <a:rPr altLang="en-US" sz="1400" smtClean="0"/>
              <a:t>Submit to REVCOM						6/17</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5EA02E02-5AA0-4DD7-A145-CFFF22ACD4BF}" type="datetime1">
              <a:rPr lang="en-US" smtClean="0"/>
              <a:t>6/20/2016</a:t>
            </a:fld>
            <a:endParaRPr lang="en-US"/>
          </a:p>
        </p:txBody>
      </p:sp>
      <p:sp>
        <p:nvSpPr>
          <p:cNvPr id="5" name="Footer Placeholder 4"/>
          <p:cNvSpPr>
            <a:spLocks noGrp="1"/>
          </p:cNvSpPr>
          <p:nvPr>
            <p:ph type="ftr" sz="quarter" idx="11"/>
          </p:nvPr>
        </p:nvSpPr>
        <p:spPr/>
        <p:txBody>
          <a:bodyPr/>
          <a:lstStyle/>
          <a:p>
            <a:pPr>
              <a:defRPr/>
            </a:pPr>
            <a:r>
              <a:rPr lang="en-US" smtClean="0"/>
              <a:t>Doc #: 5-16-0021-00-agen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19F5300-09EA-4831-B235-E28B5722C7BD}" type="slidenum">
              <a:rPr lang="en-US" altLang="en-US" sz="1200" smtClean="0"/>
              <a:pPr>
                <a:spcBef>
                  <a:spcPct val="0"/>
                </a:spcBef>
                <a:buFontTx/>
                <a:buNone/>
              </a:pPr>
              <a:t>11</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467600"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467600"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705600"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8163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smtClean="0"/>
              <a:t>6/20/16 @11:30 EST</a:t>
            </a:r>
            <a:endParaRPr lang="en-US" dirty="0"/>
          </a:p>
        </p:txBody>
      </p:sp>
      <p:sp>
        <p:nvSpPr>
          <p:cNvPr id="4" name="Date Placeholder 3"/>
          <p:cNvSpPr>
            <a:spLocks noGrp="1"/>
          </p:cNvSpPr>
          <p:nvPr>
            <p:ph type="dt" sz="half" idx="10"/>
          </p:nvPr>
        </p:nvSpPr>
        <p:spPr/>
        <p:txBody>
          <a:bodyPr/>
          <a:lstStyle/>
          <a:p>
            <a:pPr>
              <a:defRPr/>
            </a:pPr>
            <a:fld id="{F6BABDA2-DE36-4A8A-B98D-D07A6C5CE2FA}" type="datetime1">
              <a:rPr lang="en-US" smtClean="0"/>
              <a:t>6/20/2016</a:t>
            </a:fld>
            <a:endParaRPr lang="en-US"/>
          </a:p>
        </p:txBody>
      </p:sp>
      <p:sp>
        <p:nvSpPr>
          <p:cNvPr id="5" name="Footer Placeholder 4"/>
          <p:cNvSpPr>
            <a:spLocks noGrp="1"/>
          </p:cNvSpPr>
          <p:nvPr>
            <p:ph type="ftr" sz="quarter" idx="11"/>
          </p:nvPr>
        </p:nvSpPr>
        <p:spPr/>
        <p:txBody>
          <a:bodyPr/>
          <a:lstStyle/>
          <a:p>
            <a:pPr>
              <a:defRPr/>
            </a:pPr>
            <a:r>
              <a:rPr lang="en-US" smtClean="0"/>
              <a:t>Doc #: 5-16-0021-00-agen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D85FF8D5-868C-4C25-A419-290A9DD61D0A}" type="datetime1">
              <a:rPr lang="en-US" smtClean="0"/>
              <a:t>6/20/2016</a:t>
            </a:fld>
            <a:endParaRPr lang="en-US"/>
          </a:p>
        </p:txBody>
      </p:sp>
      <p:sp>
        <p:nvSpPr>
          <p:cNvPr id="3" name="Footer Placeholder 2"/>
          <p:cNvSpPr>
            <a:spLocks noGrp="1"/>
          </p:cNvSpPr>
          <p:nvPr>
            <p:ph type="ftr" sz="quarter" idx="11"/>
          </p:nvPr>
        </p:nvSpPr>
        <p:spPr/>
        <p:txBody>
          <a:bodyPr/>
          <a:lstStyle/>
          <a:p>
            <a:pPr>
              <a:defRPr/>
            </a:pPr>
            <a:r>
              <a:rPr lang="en-US" smtClean="0"/>
              <a:t>Doc #: 5-16-0021-00-agen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63888E50-58B8-40BB-82C2-53F729CDBB7E}" type="datetime1">
              <a:rPr lang="en-US" smtClean="0"/>
              <a:t>6/20/2016</a:t>
            </a:fld>
            <a:endParaRPr lang="en-US"/>
          </a:p>
        </p:txBody>
      </p:sp>
      <p:sp>
        <p:nvSpPr>
          <p:cNvPr id="3" name="Footer Placeholder 2"/>
          <p:cNvSpPr>
            <a:spLocks noGrp="1"/>
          </p:cNvSpPr>
          <p:nvPr>
            <p:ph type="ftr" sz="quarter" idx="11"/>
          </p:nvPr>
        </p:nvSpPr>
        <p:spPr/>
        <p:txBody>
          <a:bodyPr/>
          <a:lstStyle/>
          <a:p>
            <a:pPr>
              <a:defRPr/>
            </a:pPr>
            <a:r>
              <a:rPr lang="en-US" smtClean="0"/>
              <a:t>Doc #: 5-16-0021-00-agen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058E9F83-22CE-41DC-AB7F-4D695549A3C3}" type="datetime1">
              <a:rPr lang="en-US" smtClean="0"/>
              <a:t>6/20/2016</a:t>
            </a:fld>
            <a:endParaRPr lang="en-US"/>
          </a:p>
        </p:txBody>
      </p:sp>
      <p:sp>
        <p:nvSpPr>
          <p:cNvPr id="4" name="Footer Placeholder 3"/>
          <p:cNvSpPr>
            <a:spLocks noGrp="1"/>
          </p:cNvSpPr>
          <p:nvPr>
            <p:ph type="ftr" sz="quarter" idx="11"/>
          </p:nvPr>
        </p:nvSpPr>
        <p:spPr/>
        <p:txBody>
          <a:bodyPr/>
          <a:lstStyle/>
          <a:p>
            <a:pPr>
              <a:defRPr/>
            </a:pPr>
            <a:r>
              <a:rPr lang="en-US" smtClean="0"/>
              <a:t>Doc #: 5-16-0021-00-agen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(7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860450855"/>
              </p:ext>
            </p:extLst>
          </p:nvPr>
        </p:nvGraphicFramePr>
        <p:xfrm>
          <a:off x="1905000" y="869214"/>
          <a:ext cx="4724400" cy="4619657"/>
        </p:xfrm>
        <a:graphic>
          <a:graphicData uri="http://schemas.openxmlformats.org/drawingml/2006/table">
            <a:tbl>
              <a:tblPr>
                <a:tableStyleId>{5C22544A-7EE6-4342-B048-85BDC9FD1C3A}</a:tableStyleId>
              </a:tblPr>
              <a:tblGrid>
                <a:gridCol w="689507"/>
                <a:gridCol w="689507"/>
                <a:gridCol w="791657"/>
                <a:gridCol w="919342"/>
                <a:gridCol w="1634387"/>
              </a:tblGrid>
              <a:tr h="491759">
                <a:tc>
                  <a:txBody>
                    <a:bodyPr/>
                    <a:lstStyle/>
                    <a:p>
                      <a:pPr algn="l" fontAlgn="b"/>
                      <a:r>
                        <a:rPr lang="en-US" sz="1000" b="0" i="0" u="none" strike="noStrike" dirty="0" smtClean="0">
                          <a:solidFill>
                            <a:srgbClr val="000000"/>
                          </a:solidFill>
                          <a:effectLst/>
                          <a:latin typeface="Calibri" panose="020F0502020204030204" pitchFamily="34" charset="0"/>
                        </a:rPr>
                        <a:t>Attendance</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WG Status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First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Affiliation</a:t>
                      </a:r>
                    </a:p>
                  </a:txBody>
                  <a:tcPr marL="7620" marR="7620" marT="7620" marB="0" anchor="b"/>
                </a:tc>
              </a:tr>
              <a:tr h="163919">
                <a:tc>
                  <a:txBody>
                    <a:bodyPr/>
                    <a:lstStyle/>
                    <a:p>
                      <a:pPr algn="r"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100" b="0" i="0" u="none" strike="noStrike">
                          <a:solidFill>
                            <a:srgbClr val="000000"/>
                          </a:solidFill>
                          <a:effectLst/>
                          <a:latin typeface="Calibri" panose="020F0502020204030204" pitchFamily="34" charset="0"/>
                        </a:rPr>
                        <a:t>13</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Total</a:t>
                      </a: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Yuriy</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Sam</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Schmitz</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tr>
              <a:tr h="187824">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NASA</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533400" y="1369419"/>
            <a:ext cx="83820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smtClean="0"/>
              <a:t>1</a:t>
            </a:r>
            <a:r>
              <a:rPr lang="en-US" dirty="0"/>
              <a:t>.  </a:t>
            </a:r>
            <a:r>
              <a:rPr lang="en-US" dirty="0" err="1"/>
              <a:t>Administrivia</a:t>
            </a:r>
            <a:endParaRPr lang="en-US" dirty="0"/>
          </a:p>
          <a:p>
            <a:r>
              <a:rPr lang="en-US" dirty="0"/>
              <a:t>     *   Roll Call / Quorum Check</a:t>
            </a:r>
          </a:p>
          <a:p>
            <a:r>
              <a:rPr lang="en-US" dirty="0"/>
              <a:t>     *   Approve Agenda</a:t>
            </a:r>
          </a:p>
          <a:p>
            <a:r>
              <a:rPr lang="en-US" dirty="0"/>
              <a:t>     *   Patent slides / Notes on </a:t>
            </a:r>
            <a:r>
              <a:rPr lang="en-US" dirty="0" smtClean="0"/>
              <a:t>status</a:t>
            </a:r>
            <a:endParaRPr lang="en-US" dirty="0"/>
          </a:p>
          <a:p>
            <a:r>
              <a:rPr lang="en-US" dirty="0"/>
              <a:t>  2.  Review of 1900.5.1</a:t>
            </a:r>
          </a:p>
          <a:p>
            <a:r>
              <a:rPr lang="en-US" dirty="0"/>
              <a:t>     *   Clause 7</a:t>
            </a:r>
          </a:p>
          <a:p>
            <a:r>
              <a:rPr lang="en-US" dirty="0"/>
              <a:t>     *   Clause 5</a:t>
            </a:r>
          </a:p>
          <a:p>
            <a:r>
              <a:rPr lang="en-US" dirty="0"/>
              <a:t>     *   Clause 6</a:t>
            </a:r>
          </a:p>
          <a:p>
            <a:r>
              <a:rPr lang="en-US" dirty="0"/>
              <a:t>  3.  AOB / Adjourn</a:t>
            </a:r>
            <a:endParaRPr lang="en-US" dirty="0">
              <a:latin typeface="Times New Roman" pitchFamily="18" charset="0"/>
            </a:endParaRP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CAE8174F-38AA-4745-8D55-672460B6C74A}" type="datetime1">
              <a:rPr lang="en-US" smtClean="0"/>
              <a:t>6/20/2016</a:t>
            </a:fld>
            <a:endParaRPr lang="en-US"/>
          </a:p>
        </p:txBody>
      </p:sp>
      <p:sp>
        <p:nvSpPr>
          <p:cNvPr id="3" name="Footer Placeholder 2"/>
          <p:cNvSpPr>
            <a:spLocks noGrp="1"/>
          </p:cNvSpPr>
          <p:nvPr>
            <p:ph type="ftr" sz="quarter" idx="11"/>
          </p:nvPr>
        </p:nvSpPr>
        <p:spPr/>
        <p:txBody>
          <a:bodyPr/>
          <a:lstStyle/>
          <a:p>
            <a:pPr>
              <a:defRPr/>
            </a:pPr>
            <a:r>
              <a:rPr lang="en-US" smtClean="0"/>
              <a:t>Doc #: 5-16-0021-00-agen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E95CF034-D455-4CA1-AB84-5FC7F788E06F}" type="datetime1">
              <a:rPr lang="en-US" smtClean="0"/>
              <a:t>6/20/2016</a:t>
            </a:fld>
            <a:endParaRPr lang="en-US"/>
          </a:p>
        </p:txBody>
      </p:sp>
      <p:sp>
        <p:nvSpPr>
          <p:cNvPr id="3" name="Footer Placeholder 2"/>
          <p:cNvSpPr>
            <a:spLocks noGrp="1"/>
          </p:cNvSpPr>
          <p:nvPr>
            <p:ph type="ftr" sz="quarter" idx="11"/>
          </p:nvPr>
        </p:nvSpPr>
        <p:spPr/>
        <p:txBody>
          <a:bodyPr/>
          <a:lstStyle/>
          <a:p>
            <a:pPr>
              <a:defRPr/>
            </a:pPr>
            <a:r>
              <a:rPr lang="en-US" smtClean="0"/>
              <a:t>Doc #: 5-16-0021-00-agen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6</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3408D204-4F0C-4B6C-B058-015615E8969E}" type="datetime1">
              <a:rPr lang="en-US" smtClean="0"/>
              <a:t>6/20/2016</a:t>
            </a:fld>
            <a:endParaRPr lang="en-US"/>
          </a:p>
        </p:txBody>
      </p:sp>
      <p:sp>
        <p:nvSpPr>
          <p:cNvPr id="3" name="Footer Placeholder 2"/>
          <p:cNvSpPr>
            <a:spLocks noGrp="1"/>
          </p:cNvSpPr>
          <p:nvPr>
            <p:ph type="ftr" sz="quarter" idx="11"/>
          </p:nvPr>
        </p:nvSpPr>
        <p:spPr/>
        <p:txBody>
          <a:bodyPr/>
          <a:lstStyle/>
          <a:p>
            <a:pPr>
              <a:defRPr/>
            </a:pPr>
            <a:r>
              <a:rPr lang="en-US" smtClean="0"/>
              <a:t>Doc #: 5-16-0021-00-agen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4C4733B0-0FCF-4A0F-9A14-ADA2595D5725}" type="datetime1">
              <a:rPr lang="en-US" smtClean="0"/>
              <a:t>6/20/2016</a:t>
            </a:fld>
            <a:endParaRPr lang="en-US"/>
          </a:p>
        </p:txBody>
      </p:sp>
      <p:sp>
        <p:nvSpPr>
          <p:cNvPr id="3" name="Footer Placeholder 2"/>
          <p:cNvSpPr>
            <a:spLocks noGrp="1"/>
          </p:cNvSpPr>
          <p:nvPr>
            <p:ph type="ftr" sz="quarter" idx="11"/>
          </p:nvPr>
        </p:nvSpPr>
        <p:spPr/>
        <p:txBody>
          <a:bodyPr/>
          <a:lstStyle/>
          <a:p>
            <a:pPr>
              <a:defRPr/>
            </a:pPr>
            <a:r>
              <a:rPr lang="en-US" smtClean="0"/>
              <a:t>Doc #: 5-16-0021-00-agen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96BFF906-DD7D-42EB-A15C-D914F2A183DF}" type="datetime1">
              <a:rPr lang="en-US" smtClean="0"/>
              <a:t>6/20/2016</a:t>
            </a:fld>
            <a:endParaRPr lang="en-US"/>
          </a:p>
        </p:txBody>
      </p:sp>
      <p:sp>
        <p:nvSpPr>
          <p:cNvPr id="3" name="Footer Placeholder 2"/>
          <p:cNvSpPr>
            <a:spLocks noGrp="1"/>
          </p:cNvSpPr>
          <p:nvPr>
            <p:ph type="ftr" sz="quarter" idx="11"/>
          </p:nvPr>
        </p:nvSpPr>
        <p:spPr/>
        <p:txBody>
          <a:bodyPr/>
          <a:lstStyle/>
          <a:p>
            <a:pPr>
              <a:defRPr/>
            </a:pPr>
            <a:r>
              <a:rPr lang="en-US" smtClean="0"/>
              <a:t>Doc #: 5-16-0021-00-agen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8136</TotalTime>
  <Words>1189</Words>
  <Application>Microsoft Office PowerPoint</Application>
  <PresentationFormat>On-screen Show (4:3)</PresentationFormat>
  <Paragraphs>218</Paragraphs>
  <Slides>12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Participants, Patents, and Duty to Inform</vt:lpstr>
      <vt:lpstr>Patent Related Links</vt:lpstr>
      <vt:lpstr>Call for Potentially Essential Patents</vt:lpstr>
      <vt:lpstr>Other Guidelines for IEEE WG Meetings</vt:lpstr>
      <vt:lpstr>Status on 1900.5.1</vt:lpstr>
      <vt:lpstr>Working Schedule for 1900.5.1</vt:lpstr>
      <vt:lpstr>IEEE 1900.5 Meeting 6/20/16 @11:30 EST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224</cp:revision>
  <dcterms:created xsi:type="dcterms:W3CDTF">2013-08-13T02:52:21Z</dcterms:created>
  <dcterms:modified xsi:type="dcterms:W3CDTF">2016-06-20T14:56:41Z</dcterms:modified>
</cp:coreProperties>
</file>