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15" r:id="rId3"/>
    <p:sldId id="337" r:id="rId4"/>
    <p:sldId id="313" r:id="rId5"/>
    <p:sldId id="332" r:id="rId6"/>
    <p:sldId id="317" r:id="rId7"/>
    <p:sldId id="352" r:id="rId8"/>
    <p:sldId id="353" r:id="rId9"/>
    <p:sldId id="354" r:id="rId10"/>
    <p:sldId id="355" r:id="rId11"/>
    <p:sldId id="307" r:id="rId12"/>
    <p:sldId id="360" r:id="rId13"/>
    <p:sldId id="368" r:id="rId14"/>
    <p:sldId id="335" r:id="rId15"/>
    <p:sldId id="369" r:id="rId16"/>
    <p:sldId id="344" r:id="rId17"/>
    <p:sldId id="346" r:id="rId18"/>
    <p:sldId id="347" r:id="rId19"/>
    <p:sldId id="364"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6/5/2016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5FC62D1-DEF4-4464-AA26-D4530FF4951F}" type="datetime1">
              <a:rPr lang="en-US" smtClean="0"/>
              <a:t>6/5/2016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5-16-0018-00-agen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98D4D20-0A7C-435E-BE3E-0BD49175C848}" type="datetime1">
              <a:rPr lang="en-US" smtClean="0"/>
              <a:t>6/5/2016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5-16-0018-00-agen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5F18219-5F2A-4204-9A2A-DA50F8B86493}" type="datetime1">
              <a:rPr lang="en-US" smtClean="0"/>
              <a:t>6/5/2016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5-16-0018-00-agen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AFF38B9-B95E-45BA-922E-2044F510C8EB}" type="datetime1">
              <a:rPr lang="en-US" smtClean="0"/>
              <a:t>6/5/2016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5-16-0018-00-agen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56C08B0-E235-40A0-A8BE-04D050D4A1A6}" type="datetime1">
              <a:rPr lang="en-US" smtClean="0"/>
              <a:t>6/5/2016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5-16-0018-00-agen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7F6E3AF-B754-4022-8EE2-6A5678740F9D}" type="datetime1">
              <a:rPr lang="en-US" smtClean="0"/>
              <a:t>6/5/2016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5-16-0018-00-agen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97BC254-DA67-463C-BF53-B7CDC35DB3FA}" type="datetime1">
              <a:rPr lang="en-US" smtClean="0"/>
              <a:t>6/5/2016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5-16-0018-00-agen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8F11AA8-C6D5-4EF2-B1CB-6040B593683A}" type="datetime1">
              <a:rPr lang="en-US" smtClean="0"/>
              <a:t>6/5/2016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5-16-0018-00-agen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32832D0-E747-44B0-99CA-9322442CD598}" type="datetime1">
              <a:rPr lang="en-US" smtClean="0"/>
              <a:t>6/5/2016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5-16-0018-00-agen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C977A78-ADB0-4500-9A02-88204703D4EF}" type="datetime1">
              <a:rPr lang="en-US" smtClean="0"/>
              <a:t>6/5/2016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5-16-0018-00-agen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7707047-6BED-4248-B925-7FCCEF13AE39}" type="datetime1">
              <a:rPr lang="en-US" smtClean="0"/>
              <a:t>6/5/2016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5-16-0018-00-agen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70706F4A-728C-4696-84EB-43AA13B21DF3}" type="datetime1">
              <a:rPr lang="en-US" smtClean="0"/>
              <a:t>6/5/2016</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5-16-0018-00-agen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CA6D9EE-786C-475E-904B-BD22AF9F36FE}" type="datetime1">
              <a:rPr lang="en-US" smtClean="0">
                <a:solidFill>
                  <a:srgbClr val="000099"/>
                </a:solidFill>
              </a:rPr>
              <a:t>6/5/2016</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10160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 on </a:t>
            </a:r>
            <a:r>
              <a:rPr lang="en-US" sz="1200" b="1" dirty="0" smtClean="0">
                <a:latin typeface="Arial" pitchFamily="34" charset="0"/>
                <a:cs typeface="Times New Roman" pitchFamily="18" charset="0"/>
              </a:rPr>
              <a:t>07 June </a:t>
            </a:r>
            <a:r>
              <a:rPr lang="en-US" sz="1200" b="1" dirty="0" smtClean="0">
                <a:latin typeface="Arial" pitchFamily="34" charset="0"/>
                <a:cs typeface="Times New Roman" pitchFamily="18" charset="0"/>
              </a:rPr>
              <a:t>2016</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5 June </a:t>
            </a:r>
            <a:r>
              <a:rPr lang="en-US" sz="1200" b="1" dirty="0">
                <a:latin typeface="Arial" pitchFamily="34" charset="0"/>
                <a:cs typeface="Times New Roman" pitchFamily="18" charset="0"/>
              </a:rPr>
              <a:t>2016 </a:t>
            </a:r>
            <a:endParaRPr lang="en-US" sz="1200" b="1" dirty="0" smtClean="0">
              <a:latin typeface="Arial" pitchFamily="34" charset="0"/>
              <a:cs typeface="Times New Roman" pitchFamily="18" charset="0"/>
            </a:endParaRPr>
          </a:p>
          <a:p>
            <a:pPr eaLnBrk="0" hangingPunct="0"/>
            <a:r>
              <a:rPr lang="en-US" sz="1200" b="1" dirty="0" smtClean="0">
                <a:latin typeface="Arial" pitchFamily="34" charset="0"/>
                <a:cs typeface="Times New Roman" pitchFamily="18" charset="0"/>
              </a:rPr>
              <a:t>Document </a:t>
            </a:r>
            <a:r>
              <a:rPr lang="en-US" sz="1200" b="1" dirty="0">
                <a:latin typeface="Arial" pitchFamily="34" charset="0"/>
                <a:cs typeface="Times New Roman" pitchFamily="18" charset="0"/>
              </a:rPr>
              <a:t>No: </a:t>
            </a:r>
            <a:r>
              <a:rPr lang="en-US" sz="1200" b="1" dirty="0" smtClean="0">
                <a:latin typeface="Arial" pitchFamily="34" charset="0"/>
                <a:cs typeface="Times New Roman" pitchFamily="18" charset="0"/>
              </a:rPr>
              <a:t>5-16-0018-00-agen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a:t>
            </a:r>
            <a:r>
              <a:rPr lang="en-US" sz="1200" dirty="0" smtClean="0">
                <a:latin typeface="Arial" pitchFamily="34" charset="0"/>
                <a:cs typeface="Times New Roman" pitchFamily="18" charset="0"/>
              </a:rPr>
              <a:t>in </a:t>
            </a:r>
            <a:r>
              <a:rPr lang="en-US" sz="1200" dirty="0">
                <a:latin typeface="Arial" pitchFamily="34" charset="0"/>
                <a:cs typeface="Times New Roman" pitchFamily="18" charset="0"/>
              </a:rPr>
              <a:t>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5-16-0018-00-agen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096443C3-8802-407B-AD9A-1DB71E332067}" type="datetime1">
              <a:rPr lang="en-US" smtClean="0"/>
              <a:t>6/5/2016</a:t>
            </a:fld>
            <a:endParaRPr lang="en-US"/>
          </a:p>
        </p:txBody>
      </p:sp>
      <p:sp>
        <p:nvSpPr>
          <p:cNvPr id="3" name="Footer Placeholder 2"/>
          <p:cNvSpPr>
            <a:spLocks noGrp="1"/>
          </p:cNvSpPr>
          <p:nvPr>
            <p:ph type="ftr" sz="quarter" idx="11"/>
          </p:nvPr>
        </p:nvSpPr>
        <p:spPr/>
        <p:txBody>
          <a:bodyPr/>
          <a:lstStyle/>
          <a:p>
            <a:pPr>
              <a:defRPr/>
            </a:pPr>
            <a:r>
              <a:rPr lang="en-US" smtClean="0"/>
              <a:t>Doc #: 5-16-0018-00-agen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0" indent="0" eaLnBrk="1" fontAlgn="auto" hangingPunct="1">
              <a:lnSpc>
                <a:spcPct val="115000"/>
              </a:lnSpc>
              <a:spcBef>
                <a:spcPts val="0"/>
              </a:spcBef>
              <a:spcAft>
                <a:spcPts val="0"/>
              </a:spcAft>
              <a:buNone/>
              <a:defRPr/>
            </a:pPr>
            <a:r>
              <a:rPr lang="en-US" dirty="0"/>
              <a:t>x</a:t>
            </a:r>
            <a:r>
              <a:rPr lang="en-US" dirty="0" smtClean="0"/>
              <a:t>xx (None at this time)</a:t>
            </a:r>
            <a:endParaRPr dirty="0" smtClean="0"/>
          </a:p>
          <a:p>
            <a:r>
              <a:rPr dirty="0" smtClean="0"/>
              <a:t>Mover:  </a:t>
            </a:r>
            <a:endParaRPr lang="en-US" dirty="0" smtClean="0"/>
          </a:p>
          <a:p>
            <a:r>
              <a:rPr dirty="0" smtClean="0"/>
              <a:t>Second:</a:t>
            </a:r>
          </a:p>
          <a:p>
            <a:r>
              <a:rPr lang="en-US" dirty="0" smtClean="0"/>
              <a:t>Vote:</a:t>
            </a:r>
            <a:endParaRPr dirty="0" smtClean="0"/>
          </a:p>
        </p:txBody>
      </p:sp>
      <p:sp>
        <p:nvSpPr>
          <p:cNvPr id="4" name="Date Placeholder 3"/>
          <p:cNvSpPr>
            <a:spLocks noGrp="1"/>
          </p:cNvSpPr>
          <p:nvPr>
            <p:ph type="dt" sz="quarter" idx="10"/>
          </p:nvPr>
        </p:nvSpPr>
        <p:spPr/>
        <p:txBody>
          <a:bodyPr/>
          <a:lstStyle/>
          <a:p>
            <a:pPr>
              <a:defRPr/>
            </a:pPr>
            <a:fld id="{86B71018-EACB-41F1-93ED-E33C73F04F81}" type="datetime1">
              <a:rPr lang="en-US" smtClean="0"/>
              <a:t>6/5/2016</a:t>
            </a:fld>
            <a:endParaRPr lang="en-US"/>
          </a:p>
        </p:txBody>
      </p:sp>
      <p:sp>
        <p:nvSpPr>
          <p:cNvPr id="5" name="Footer Placeholder 4"/>
          <p:cNvSpPr>
            <a:spLocks noGrp="1"/>
          </p:cNvSpPr>
          <p:nvPr>
            <p:ph type="ftr" sz="quarter" idx="11"/>
          </p:nvPr>
        </p:nvSpPr>
        <p:spPr/>
        <p:txBody>
          <a:bodyPr/>
          <a:lstStyle/>
          <a:p>
            <a:pPr>
              <a:defRPr/>
            </a:pPr>
            <a:r>
              <a:rPr lang="en-US" smtClean="0"/>
              <a:t>Doc #: 5-16-0018-00-agen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on 1900.5.1</a:t>
            </a:r>
            <a:endParaRPr lang="en-US" dirty="0"/>
          </a:p>
        </p:txBody>
      </p:sp>
      <p:sp>
        <p:nvSpPr>
          <p:cNvPr id="3" name="Content Placeholder 2"/>
          <p:cNvSpPr>
            <a:spLocks noGrp="1"/>
          </p:cNvSpPr>
          <p:nvPr>
            <p:ph idx="1"/>
          </p:nvPr>
        </p:nvSpPr>
        <p:spPr/>
        <p:txBody>
          <a:bodyPr/>
          <a:lstStyle/>
          <a:p>
            <a:r>
              <a:rPr lang="en-US" dirty="0" smtClean="0"/>
              <a:t>Draft Status</a:t>
            </a:r>
          </a:p>
          <a:p>
            <a:pPr lvl="1"/>
            <a:r>
              <a:rPr lang="en-US" dirty="0" smtClean="0"/>
              <a:t>Ad Hoc for review?</a:t>
            </a:r>
          </a:p>
          <a:p>
            <a:r>
              <a:rPr lang="en-US" dirty="0" smtClean="0"/>
              <a:t>Other</a:t>
            </a:r>
          </a:p>
        </p:txBody>
      </p:sp>
      <p:sp>
        <p:nvSpPr>
          <p:cNvPr id="4" name="Date Placeholder 3"/>
          <p:cNvSpPr>
            <a:spLocks noGrp="1"/>
          </p:cNvSpPr>
          <p:nvPr>
            <p:ph type="dt" sz="half" idx="10"/>
          </p:nvPr>
        </p:nvSpPr>
        <p:spPr/>
        <p:txBody>
          <a:bodyPr/>
          <a:lstStyle/>
          <a:p>
            <a:pPr>
              <a:defRPr/>
            </a:pPr>
            <a:fld id="{65A7432D-E962-4A2F-A006-F445B1D9C33D}" type="datetime1">
              <a:rPr lang="en-US" smtClean="0"/>
              <a:t>6/5/2016</a:t>
            </a:fld>
            <a:endParaRPr lang="en-US"/>
          </a:p>
        </p:txBody>
      </p:sp>
      <p:sp>
        <p:nvSpPr>
          <p:cNvPr id="5" name="Footer Placeholder 4"/>
          <p:cNvSpPr>
            <a:spLocks noGrp="1"/>
          </p:cNvSpPr>
          <p:nvPr>
            <p:ph type="ftr" sz="quarter" idx="11"/>
          </p:nvPr>
        </p:nvSpPr>
        <p:spPr/>
        <p:txBody>
          <a:bodyPr/>
          <a:lstStyle/>
          <a:p>
            <a:pPr>
              <a:defRPr/>
            </a:pPr>
            <a:r>
              <a:rPr lang="en-US" smtClean="0"/>
              <a:t>Doc #: 5-16-0018-00-agen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8195" name="Content Placeholder 2"/>
          <p:cNvSpPr>
            <a:spLocks noGrp="1"/>
          </p:cNvSpPr>
          <p:nvPr>
            <p:ph idx="1"/>
          </p:nvPr>
        </p:nvSpPr>
        <p:spPr>
          <a:xfrm>
            <a:off x="381000" y="1447800"/>
            <a:ext cx="8229600" cy="4525963"/>
          </a:xfrm>
        </p:spPr>
        <p:txBody>
          <a:bodyPr/>
          <a:lstStyle/>
          <a:p>
            <a:r>
              <a:rPr altLang="en-US" sz="1400" smtClean="0"/>
              <a:t>Complete Draft for Clause 4					7/30√</a:t>
            </a:r>
          </a:p>
          <a:p>
            <a:r>
              <a:rPr altLang="en-US" sz="1400" smtClean="0"/>
              <a:t>Complete Draft for Clause 5					10/15     </a:t>
            </a:r>
            <a:r>
              <a:rPr altLang="en-US" sz="1400" b="1" smtClean="0">
                <a:solidFill>
                  <a:srgbClr val="FF0000"/>
                </a:solidFill>
              </a:rPr>
              <a:t>1/16      4/25?</a:t>
            </a:r>
          </a:p>
          <a:p>
            <a:r>
              <a:rPr altLang="en-US" sz="1400" smtClean="0"/>
              <a:t>Complete Draft for Clause 6					1/16       </a:t>
            </a:r>
            <a:r>
              <a:rPr altLang="en-US" sz="1400" b="1" smtClean="0">
                <a:solidFill>
                  <a:srgbClr val="FF0000"/>
                </a:solidFill>
              </a:rPr>
              <a:t>2/16     4/25</a:t>
            </a:r>
            <a:endParaRPr altLang="en-US" sz="1400" smtClean="0"/>
          </a:p>
          <a:p>
            <a:r>
              <a:rPr altLang="en-US" sz="1400" smtClean="0"/>
              <a:t>Complete Draft for Clause 7					3/16  </a:t>
            </a:r>
            <a:r>
              <a:rPr altLang="en-US" sz="1400" b="1" smtClean="0">
                <a:solidFill>
                  <a:srgbClr val="FF0000"/>
                </a:solidFill>
              </a:rPr>
              <a:t>5/16…</a:t>
            </a:r>
          </a:p>
          <a:p>
            <a:r>
              <a:rPr altLang="en-US" sz="1400" smtClean="0"/>
              <a:t>Complete Draft for Clause 8					4/16</a:t>
            </a:r>
          </a:p>
          <a:p>
            <a:r>
              <a:rPr altLang="en-US" sz="1400" smtClean="0"/>
              <a:t>Annex A						6/16</a:t>
            </a:r>
          </a:p>
          <a:p>
            <a:r>
              <a:rPr altLang="en-US" sz="1400" smtClean="0"/>
              <a:t>First WG Ballot						6/16</a:t>
            </a:r>
          </a:p>
          <a:p>
            <a:r>
              <a:rPr altLang="en-US" sz="1400" smtClean="0"/>
              <a:t>WG Recirc						8/16</a:t>
            </a:r>
          </a:p>
          <a:p>
            <a:r>
              <a:rPr altLang="en-US" sz="1400" smtClean="0"/>
              <a:t>WG Recirc 2						10/16</a:t>
            </a:r>
          </a:p>
          <a:p>
            <a:r>
              <a:rPr altLang="en-US" sz="1400" smtClean="0"/>
              <a:t>Sponsor Ballot						1/17</a:t>
            </a:r>
          </a:p>
          <a:p>
            <a:r>
              <a:rPr altLang="en-US" sz="1400" smtClean="0"/>
              <a:t>Sponsor Recirc						3/17</a:t>
            </a:r>
          </a:p>
          <a:p>
            <a:r>
              <a:rPr altLang="en-US" sz="1400" smtClean="0"/>
              <a:t>Sponsor Recirc 2						5/17</a:t>
            </a:r>
          </a:p>
          <a:p>
            <a:r>
              <a:rPr altLang="en-US" sz="1400" smtClean="0"/>
              <a:t>Submit to REVCOM						6/17</a:t>
            </a:r>
          </a:p>
          <a:p>
            <a:endParaRPr altLang="en-US" sz="1400" smtClean="0"/>
          </a:p>
          <a:p>
            <a:endParaRPr altLang="en-US" sz="1400" smtClean="0"/>
          </a:p>
        </p:txBody>
      </p:sp>
      <p:sp>
        <p:nvSpPr>
          <p:cNvPr id="4" name="Date Placeholder 3"/>
          <p:cNvSpPr>
            <a:spLocks noGrp="1"/>
          </p:cNvSpPr>
          <p:nvPr>
            <p:ph type="dt" sz="quarter" idx="10"/>
          </p:nvPr>
        </p:nvSpPr>
        <p:spPr/>
        <p:txBody>
          <a:bodyPr/>
          <a:lstStyle/>
          <a:p>
            <a:pPr>
              <a:defRPr/>
            </a:pPr>
            <a:fld id="{7D3640DA-53E4-4A9D-883A-5C0C07823819}" type="datetime1">
              <a:rPr lang="en-US" smtClean="0"/>
              <a:t>6/5/2016</a:t>
            </a:fld>
            <a:endParaRPr lang="en-US"/>
          </a:p>
        </p:txBody>
      </p:sp>
      <p:sp>
        <p:nvSpPr>
          <p:cNvPr id="5" name="Footer Placeholder 4"/>
          <p:cNvSpPr>
            <a:spLocks noGrp="1"/>
          </p:cNvSpPr>
          <p:nvPr>
            <p:ph type="ftr" sz="quarter" idx="11"/>
          </p:nvPr>
        </p:nvSpPr>
        <p:spPr/>
        <p:txBody>
          <a:bodyPr/>
          <a:lstStyle/>
          <a:p>
            <a:pPr>
              <a:defRPr/>
            </a:pPr>
            <a:r>
              <a:rPr lang="en-US" smtClean="0"/>
              <a:t>Doc #: 5-16-0018-00-agen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D19F5300-09EA-4831-B235-E28B5722C7BD}" type="slidenum">
              <a:rPr lang="en-US" altLang="en-US" sz="1200" smtClean="0"/>
              <a:pPr>
                <a:spcBef>
                  <a:spcPct val="0"/>
                </a:spcBef>
                <a:buFontTx/>
                <a:buNone/>
              </a:pPr>
              <a:t>13</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467600"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467600"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705600"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8163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Recirculation status</a:t>
            </a:r>
          </a:p>
          <a:p>
            <a:r>
              <a:rPr lang="en-US" dirty="0" smtClean="0"/>
              <a:t>Schema Status</a:t>
            </a:r>
            <a:endParaRPr dirty="0" smtClean="0"/>
          </a:p>
          <a:p>
            <a:r>
              <a:rPr lang="en-US" dirty="0" smtClean="0"/>
              <a:t>Other?</a:t>
            </a:r>
          </a:p>
        </p:txBody>
      </p:sp>
      <p:sp>
        <p:nvSpPr>
          <p:cNvPr id="4" name="Date Placeholder 3"/>
          <p:cNvSpPr>
            <a:spLocks noGrp="1"/>
          </p:cNvSpPr>
          <p:nvPr>
            <p:ph type="dt" sz="quarter" idx="10"/>
          </p:nvPr>
        </p:nvSpPr>
        <p:spPr/>
        <p:txBody>
          <a:bodyPr/>
          <a:lstStyle/>
          <a:p>
            <a:pPr>
              <a:defRPr/>
            </a:pPr>
            <a:fld id="{0628E024-0F9A-4EDA-B5B7-F64D035FD096}" type="datetime1">
              <a:rPr lang="en-US" smtClean="0"/>
              <a:t>6/5/2016</a:t>
            </a:fld>
            <a:endParaRPr lang="en-US"/>
          </a:p>
        </p:txBody>
      </p:sp>
      <p:sp>
        <p:nvSpPr>
          <p:cNvPr id="5" name="Footer Placeholder 4"/>
          <p:cNvSpPr>
            <a:spLocks noGrp="1"/>
          </p:cNvSpPr>
          <p:nvPr>
            <p:ph type="ftr" sz="quarter" idx="11"/>
          </p:nvPr>
        </p:nvSpPr>
        <p:spPr/>
        <p:txBody>
          <a:bodyPr/>
          <a:lstStyle/>
          <a:p>
            <a:pPr>
              <a:defRPr/>
            </a:pPr>
            <a:r>
              <a:rPr lang="en-US" smtClean="0"/>
              <a:t>Doc #: 5-16-0018-00-agen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9219" name="Content Placeholder 2"/>
          <p:cNvSpPr>
            <a:spLocks noGrp="1"/>
          </p:cNvSpPr>
          <p:nvPr>
            <p:ph idx="1"/>
          </p:nvPr>
        </p:nvSpPr>
        <p:spPr>
          <a:xfrm>
            <a:off x="381000" y="1295400"/>
            <a:ext cx="8229600" cy="4525963"/>
          </a:xfrm>
        </p:spPr>
        <p:txBody>
          <a:bodyPr/>
          <a:lstStyle/>
          <a:p>
            <a:r>
              <a:rPr altLang="en-US" sz="1400" smtClean="0"/>
              <a:t>Form Ballot Pool	(Send Ballot Invitation)				6/7/15</a:t>
            </a:r>
            <a:r>
              <a:rPr altLang="en-US" sz="1400" b="1" smtClean="0">
                <a:solidFill>
                  <a:srgbClr val="FF0000"/>
                </a:solidFill>
              </a:rPr>
              <a:t>√</a:t>
            </a:r>
          </a:p>
          <a:p>
            <a:r>
              <a:rPr altLang="en-US" sz="1400" smtClean="0"/>
              <a:t>Final Draft and Schema Adjustments				7/30/15</a:t>
            </a:r>
            <a:r>
              <a:rPr altLang="en-US" sz="1400" b="1" smtClean="0">
                <a:solidFill>
                  <a:srgbClr val="FF0000"/>
                </a:solidFill>
              </a:rPr>
              <a:t>√</a:t>
            </a:r>
            <a:endParaRPr altLang="en-US" sz="1400" smtClean="0"/>
          </a:p>
          <a:p>
            <a:r>
              <a:rPr altLang="en-US" sz="1400" smtClean="0"/>
              <a:t>WG Vote to Sponsor Ballot (need DySPAN-SC approval)			</a:t>
            </a:r>
            <a:r>
              <a:rPr altLang="en-US" sz="1400" smtClean="0">
                <a:solidFill>
                  <a:srgbClr val="FF0000"/>
                </a:solidFill>
              </a:rPr>
              <a:t>7/30/15</a:t>
            </a:r>
            <a:r>
              <a:rPr altLang="en-US" sz="1400" smtClean="0"/>
              <a:t> (8/18)</a:t>
            </a:r>
            <a:r>
              <a:rPr altLang="en-US" sz="1400" b="1" smtClean="0">
                <a:solidFill>
                  <a:srgbClr val="FF0000"/>
                </a:solidFill>
              </a:rPr>
              <a:t> √</a:t>
            </a:r>
            <a:endParaRPr altLang="en-US" sz="1400" smtClean="0">
              <a:solidFill>
                <a:srgbClr val="FF0000"/>
              </a:solidFill>
            </a:endParaRPr>
          </a:p>
          <a:p>
            <a:r>
              <a:rPr altLang="en-US" sz="1400" smtClean="0"/>
              <a:t>DySPAN-SC Approval						</a:t>
            </a:r>
            <a:r>
              <a:rPr altLang="en-US" sz="1400" smtClean="0">
                <a:solidFill>
                  <a:srgbClr val="FF0000"/>
                </a:solidFill>
              </a:rPr>
              <a:t>8/28/15</a:t>
            </a:r>
            <a:r>
              <a:rPr altLang="en-US" sz="1400" smtClean="0"/>
              <a:t> </a:t>
            </a:r>
            <a:r>
              <a:rPr altLang="en-US" sz="1400" smtClean="0">
                <a:solidFill>
                  <a:srgbClr val="FF0000"/>
                </a:solidFill>
              </a:rPr>
              <a:t>(9/2)</a:t>
            </a:r>
            <a:r>
              <a:rPr altLang="en-US" sz="1400" b="1" smtClean="0">
                <a:solidFill>
                  <a:srgbClr val="FF0000"/>
                </a:solidFill>
              </a:rPr>
              <a:t> 9/30√</a:t>
            </a:r>
            <a:endParaRPr altLang="en-US" sz="1400" smtClean="0"/>
          </a:p>
          <a:p>
            <a:r>
              <a:rPr altLang="en-US" sz="1400" smtClean="0"/>
              <a:t>Mandatory Editorial Coordination Completes				</a:t>
            </a:r>
            <a:r>
              <a:rPr altLang="en-US" sz="1400" smtClean="0">
                <a:solidFill>
                  <a:srgbClr val="FF0000"/>
                </a:solidFill>
              </a:rPr>
              <a:t>9/30/15</a:t>
            </a:r>
            <a:r>
              <a:rPr altLang="en-US" sz="1400" smtClean="0"/>
              <a:t> </a:t>
            </a:r>
            <a:r>
              <a:rPr altLang="en-US" sz="1400" b="1" smtClean="0">
                <a:solidFill>
                  <a:srgbClr val="FF0000"/>
                </a:solidFill>
              </a:rPr>
              <a:t>12/1 √</a:t>
            </a:r>
          </a:p>
          <a:p>
            <a:r>
              <a:rPr altLang="en-US" sz="1400" smtClean="0"/>
              <a:t>Conduct Ballot						</a:t>
            </a:r>
            <a:r>
              <a:rPr altLang="en-US" sz="1400" smtClean="0">
                <a:solidFill>
                  <a:srgbClr val="FF0000"/>
                </a:solidFill>
              </a:rPr>
              <a:t>1/28/16</a:t>
            </a:r>
            <a:r>
              <a:rPr altLang="en-US" sz="1400" b="1" smtClean="0">
                <a:solidFill>
                  <a:srgbClr val="FF0000"/>
                </a:solidFill>
              </a:rPr>
              <a:t> 1/22 √</a:t>
            </a:r>
            <a:endParaRPr altLang="en-US" sz="1400" smtClean="0"/>
          </a:p>
          <a:p>
            <a:r>
              <a:rPr altLang="en-US" sz="1400" smtClean="0"/>
              <a:t>Ballot completes						</a:t>
            </a:r>
            <a:r>
              <a:rPr altLang="en-US" sz="1400" smtClean="0">
                <a:solidFill>
                  <a:srgbClr val="FF0000"/>
                </a:solidFill>
              </a:rPr>
              <a:t>2/28/15</a:t>
            </a:r>
            <a:r>
              <a:rPr altLang="en-US" sz="1400" b="1" smtClean="0">
                <a:solidFill>
                  <a:srgbClr val="FF0000"/>
                </a:solidFill>
              </a:rPr>
              <a:t> 3/12 </a:t>
            </a:r>
            <a:endParaRPr altLang="en-US" sz="1400" smtClean="0"/>
          </a:p>
          <a:p>
            <a:r>
              <a:rPr altLang="en-US" sz="1400" smtClean="0"/>
              <a:t>Form Comment Resolution subcommittee				3/15/16</a:t>
            </a:r>
          </a:p>
          <a:p>
            <a:r>
              <a:rPr altLang="en-US" sz="1400" smtClean="0"/>
              <a:t>Suggested comment resolutions available				5/15/16</a:t>
            </a:r>
          </a:p>
          <a:p>
            <a:r>
              <a:rPr altLang="en-US" sz="1400" smtClean="0"/>
              <a:t>Vote for Recirc Ballot					6/7/16</a:t>
            </a:r>
          </a:p>
          <a:p>
            <a:r>
              <a:rPr altLang="en-US" sz="1400" smtClean="0"/>
              <a:t>Conduct Recirc Ballot					6/15/16</a:t>
            </a:r>
          </a:p>
          <a:p>
            <a:r>
              <a:rPr altLang="en-US" sz="1400" smtClean="0"/>
              <a:t>Ballot completes						6/30/16</a:t>
            </a:r>
          </a:p>
          <a:p>
            <a:r>
              <a:rPr altLang="en-US" sz="1400" smtClean="0"/>
              <a:t>Approved by Standards Board					</a:t>
            </a:r>
            <a:r>
              <a:rPr altLang="en-US" sz="1400" smtClean="0">
                <a:solidFill>
                  <a:srgbClr val="FF0000"/>
                </a:solidFill>
              </a:rPr>
              <a:t>4/1/16  </a:t>
            </a:r>
            <a:r>
              <a:rPr altLang="en-US" sz="1400" b="1" smtClean="0">
                <a:solidFill>
                  <a:srgbClr val="FF0000"/>
                </a:solidFill>
              </a:rPr>
              <a:t>7/1/16</a:t>
            </a:r>
          </a:p>
          <a:p>
            <a:r>
              <a:rPr altLang="en-US" sz="1400" smtClean="0"/>
              <a:t>Reference implementation available				</a:t>
            </a:r>
            <a:r>
              <a:rPr altLang="en-US" sz="1400" smtClean="0">
                <a:solidFill>
                  <a:srgbClr val="FF0000"/>
                </a:solidFill>
              </a:rPr>
              <a:t>12/15    </a:t>
            </a:r>
            <a:r>
              <a:rPr altLang="en-US" sz="1400" b="1" smtClean="0">
                <a:solidFill>
                  <a:srgbClr val="FF0000"/>
                </a:solidFill>
              </a:rPr>
              <a:t>1/16</a:t>
            </a:r>
          </a:p>
          <a:p>
            <a:r>
              <a:rPr altLang="en-US" sz="1400" smtClean="0"/>
              <a:t>Certification available					</a:t>
            </a:r>
            <a:r>
              <a:rPr altLang="en-US" sz="1400" smtClean="0">
                <a:solidFill>
                  <a:srgbClr val="FF0000"/>
                </a:solidFill>
              </a:rPr>
              <a:t>3/16       </a:t>
            </a:r>
            <a:r>
              <a:rPr altLang="en-US" sz="1400" b="1" smtClean="0">
                <a:solidFill>
                  <a:srgbClr val="FF0000"/>
                </a:solidFill>
              </a:rPr>
              <a:t>9/16</a:t>
            </a:r>
          </a:p>
          <a:p>
            <a:endParaRPr altLang="en-US" sz="1400" smtClean="0"/>
          </a:p>
          <a:p>
            <a:endParaRPr altLang="en-US" sz="1400" smtClean="0"/>
          </a:p>
        </p:txBody>
      </p:sp>
      <p:sp>
        <p:nvSpPr>
          <p:cNvPr id="4" name="Date Placeholder 3"/>
          <p:cNvSpPr>
            <a:spLocks noGrp="1"/>
          </p:cNvSpPr>
          <p:nvPr>
            <p:ph type="dt" sz="quarter" idx="10"/>
          </p:nvPr>
        </p:nvSpPr>
        <p:spPr/>
        <p:txBody>
          <a:bodyPr/>
          <a:lstStyle/>
          <a:p>
            <a:pPr>
              <a:defRPr/>
            </a:pPr>
            <a:fld id="{1CA7E4A9-E3AE-428B-9DB5-62A04F6D8BA4}" type="datetime1">
              <a:rPr lang="en-US" smtClean="0"/>
              <a:t>6/5/2016</a:t>
            </a:fld>
            <a:endParaRPr lang="en-US"/>
          </a:p>
        </p:txBody>
      </p:sp>
      <p:sp>
        <p:nvSpPr>
          <p:cNvPr id="5" name="Footer Placeholder 4"/>
          <p:cNvSpPr>
            <a:spLocks noGrp="1"/>
          </p:cNvSpPr>
          <p:nvPr>
            <p:ph type="ftr" sz="quarter" idx="11"/>
          </p:nvPr>
        </p:nvSpPr>
        <p:spPr/>
        <p:txBody>
          <a:bodyPr/>
          <a:lstStyle/>
          <a:p>
            <a:pPr>
              <a:defRPr/>
            </a:pPr>
            <a:r>
              <a:rPr lang="en-US" smtClean="0"/>
              <a:t>Doc #: 5-16-0018-00-agen</a:t>
            </a:r>
            <a:endParaRPr lang="en-US"/>
          </a:p>
        </p:txBody>
      </p:sp>
      <p:sp>
        <p:nvSpPr>
          <p:cNvPr id="92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0A648506-EB0A-42B7-B61B-B7C29894C92C}" type="slidenum">
              <a:rPr lang="en-US" altLang="en-US" sz="1200" smtClean="0"/>
              <a:pPr>
                <a:spcBef>
                  <a:spcPct val="0"/>
                </a:spcBef>
                <a:buFontTx/>
                <a:buNone/>
              </a:pPr>
              <a:t>15</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225" name="TextBox 2"/>
          <p:cNvSpPr txBox="1">
            <a:spLocks noChangeArrowheads="1"/>
          </p:cNvSpPr>
          <p:nvPr/>
        </p:nvSpPr>
        <p:spPr bwMode="auto">
          <a:xfrm>
            <a:off x="5129213" y="2516188"/>
            <a:ext cx="1323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r>
              <a:rPr lang="en-US" altLang="en-US" sz="1800">
                <a:solidFill>
                  <a:schemeClr val="tx1"/>
                </a:solidFill>
              </a:rPr>
              <a:t>Rebaselined</a:t>
            </a:r>
          </a:p>
        </p:txBody>
      </p:sp>
      <p:cxnSp>
        <p:nvCxnSpPr>
          <p:cNvPr id="9" name="Straight Arrow Connector 8"/>
          <p:cNvCxnSpPr/>
          <p:nvPr/>
        </p:nvCxnSpPr>
        <p:spPr>
          <a:xfrm>
            <a:off x="5791200" y="2819400"/>
            <a:ext cx="0" cy="32575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78638" y="4529138"/>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4772025"/>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78638" y="5029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4490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meetings</a:t>
            </a:r>
          </a:p>
          <a:p>
            <a:pPr lvl="1"/>
            <a:r>
              <a:rPr lang="en-US" dirty="0" smtClean="0"/>
              <a:t>None held</a:t>
            </a:r>
            <a:endParaRPr lang="en-US" dirty="0"/>
          </a:p>
          <a:p>
            <a:pPr lvl="2"/>
            <a:endParaRPr lang="en-US" dirty="0" smtClean="0"/>
          </a:p>
          <a:p>
            <a:r>
              <a:rPr lang="en-US" dirty="0" smtClean="0"/>
              <a:t>Other activities?</a:t>
            </a:r>
          </a:p>
        </p:txBody>
      </p:sp>
      <p:sp>
        <p:nvSpPr>
          <p:cNvPr id="4" name="Date Placeholder 3"/>
          <p:cNvSpPr>
            <a:spLocks noGrp="1"/>
          </p:cNvSpPr>
          <p:nvPr>
            <p:ph type="dt" sz="quarter" idx="10"/>
          </p:nvPr>
        </p:nvSpPr>
        <p:spPr/>
        <p:txBody>
          <a:bodyPr/>
          <a:lstStyle/>
          <a:p>
            <a:pPr>
              <a:defRPr/>
            </a:pPr>
            <a:fld id="{CE0CD93E-DEF8-464D-98F9-E1187682FB11}" type="datetime1">
              <a:rPr lang="en-US" smtClean="0"/>
              <a:t>6/5/2016</a:t>
            </a:fld>
            <a:endParaRPr lang="en-US"/>
          </a:p>
        </p:txBody>
      </p:sp>
      <p:sp>
        <p:nvSpPr>
          <p:cNvPr id="5" name="Footer Placeholder 4"/>
          <p:cNvSpPr>
            <a:spLocks noGrp="1"/>
          </p:cNvSpPr>
          <p:nvPr>
            <p:ph type="ftr" sz="quarter" idx="11"/>
          </p:nvPr>
        </p:nvSpPr>
        <p:spPr/>
        <p:txBody>
          <a:bodyPr/>
          <a:lstStyle/>
          <a:p>
            <a:pPr>
              <a:defRPr/>
            </a:pPr>
            <a:r>
              <a:rPr lang="en-US" smtClean="0"/>
              <a:t>Doc #: 5-16-0018-00-agen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smtClean="0"/>
              <a:t>Marketing Inputs</a:t>
            </a:r>
          </a:p>
        </p:txBody>
      </p:sp>
      <p:sp>
        <p:nvSpPr>
          <p:cNvPr id="16387" name="Content Placeholder 2"/>
          <p:cNvSpPr>
            <a:spLocks noGrp="1"/>
          </p:cNvSpPr>
          <p:nvPr>
            <p:ph idx="1"/>
          </p:nvPr>
        </p:nvSpPr>
        <p:spPr>
          <a:xfrm>
            <a:off x="228600" y="1330036"/>
            <a:ext cx="8763000" cy="4525963"/>
          </a:xfrm>
        </p:spPr>
        <p:txBody>
          <a:bodyPr/>
          <a:lstStyle/>
          <a:p>
            <a:r>
              <a:rPr dirty="0" err="1" smtClean="0"/>
              <a:t>WInnForum</a:t>
            </a:r>
            <a:r>
              <a:rPr dirty="0" smtClean="0"/>
              <a:t> 3.6GHz stakeholders</a:t>
            </a:r>
          </a:p>
          <a:p>
            <a:pPr lvl="1"/>
            <a:r>
              <a:rPr lang="en-US" dirty="0" smtClean="0"/>
              <a:t>Any updates on 1900.5 use</a:t>
            </a:r>
            <a:r>
              <a:rPr lang="en-US" dirty="0" smtClean="0"/>
              <a:t>?</a:t>
            </a:r>
          </a:p>
          <a:p>
            <a:pPr lvl="1"/>
            <a:r>
              <a:rPr lang="en-US" dirty="0" smtClean="0"/>
              <a:t>Share draft with FCC?</a:t>
            </a:r>
            <a:endParaRPr dirty="0" smtClean="0"/>
          </a:p>
          <a:p>
            <a:r>
              <a:rPr lang="en-US" dirty="0" smtClean="0"/>
              <a:t>NSC</a:t>
            </a:r>
          </a:p>
          <a:p>
            <a:pPr lvl="1"/>
            <a:r>
              <a:rPr lang="en-US" dirty="0" smtClean="0"/>
              <a:t>A number of activities relating to “Rules” and “Policies”</a:t>
            </a:r>
          </a:p>
          <a:p>
            <a:pPr lvl="2"/>
            <a:r>
              <a:rPr lang="en-US" dirty="0" smtClean="0"/>
              <a:t>Multiple opportunities to leverage 1900.5 standards…</a:t>
            </a:r>
          </a:p>
          <a:p>
            <a:r>
              <a:rPr lang="en-US" dirty="0" smtClean="0"/>
              <a:t>Standards paper in </a:t>
            </a:r>
            <a:r>
              <a:rPr lang="en-US" dirty="0" smtClean="0"/>
              <a:t>process</a:t>
            </a:r>
          </a:p>
          <a:p>
            <a:r>
              <a:rPr lang="en-US" dirty="0" smtClean="0"/>
              <a:t>Vita 49 interactions?</a:t>
            </a:r>
            <a:endParaRPr lang="en-US" dirty="0" smtClean="0"/>
          </a:p>
        </p:txBody>
      </p:sp>
      <p:sp>
        <p:nvSpPr>
          <p:cNvPr id="4" name="Date Placeholder 3"/>
          <p:cNvSpPr>
            <a:spLocks noGrp="1"/>
          </p:cNvSpPr>
          <p:nvPr>
            <p:ph type="dt" sz="quarter" idx="10"/>
          </p:nvPr>
        </p:nvSpPr>
        <p:spPr/>
        <p:txBody>
          <a:bodyPr/>
          <a:lstStyle/>
          <a:p>
            <a:pPr>
              <a:defRPr/>
            </a:pPr>
            <a:fld id="{3699A6C6-B7B1-4A25-B33A-4CEC854B63B4}" type="datetime1">
              <a:rPr lang="en-US" smtClean="0"/>
              <a:t>6/5/2016</a:t>
            </a:fld>
            <a:endParaRPr lang="en-US"/>
          </a:p>
        </p:txBody>
      </p:sp>
      <p:sp>
        <p:nvSpPr>
          <p:cNvPr id="5" name="Footer Placeholder 4"/>
          <p:cNvSpPr>
            <a:spLocks noGrp="1"/>
          </p:cNvSpPr>
          <p:nvPr>
            <p:ph type="ftr" sz="quarter" idx="11"/>
          </p:nvPr>
        </p:nvSpPr>
        <p:spPr/>
        <p:txBody>
          <a:bodyPr/>
          <a:lstStyle/>
          <a:p>
            <a:pPr>
              <a:defRPr/>
            </a:pPr>
            <a:r>
              <a:rPr lang="en-US" smtClean="0"/>
              <a:t>Doc #: 5-16-0018-00-agen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Meeting Planning</a:t>
            </a:r>
          </a:p>
        </p:txBody>
      </p:sp>
      <p:sp>
        <p:nvSpPr>
          <p:cNvPr id="17411" name="Content Placeholder 2"/>
          <p:cNvSpPr>
            <a:spLocks noGrp="1"/>
          </p:cNvSpPr>
          <p:nvPr>
            <p:ph idx="1"/>
          </p:nvPr>
        </p:nvSpPr>
        <p:spPr>
          <a:xfrm>
            <a:off x="304800" y="838200"/>
            <a:ext cx="8229600" cy="4525963"/>
          </a:xfrm>
        </p:spPr>
        <p:txBody>
          <a:bodyPr/>
          <a:lstStyle/>
          <a:p>
            <a:r>
              <a:rPr lang="en-US" sz="2800" dirty="0" smtClean="0"/>
              <a:t>Next WG GoToMeeting June 7 @ 11:30 AM EDT</a:t>
            </a:r>
          </a:p>
          <a:p>
            <a:r>
              <a:rPr lang="en-US" sz="2800" dirty="0" smtClean="0"/>
              <a:t>Ad </a:t>
            </a:r>
            <a:r>
              <a:rPr lang="en-US" sz="2800" dirty="0" err="1" smtClean="0"/>
              <a:t>Hocs</a:t>
            </a:r>
            <a:r>
              <a:rPr lang="en-US" sz="2800" dirty="0" smtClean="0"/>
              <a:t>?</a:t>
            </a:r>
          </a:p>
        </p:txBody>
      </p:sp>
      <p:sp>
        <p:nvSpPr>
          <p:cNvPr id="4" name="Date Placeholder 3"/>
          <p:cNvSpPr>
            <a:spLocks noGrp="1"/>
          </p:cNvSpPr>
          <p:nvPr>
            <p:ph type="dt" sz="quarter" idx="10"/>
          </p:nvPr>
        </p:nvSpPr>
        <p:spPr/>
        <p:txBody>
          <a:bodyPr/>
          <a:lstStyle/>
          <a:p>
            <a:pPr>
              <a:defRPr/>
            </a:pPr>
            <a:fld id="{D0F9371A-16D7-4008-BC50-D46D2925E334}" type="datetime1">
              <a:rPr lang="en-US" smtClean="0"/>
              <a:t>6/5/2016</a:t>
            </a:fld>
            <a:endParaRPr lang="en-US"/>
          </a:p>
        </p:txBody>
      </p:sp>
      <p:sp>
        <p:nvSpPr>
          <p:cNvPr id="5" name="Footer Placeholder 4"/>
          <p:cNvSpPr>
            <a:spLocks noGrp="1"/>
          </p:cNvSpPr>
          <p:nvPr>
            <p:ph type="ftr" sz="quarter" idx="11"/>
          </p:nvPr>
        </p:nvSpPr>
        <p:spPr/>
        <p:txBody>
          <a:bodyPr/>
          <a:lstStyle/>
          <a:p>
            <a:pPr>
              <a:defRPr/>
            </a:pPr>
            <a:r>
              <a:rPr lang="en-US" smtClean="0"/>
              <a:t>Doc #: 5-16-0018-00-agen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IEEE 1900.5 Meeting</a:t>
            </a:r>
            <a:br>
              <a:rPr lang="en-US" dirty="0" smtClean="0"/>
            </a:br>
            <a:r>
              <a:rPr lang="en-US" dirty="0"/>
              <a:t>5</a:t>
            </a:r>
            <a:r>
              <a:rPr lang="en-US" dirty="0" smtClean="0"/>
              <a:t>/2/16 @11:30 EST</a:t>
            </a:r>
            <a:endParaRPr lang="en-US" dirty="0"/>
          </a:p>
        </p:txBody>
      </p:sp>
      <p:sp>
        <p:nvSpPr>
          <p:cNvPr id="4" name="Date Placeholder 3"/>
          <p:cNvSpPr>
            <a:spLocks noGrp="1"/>
          </p:cNvSpPr>
          <p:nvPr>
            <p:ph type="dt" sz="half" idx="10"/>
          </p:nvPr>
        </p:nvSpPr>
        <p:spPr/>
        <p:txBody>
          <a:bodyPr/>
          <a:lstStyle/>
          <a:p>
            <a:pPr>
              <a:defRPr/>
            </a:pPr>
            <a:fld id="{56F7FD5C-0969-4925-BBF0-9F2C97A4BA58}" type="datetime1">
              <a:rPr lang="en-US" smtClean="0"/>
              <a:t>6/5/2016</a:t>
            </a:fld>
            <a:endParaRPr lang="en-US"/>
          </a:p>
        </p:txBody>
      </p:sp>
      <p:sp>
        <p:nvSpPr>
          <p:cNvPr id="5" name="Footer Placeholder 4"/>
          <p:cNvSpPr>
            <a:spLocks noGrp="1"/>
          </p:cNvSpPr>
          <p:nvPr>
            <p:ph type="ftr" sz="quarter" idx="11"/>
          </p:nvPr>
        </p:nvSpPr>
        <p:spPr/>
        <p:txBody>
          <a:bodyPr/>
          <a:lstStyle/>
          <a:p>
            <a:pPr>
              <a:defRPr/>
            </a:pPr>
            <a:r>
              <a:rPr lang="en-US" smtClean="0"/>
              <a:t>Doc #: 5-16-0018-00-agen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19</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endPar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069413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9212DEDE-D919-4068-B3B3-1D081351449C}" type="datetime1">
              <a:rPr lang="en-US" smtClean="0"/>
              <a:t>6/5/2016</a:t>
            </a:fld>
            <a:endParaRPr lang="en-US"/>
          </a:p>
        </p:txBody>
      </p:sp>
      <p:sp>
        <p:nvSpPr>
          <p:cNvPr id="3" name="Footer Placeholder 2"/>
          <p:cNvSpPr>
            <a:spLocks noGrp="1"/>
          </p:cNvSpPr>
          <p:nvPr>
            <p:ph type="ftr" sz="quarter" idx="11"/>
          </p:nvPr>
        </p:nvSpPr>
        <p:spPr/>
        <p:txBody>
          <a:bodyPr/>
          <a:lstStyle/>
          <a:p>
            <a:pPr>
              <a:defRPr/>
            </a:pPr>
            <a:r>
              <a:rPr lang="en-US" smtClean="0"/>
              <a:t>Doc #: 5-16-0018-00-agen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21892B9C-8B99-4CE5-8D8A-DD1727796BD6}" type="datetime1">
              <a:rPr lang="en-US" smtClean="0"/>
              <a:t>6/5/2016</a:t>
            </a:fld>
            <a:endParaRPr lang="en-US"/>
          </a:p>
        </p:txBody>
      </p:sp>
      <p:sp>
        <p:nvSpPr>
          <p:cNvPr id="3" name="Footer Placeholder 2"/>
          <p:cNvSpPr>
            <a:spLocks noGrp="1"/>
          </p:cNvSpPr>
          <p:nvPr>
            <p:ph type="ftr" sz="quarter" idx="11"/>
          </p:nvPr>
        </p:nvSpPr>
        <p:spPr/>
        <p:txBody>
          <a:bodyPr/>
          <a:lstStyle/>
          <a:p>
            <a:pPr>
              <a:defRPr/>
            </a:pPr>
            <a:r>
              <a:rPr lang="en-US" smtClean="0"/>
              <a:t>Doc #: 5-16-0018-00-agen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583BBDA3-32AF-4F7C-A71E-701F977B823D}" type="datetime1">
              <a:rPr lang="en-US" smtClean="0"/>
              <a:t>6/5/2016</a:t>
            </a:fld>
            <a:endParaRPr lang="en-US"/>
          </a:p>
        </p:txBody>
      </p:sp>
      <p:sp>
        <p:nvSpPr>
          <p:cNvPr id="4" name="Footer Placeholder 3"/>
          <p:cNvSpPr>
            <a:spLocks noGrp="1"/>
          </p:cNvSpPr>
          <p:nvPr>
            <p:ph type="ftr" sz="quarter" idx="11"/>
          </p:nvPr>
        </p:nvSpPr>
        <p:spPr/>
        <p:txBody>
          <a:bodyPr/>
          <a:lstStyle/>
          <a:p>
            <a:pPr>
              <a:defRPr/>
            </a:pPr>
            <a:r>
              <a:rPr lang="en-US" smtClean="0"/>
              <a:t>Doc #: 5-16-0018-00-agen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4</a:t>
            </a:fld>
            <a:endParaRPr lang="en-US"/>
          </a:p>
        </p:txBody>
      </p:sp>
      <p:sp>
        <p:nvSpPr>
          <p:cNvPr id="5126" name="TextBox 5"/>
          <p:cNvSpPr txBox="1">
            <a:spLocks noChangeArrowheads="1"/>
          </p:cNvSpPr>
          <p:nvPr/>
        </p:nvSpPr>
        <p:spPr bwMode="auto">
          <a:xfrm>
            <a:off x="1447800" y="5627118"/>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(7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6705600" y="3179043"/>
            <a:ext cx="182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a:t>
            </a:r>
            <a:endParaRPr lang="en-US" sz="2400" b="1" i="1" dirty="0">
              <a:solidFill>
                <a:srgbClr val="FF0000"/>
              </a:solidFill>
              <a:latin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860450855"/>
              </p:ext>
            </p:extLst>
          </p:nvPr>
        </p:nvGraphicFramePr>
        <p:xfrm>
          <a:off x="1905000" y="869214"/>
          <a:ext cx="4724400" cy="4619657"/>
        </p:xfrm>
        <a:graphic>
          <a:graphicData uri="http://schemas.openxmlformats.org/drawingml/2006/table">
            <a:tbl>
              <a:tblPr>
                <a:tableStyleId>{5C22544A-7EE6-4342-B048-85BDC9FD1C3A}</a:tableStyleId>
              </a:tblPr>
              <a:tblGrid>
                <a:gridCol w="689507"/>
                <a:gridCol w="689507"/>
                <a:gridCol w="791657"/>
                <a:gridCol w="919342"/>
                <a:gridCol w="1634387"/>
              </a:tblGrid>
              <a:tr h="491759">
                <a:tc>
                  <a:txBody>
                    <a:bodyPr/>
                    <a:lstStyle/>
                    <a:p>
                      <a:pPr algn="l" fontAlgn="b"/>
                      <a:r>
                        <a:rPr lang="en-US" sz="1000" b="0" i="0" u="none" strike="noStrike" dirty="0" smtClean="0">
                          <a:solidFill>
                            <a:srgbClr val="000000"/>
                          </a:solidFill>
                          <a:effectLst/>
                          <a:latin typeface="Calibri" panose="020F0502020204030204" pitchFamily="34" charset="0"/>
                        </a:rPr>
                        <a:t>Attendance</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WG Status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First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Affiliation</a:t>
                      </a:r>
                    </a:p>
                  </a:txBody>
                  <a:tcPr marL="7620" marR="7620" marT="7620" marB="0" anchor="b"/>
                </a:tc>
              </a:tr>
              <a:tr h="163919">
                <a:tc>
                  <a:txBody>
                    <a:bodyPr/>
                    <a:lstStyle/>
                    <a:p>
                      <a:pPr algn="r"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r" fontAlgn="b"/>
                      <a:r>
                        <a:rPr lang="en-US" sz="1100" b="0" i="0" u="none" strike="noStrike">
                          <a:solidFill>
                            <a:srgbClr val="000000"/>
                          </a:solidFill>
                          <a:effectLst/>
                          <a:latin typeface="Calibri" panose="020F0502020204030204" pitchFamily="34" charset="0"/>
                        </a:rPr>
                        <a:t>13</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Total</a:t>
                      </a: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0" marR="7620" marT="7620" marB="0" anchor="b"/>
                </a:tc>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0" marR="7620" marT="7620" marB="0" anchor="b"/>
                </a:tc>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Yuriy</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Posherstnik</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US Army RDECOM CERDEC</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Sam</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Schmitz</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0" marR="7620" marT="7620" marB="0" anchor="b"/>
                </a:tc>
              </a:tr>
              <a:tr h="187824">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Charles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Sheehe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NASA</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533400" y="539115"/>
            <a:ext cx="8382000"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a:buFont typeface="Calibri" pitchFamily="34" charset="0"/>
              <a:buAutoNum type="arabicPeriod"/>
            </a:pPr>
            <a:r>
              <a:rPr lang="en-US" dirty="0" smtClean="0">
                <a:latin typeface="Times New Roman" pitchFamily="18" charset="0"/>
              </a:rPr>
              <a:t>Status </a:t>
            </a:r>
            <a:r>
              <a:rPr lang="en-US" dirty="0">
                <a:latin typeface="Times New Roman" pitchFamily="18" charset="0"/>
              </a:rPr>
              <a:t>on 1900.5.1</a:t>
            </a:r>
          </a:p>
          <a:p>
            <a:pPr lvl="1">
              <a:buFont typeface="Calibri" pitchFamily="34" charset="0"/>
              <a:buAutoNum type="alphaLcPeriod"/>
            </a:pPr>
            <a:r>
              <a:rPr lang="en-US" dirty="0" smtClean="0">
                <a:latin typeface="Times New Roman" pitchFamily="18" charset="0"/>
              </a:rPr>
              <a:t>Draft status</a:t>
            </a:r>
          </a:p>
          <a:p>
            <a:pPr lvl="1">
              <a:buFont typeface="Calibri" pitchFamily="34" charset="0"/>
              <a:buAutoNum type="alphaLcPeriod"/>
            </a:pPr>
            <a:r>
              <a:rPr lang="en-US" dirty="0" smtClean="0">
                <a:latin typeface="Times New Roman" pitchFamily="18" charset="0"/>
              </a:rPr>
              <a:t>Review of current drafting? (after other activities)</a:t>
            </a:r>
            <a:endParaRPr lang="en-US" dirty="0" smtClean="0">
              <a:latin typeface="Times New Roman" pitchFamily="18" charset="0"/>
            </a:endParaRPr>
          </a:p>
          <a:p>
            <a:pPr>
              <a:buFont typeface="Calibri" pitchFamily="34" charset="0"/>
              <a:buAutoNum type="arabicPeriod"/>
            </a:pPr>
            <a:r>
              <a:rPr lang="en-US" dirty="0" smtClean="0">
                <a:latin typeface="Times New Roman" pitchFamily="18" charset="0"/>
              </a:rPr>
              <a:t>Status on 1900.5.2</a:t>
            </a:r>
          </a:p>
          <a:p>
            <a:pPr lvl="1">
              <a:buFont typeface="Calibri" pitchFamily="34" charset="0"/>
              <a:buAutoNum type="alphaLcPeriod"/>
            </a:pPr>
            <a:r>
              <a:rPr lang="en-US" dirty="0" smtClean="0">
                <a:latin typeface="Times New Roman" pitchFamily="18" charset="0"/>
              </a:rPr>
              <a:t>Ballot status</a:t>
            </a:r>
          </a:p>
          <a:p>
            <a:pPr lvl="1">
              <a:buFont typeface="Calibri" pitchFamily="34" charset="0"/>
              <a:buAutoNum type="alphaLcPeriod"/>
            </a:pPr>
            <a:r>
              <a:rPr lang="en-US" dirty="0" smtClean="0">
                <a:latin typeface="Times New Roman" pitchFamily="18" charset="0"/>
              </a:rPr>
              <a:t>Schema Status</a:t>
            </a:r>
          </a:p>
          <a:p>
            <a:pPr lvl="1">
              <a:buFont typeface="Calibri" pitchFamily="34" charset="0"/>
              <a:buAutoNum type="alphaLcPeriod"/>
            </a:pPr>
            <a:r>
              <a:rPr lang="en-US" dirty="0" smtClean="0">
                <a:latin typeface="Times New Roman" pitchFamily="18" charset="0"/>
              </a:rPr>
              <a:t>Other</a:t>
            </a:r>
            <a:endParaRPr lang="en-US" dirty="0">
              <a:latin typeface="Times New Roman" pitchFamily="18" charset="0"/>
            </a:endParaRPr>
          </a:p>
          <a:p>
            <a:pPr>
              <a:buFont typeface="Calibri" pitchFamily="34" charset="0"/>
              <a:buAutoNum type="arabicPeriod"/>
            </a:pPr>
            <a:r>
              <a:rPr lang="en-US" dirty="0">
                <a:latin typeface="Times New Roman" pitchFamily="18" charset="0"/>
              </a:rPr>
              <a:t>Review of other 1900 activities (1900.1, Leadership meeting </a:t>
            </a:r>
            <a:r>
              <a:rPr lang="en-US" dirty="0" smtClean="0">
                <a:latin typeface="Times New Roman" pitchFamily="18" charset="0"/>
              </a:rPr>
              <a:t>etc.)</a:t>
            </a:r>
            <a:endParaRPr lang="en-US" dirty="0">
              <a:latin typeface="Times New Roman" pitchFamily="18" charset="0"/>
            </a:endParaRP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a:t>
            </a:r>
            <a:r>
              <a:rPr lang="en-US" dirty="0" smtClean="0">
                <a:latin typeface="Times New Roman" pitchFamily="18" charset="0"/>
              </a:rPr>
              <a:t> / FCC</a:t>
            </a:r>
            <a:endParaRPr lang="en-US" dirty="0" smtClean="0">
              <a:latin typeface="Times New Roman" pitchFamily="18" charset="0"/>
            </a:endParaRP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Magazine </a:t>
            </a:r>
            <a:endParaRPr lang="en-US" dirty="0">
              <a:latin typeface="Times New Roman" pitchFamily="18" charset="0"/>
            </a:endParaRPr>
          </a:p>
          <a:p>
            <a:pPr lvl="1">
              <a:buFont typeface="Calibri" pitchFamily="34" charset="0"/>
              <a:buAutoNum type="alphaLcPeriod"/>
            </a:pPr>
            <a:r>
              <a:rPr lang="en-US" dirty="0" smtClean="0">
                <a:latin typeface="Times New Roman" pitchFamily="18" charset="0"/>
              </a:rPr>
              <a:t>Vita 49 / Others</a:t>
            </a:r>
            <a:r>
              <a:rPr lang="en-US" dirty="0">
                <a:latin typeface="Times New Roman" pitchFamily="18" charset="0"/>
              </a:rPr>
              <a:t>?</a:t>
            </a:r>
          </a:p>
          <a:p>
            <a:pPr>
              <a:buFont typeface="Calibri" pitchFamily="34" charset="0"/>
              <a:buAutoNum type="arabicPeriod"/>
            </a:pPr>
            <a:r>
              <a:rPr lang="en-US" dirty="0" smtClean="0">
                <a:latin typeface="Times New Roman" pitchFamily="18" charset="0"/>
              </a:rPr>
              <a:t>1900.5 </a:t>
            </a:r>
            <a:r>
              <a:rPr lang="en-US" dirty="0">
                <a:latin typeface="Times New Roman" pitchFamily="18" charset="0"/>
              </a:rPr>
              <a:t>meeting </a:t>
            </a:r>
            <a:r>
              <a:rPr lang="en-US" dirty="0" smtClean="0">
                <a:latin typeface="Times New Roman" pitchFamily="18" charset="0"/>
              </a:rPr>
              <a:t>planning and review</a:t>
            </a:r>
            <a:endParaRPr lang="en-US" dirty="0">
              <a:latin typeface="Times New Roman" pitchFamily="18" charset="0"/>
            </a:endParaRP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BC29BE42-893C-4BE2-8B65-420DC01E1278}" type="datetime1">
              <a:rPr lang="en-US" smtClean="0"/>
              <a:t>6/5/2016</a:t>
            </a:fld>
            <a:endParaRPr lang="en-US"/>
          </a:p>
        </p:txBody>
      </p:sp>
      <p:sp>
        <p:nvSpPr>
          <p:cNvPr id="3" name="Footer Placeholder 2"/>
          <p:cNvSpPr>
            <a:spLocks noGrp="1"/>
          </p:cNvSpPr>
          <p:nvPr>
            <p:ph type="ftr" sz="quarter" idx="11"/>
          </p:nvPr>
        </p:nvSpPr>
        <p:spPr/>
        <p:txBody>
          <a:bodyPr/>
          <a:lstStyle/>
          <a:p>
            <a:pPr>
              <a:defRPr/>
            </a:pPr>
            <a:r>
              <a:rPr lang="en-US" smtClean="0"/>
              <a:t>Doc #: 5-16-0018-00-agen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Agenda contained in </a:t>
            </a:r>
            <a:r>
              <a:rPr dirty="0" smtClean="0"/>
              <a:t>5-16-0018-00</a:t>
            </a:r>
            <a:endParaRPr dirty="0" smtClean="0"/>
          </a:p>
          <a:p>
            <a:endParaRPr dirty="0" smtClean="0"/>
          </a:p>
          <a:p>
            <a:r>
              <a:rPr dirty="0" smtClean="0"/>
              <a:t>Mover: </a:t>
            </a:r>
          </a:p>
          <a:p>
            <a:r>
              <a:rPr dirty="0" smtClean="0"/>
              <a:t>Second: </a:t>
            </a:r>
            <a:endParaRPr lang="en-US" dirty="0"/>
          </a:p>
          <a:p>
            <a:r>
              <a:rPr lang="en-US" dirty="0" smtClean="0"/>
              <a:t>Vote: </a:t>
            </a:r>
            <a:endParaRPr dirty="0" smtClean="0"/>
          </a:p>
        </p:txBody>
      </p:sp>
      <p:sp>
        <p:nvSpPr>
          <p:cNvPr id="4" name="Date Placeholder 3"/>
          <p:cNvSpPr>
            <a:spLocks noGrp="1"/>
          </p:cNvSpPr>
          <p:nvPr>
            <p:ph type="dt" sz="quarter" idx="10"/>
          </p:nvPr>
        </p:nvSpPr>
        <p:spPr/>
        <p:txBody>
          <a:bodyPr/>
          <a:lstStyle/>
          <a:p>
            <a:pPr>
              <a:defRPr/>
            </a:pPr>
            <a:fld id="{F63E86C1-F79C-46DB-9D86-AB0C816F7D97}" type="datetime1">
              <a:rPr lang="en-US" smtClean="0"/>
              <a:t>6/5/2016</a:t>
            </a:fld>
            <a:endParaRPr lang="en-US"/>
          </a:p>
        </p:txBody>
      </p:sp>
      <p:sp>
        <p:nvSpPr>
          <p:cNvPr id="5" name="Footer Placeholder 4"/>
          <p:cNvSpPr>
            <a:spLocks noGrp="1"/>
          </p:cNvSpPr>
          <p:nvPr>
            <p:ph type="ftr" sz="quarter" idx="11"/>
          </p:nvPr>
        </p:nvSpPr>
        <p:spPr/>
        <p:txBody>
          <a:bodyPr/>
          <a:lstStyle/>
          <a:p>
            <a:pPr>
              <a:defRPr/>
            </a:pPr>
            <a:r>
              <a:rPr lang="en-US" smtClean="0"/>
              <a:t>Doc #: 5-16-0018-00-agen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24980ACA-0A4A-463D-8BA3-8CDD9FE83626}" type="datetime1">
              <a:rPr lang="en-US" smtClean="0"/>
              <a:t>6/5/2016</a:t>
            </a:fld>
            <a:endParaRPr lang="en-US"/>
          </a:p>
        </p:txBody>
      </p:sp>
      <p:sp>
        <p:nvSpPr>
          <p:cNvPr id="3" name="Footer Placeholder 2"/>
          <p:cNvSpPr>
            <a:spLocks noGrp="1"/>
          </p:cNvSpPr>
          <p:nvPr>
            <p:ph type="ftr" sz="quarter" idx="11"/>
          </p:nvPr>
        </p:nvSpPr>
        <p:spPr/>
        <p:txBody>
          <a:bodyPr/>
          <a:lstStyle/>
          <a:p>
            <a:pPr>
              <a:defRPr/>
            </a:pPr>
            <a:r>
              <a:rPr lang="en-US" smtClean="0"/>
              <a:t>Doc #: 5-16-0018-00-agen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618F1F35-3717-4391-B4DB-AEEB3A3BE80D}" type="datetime1">
              <a:rPr lang="en-US" smtClean="0"/>
              <a:t>6/5/2016</a:t>
            </a:fld>
            <a:endParaRPr lang="en-US"/>
          </a:p>
        </p:txBody>
      </p:sp>
      <p:sp>
        <p:nvSpPr>
          <p:cNvPr id="3" name="Footer Placeholder 2"/>
          <p:cNvSpPr>
            <a:spLocks noGrp="1"/>
          </p:cNvSpPr>
          <p:nvPr>
            <p:ph type="ftr" sz="quarter" idx="11"/>
          </p:nvPr>
        </p:nvSpPr>
        <p:spPr/>
        <p:txBody>
          <a:bodyPr/>
          <a:lstStyle/>
          <a:p>
            <a:pPr>
              <a:defRPr/>
            </a:pPr>
            <a:r>
              <a:rPr lang="en-US" smtClean="0"/>
              <a:t>Doc #: 5-16-0018-00-agen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9C7EE01F-1BA1-4EE3-A584-80AC4595EE08}" type="datetime1">
              <a:rPr lang="en-US" smtClean="0"/>
              <a:t>6/5/2016</a:t>
            </a:fld>
            <a:endParaRPr lang="en-US"/>
          </a:p>
        </p:txBody>
      </p:sp>
      <p:sp>
        <p:nvSpPr>
          <p:cNvPr id="3" name="Footer Placeholder 2"/>
          <p:cNvSpPr>
            <a:spLocks noGrp="1"/>
          </p:cNvSpPr>
          <p:nvPr>
            <p:ph type="ftr" sz="quarter" idx="11"/>
          </p:nvPr>
        </p:nvSpPr>
        <p:spPr/>
        <p:txBody>
          <a:bodyPr/>
          <a:lstStyle/>
          <a:p>
            <a:pPr>
              <a:defRPr/>
            </a:pPr>
            <a:r>
              <a:rPr lang="en-US" smtClean="0"/>
              <a:t>Doc #: 5-16-0018-00-agen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8130</TotalTime>
  <Words>1370</Words>
  <Application>Microsoft Office PowerPoint</Application>
  <PresentationFormat>On-screen Show (4:3)</PresentationFormat>
  <Paragraphs>298</Paragraphs>
  <Slides>19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Working Schedule for 1900.5.2</vt:lpstr>
      <vt:lpstr>Other DySPAN-SC Activities</vt:lpstr>
      <vt:lpstr>Marketing Inputs</vt:lpstr>
      <vt:lpstr>Meeting Planning</vt:lpstr>
      <vt:lpstr>IEEE 1900.5 Meeting 5/2/16 @11:30 EST</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220</cp:revision>
  <dcterms:created xsi:type="dcterms:W3CDTF">2013-08-13T02:52:21Z</dcterms:created>
  <dcterms:modified xsi:type="dcterms:W3CDTF">2016-06-06T03:12:11Z</dcterms:modified>
</cp:coreProperties>
</file>