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315" r:id="rId3"/>
    <p:sldId id="337" r:id="rId4"/>
    <p:sldId id="313" r:id="rId5"/>
    <p:sldId id="332" r:id="rId6"/>
    <p:sldId id="317" r:id="rId7"/>
    <p:sldId id="352" r:id="rId8"/>
    <p:sldId id="353" r:id="rId9"/>
    <p:sldId id="354" r:id="rId10"/>
    <p:sldId id="355" r:id="rId11"/>
    <p:sldId id="307" r:id="rId12"/>
    <p:sldId id="360" r:id="rId13"/>
    <p:sldId id="368" r:id="rId14"/>
    <p:sldId id="335" r:id="rId15"/>
    <p:sldId id="369" r:id="rId16"/>
    <p:sldId id="344" r:id="rId17"/>
    <p:sldId id="346" r:id="rId18"/>
    <p:sldId id="347" r:id="rId19"/>
    <p:sldId id="364"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83" d="100"/>
          <a:sy n="83" d="100"/>
        </p:scale>
        <p:origin x="1656"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5/2/2016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7</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70E50AD7-3DF1-4C4E-8B2B-148E0974CD80}" type="datetime1">
              <a:rPr lang="en-US" smtClean="0"/>
              <a:t>5/2/2016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5-16-0017-00-agen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D2420B9-0F53-4EBB-8E2E-DFF8138B0C74}" type="datetime1">
              <a:rPr lang="en-US" smtClean="0"/>
              <a:t>5/2/2016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5-16-0017-00-agen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ABFD6D2-C231-4FBD-8F84-8BEE90758F7A}" type="datetime1">
              <a:rPr lang="en-US" smtClean="0"/>
              <a:t>5/2/2016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5-16-0017-00-agen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DBF8BFB-FAF5-49D7-A7DA-4D4ED9EF174A}" type="datetime1">
              <a:rPr lang="en-US" smtClean="0"/>
              <a:t>5/2/2016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5-16-0017-00-agen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AF31780-256C-4296-A0D0-8E5126C8EF39}" type="datetime1">
              <a:rPr lang="en-US" smtClean="0"/>
              <a:t>5/2/2016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5-16-0017-00-agen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819E39C2-D74B-470B-9F92-9BA2180CDE77}" type="datetime1">
              <a:rPr lang="en-US" smtClean="0"/>
              <a:t>5/2/2016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5-16-0017-00-agen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E9B36CFD-C075-4121-8863-43ECB6140F42}" type="datetime1">
              <a:rPr lang="en-US" smtClean="0"/>
              <a:t>5/2/2016</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5-16-0017-00-agen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CC0890DE-05A4-43CE-8FCC-ED59D301736C}" type="datetime1">
              <a:rPr lang="en-US" smtClean="0"/>
              <a:t>5/2/2016</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5-16-0017-00-agen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2B426AC-EEB6-4164-9E91-23197CFF9546}" type="datetime1">
              <a:rPr lang="en-US" smtClean="0"/>
              <a:t>5/2/2016</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5-16-0017-00-agen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A13DC9C-F8AC-4E5D-98C7-4BA8E2524206}" type="datetime1">
              <a:rPr lang="en-US" smtClean="0"/>
              <a:t>5/2/2016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5-16-0017-00-agen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71F4583-9B36-482B-A6B5-9A7305CC5010}" type="datetime1">
              <a:rPr lang="en-US" smtClean="0"/>
              <a:t>5/2/2016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5-16-0017-00-agen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5C295E5-6A75-4A63-A1D8-551A5ACE446C}" type="datetime1">
              <a:rPr lang="en-US" smtClean="0"/>
              <a:t>5/2/2016</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5-16-0017-00-agen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25F02302-997A-48AC-978A-CF46DCD43CA8}" type="datetime1">
              <a:rPr lang="en-US" smtClean="0">
                <a:solidFill>
                  <a:srgbClr val="000099"/>
                </a:solidFill>
              </a:rPr>
              <a:t>5/2/2016</a:t>
            </a:fld>
            <a:endParaRPr lang="en-US" smtClean="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smtClean="0">
              <a:solidFill>
                <a:srgbClr val="000099"/>
              </a:solidFill>
            </a:endParaRPr>
          </a:p>
        </p:txBody>
      </p:sp>
      <p:sp>
        <p:nvSpPr>
          <p:cNvPr id="2" name="Rectangle 2"/>
          <p:cNvSpPr>
            <a:spLocks noChangeArrowheads="1"/>
          </p:cNvSpPr>
          <p:nvPr/>
        </p:nvSpPr>
        <p:spPr bwMode="auto">
          <a:xfrm>
            <a:off x="685800" y="1785034"/>
            <a:ext cx="604069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and Admin for IEEE 1900.5 WG Meeting on </a:t>
            </a:r>
            <a:r>
              <a:rPr lang="en-US" sz="1200" b="1" dirty="0" smtClean="0">
                <a:latin typeface="Arial" pitchFamily="34" charset="0"/>
                <a:cs typeface="Times New Roman" pitchFamily="18" charset="0"/>
              </a:rPr>
              <a:t>03 May </a:t>
            </a:r>
            <a:r>
              <a:rPr lang="en-US" sz="1200" b="1" dirty="0" smtClean="0">
                <a:latin typeface="Arial" pitchFamily="34" charset="0"/>
                <a:cs typeface="Times New Roman" pitchFamily="18" charset="0"/>
              </a:rPr>
              <a:t>2016</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a:latin typeface="Arial" pitchFamily="34" charset="0"/>
                <a:cs typeface="Times New Roman" pitchFamily="18" charset="0"/>
              </a:rPr>
              <a:t>2</a:t>
            </a:r>
            <a:r>
              <a:rPr lang="en-US" sz="1200" b="1" dirty="0" smtClean="0">
                <a:latin typeface="Arial" pitchFamily="34" charset="0"/>
                <a:cs typeface="Times New Roman" pitchFamily="18" charset="0"/>
              </a:rPr>
              <a:t> May </a:t>
            </a:r>
            <a:r>
              <a:rPr lang="en-US" sz="1200" b="1" dirty="0">
                <a:latin typeface="Arial" pitchFamily="34" charset="0"/>
                <a:cs typeface="Times New Roman" pitchFamily="18" charset="0"/>
              </a:rPr>
              <a:t>2016 </a:t>
            </a:r>
            <a:endParaRPr lang="en-US" sz="1200" b="1" dirty="0" smtClean="0">
              <a:latin typeface="Arial" pitchFamily="34" charset="0"/>
              <a:cs typeface="Times New Roman" pitchFamily="18" charset="0"/>
            </a:endParaRPr>
          </a:p>
          <a:p>
            <a:pPr eaLnBrk="0" hangingPunct="0"/>
            <a:r>
              <a:rPr lang="en-US" sz="1200" b="1" dirty="0" smtClean="0">
                <a:latin typeface="Arial" pitchFamily="34" charset="0"/>
                <a:cs typeface="Times New Roman" pitchFamily="18" charset="0"/>
              </a:rPr>
              <a:t>Document </a:t>
            </a:r>
            <a:r>
              <a:rPr lang="en-US" sz="1200" b="1" dirty="0">
                <a:latin typeface="Arial" pitchFamily="34" charset="0"/>
                <a:cs typeface="Times New Roman" pitchFamily="18" charset="0"/>
              </a:rPr>
              <a:t>No: </a:t>
            </a:r>
            <a:r>
              <a:rPr lang="en-US" sz="1200" b="1" dirty="0" smtClean="0">
                <a:latin typeface="Arial" pitchFamily="34" charset="0"/>
                <a:cs typeface="Times New Roman" pitchFamily="18" charset="0"/>
              </a:rPr>
              <a:t>5-16-0017-00-agen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gridCol w="1289973"/>
                <a:gridCol w="1219200"/>
                <a:gridCol w="1143000"/>
                <a:gridCol w="2666999"/>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smtClean="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in6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smtClean="0"/>
              <a:t>Doc #: 5-16-0017-00-agen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DBB32772-0666-41CB-B113-2E23732D6D8A}" type="datetime1">
              <a:rPr lang="en-US" smtClean="0"/>
              <a:t>5/2/2016</a:t>
            </a:fld>
            <a:endParaRPr lang="en-US"/>
          </a:p>
        </p:txBody>
      </p:sp>
      <p:sp>
        <p:nvSpPr>
          <p:cNvPr id="3" name="Footer Placeholder 2"/>
          <p:cNvSpPr>
            <a:spLocks noGrp="1"/>
          </p:cNvSpPr>
          <p:nvPr>
            <p:ph type="ftr" sz="quarter" idx="11"/>
          </p:nvPr>
        </p:nvSpPr>
        <p:spPr/>
        <p:txBody>
          <a:bodyPr/>
          <a:lstStyle/>
          <a:p>
            <a:pPr>
              <a:defRPr/>
            </a:pPr>
            <a:r>
              <a:rPr lang="en-US" smtClean="0"/>
              <a:t>Doc #: 5-16-0017-00-agen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264869999"/>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smtClean="0"/>
              <a:t>Minutes for approval</a:t>
            </a:r>
          </a:p>
        </p:txBody>
      </p:sp>
      <p:sp>
        <p:nvSpPr>
          <p:cNvPr id="12291" name="Content Placeholder 2"/>
          <p:cNvSpPr>
            <a:spLocks noGrp="1"/>
          </p:cNvSpPr>
          <p:nvPr>
            <p:ph idx="1"/>
          </p:nvPr>
        </p:nvSpPr>
        <p:spPr/>
        <p:txBody>
          <a:bodyPr/>
          <a:lstStyle/>
          <a:p>
            <a:r>
              <a:rPr dirty="0" smtClean="0"/>
              <a:t>Motion to approve WG minutes contained in</a:t>
            </a:r>
          </a:p>
          <a:p>
            <a:pPr marL="0" indent="0" eaLnBrk="1" fontAlgn="auto" hangingPunct="1">
              <a:lnSpc>
                <a:spcPct val="115000"/>
              </a:lnSpc>
              <a:spcBef>
                <a:spcPts val="0"/>
              </a:spcBef>
              <a:spcAft>
                <a:spcPts val="0"/>
              </a:spcAft>
              <a:buNone/>
              <a:defRPr/>
            </a:pPr>
            <a:r>
              <a:rPr lang="en-US" dirty="0"/>
              <a:t>x</a:t>
            </a:r>
            <a:r>
              <a:rPr lang="en-US" dirty="0" smtClean="0"/>
              <a:t>xx (None at this time)</a:t>
            </a:r>
            <a:endParaRPr dirty="0" smtClean="0"/>
          </a:p>
          <a:p>
            <a:r>
              <a:rPr dirty="0" smtClean="0"/>
              <a:t>Mover:  </a:t>
            </a:r>
            <a:endParaRPr lang="en-US" dirty="0" smtClean="0"/>
          </a:p>
          <a:p>
            <a:r>
              <a:rPr dirty="0" smtClean="0"/>
              <a:t>Second:</a:t>
            </a:r>
          </a:p>
          <a:p>
            <a:r>
              <a:rPr lang="en-US" dirty="0" smtClean="0"/>
              <a:t>Vote:</a:t>
            </a:r>
            <a:endParaRPr dirty="0" smtClean="0"/>
          </a:p>
        </p:txBody>
      </p:sp>
      <p:sp>
        <p:nvSpPr>
          <p:cNvPr id="4" name="Date Placeholder 3"/>
          <p:cNvSpPr>
            <a:spLocks noGrp="1"/>
          </p:cNvSpPr>
          <p:nvPr>
            <p:ph type="dt" sz="quarter" idx="10"/>
          </p:nvPr>
        </p:nvSpPr>
        <p:spPr/>
        <p:txBody>
          <a:bodyPr/>
          <a:lstStyle/>
          <a:p>
            <a:pPr>
              <a:defRPr/>
            </a:pPr>
            <a:fld id="{76F2828E-92E4-4A44-8BEE-376AE38170B7}" type="datetime1">
              <a:rPr lang="en-US" smtClean="0"/>
              <a:t>5/2/2016</a:t>
            </a:fld>
            <a:endParaRPr lang="en-US"/>
          </a:p>
        </p:txBody>
      </p:sp>
      <p:sp>
        <p:nvSpPr>
          <p:cNvPr id="5" name="Footer Placeholder 4"/>
          <p:cNvSpPr>
            <a:spLocks noGrp="1"/>
          </p:cNvSpPr>
          <p:nvPr>
            <p:ph type="ftr" sz="quarter" idx="11"/>
          </p:nvPr>
        </p:nvSpPr>
        <p:spPr/>
        <p:txBody>
          <a:bodyPr/>
          <a:lstStyle/>
          <a:p>
            <a:pPr>
              <a:defRPr/>
            </a:pPr>
            <a:r>
              <a:rPr lang="en-US" smtClean="0"/>
              <a:t>Doc #: 5-16-0017-00-agen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11</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Status on 1900.5.1</a:t>
            </a:r>
            <a:endParaRPr lang="en-US" dirty="0"/>
          </a:p>
        </p:txBody>
      </p:sp>
      <p:sp>
        <p:nvSpPr>
          <p:cNvPr id="3" name="Content Placeholder 2"/>
          <p:cNvSpPr>
            <a:spLocks noGrp="1"/>
          </p:cNvSpPr>
          <p:nvPr>
            <p:ph idx="1"/>
          </p:nvPr>
        </p:nvSpPr>
        <p:spPr/>
        <p:txBody>
          <a:bodyPr/>
          <a:lstStyle/>
          <a:p>
            <a:r>
              <a:rPr lang="en-US" dirty="0" smtClean="0"/>
              <a:t>Draft Status</a:t>
            </a:r>
          </a:p>
          <a:p>
            <a:pPr lvl="1"/>
            <a:r>
              <a:rPr lang="en-US" dirty="0" smtClean="0"/>
              <a:t>Ad Hoc for review?</a:t>
            </a:r>
          </a:p>
          <a:p>
            <a:r>
              <a:rPr lang="en-US" dirty="0" smtClean="0"/>
              <a:t>Other</a:t>
            </a:r>
          </a:p>
        </p:txBody>
      </p:sp>
      <p:sp>
        <p:nvSpPr>
          <p:cNvPr id="4" name="Date Placeholder 3"/>
          <p:cNvSpPr>
            <a:spLocks noGrp="1"/>
          </p:cNvSpPr>
          <p:nvPr>
            <p:ph type="dt" sz="half" idx="10"/>
          </p:nvPr>
        </p:nvSpPr>
        <p:spPr/>
        <p:txBody>
          <a:bodyPr/>
          <a:lstStyle/>
          <a:p>
            <a:pPr>
              <a:defRPr/>
            </a:pPr>
            <a:fld id="{5C695682-2FCC-47FC-BF49-D2D468306833}" type="datetime1">
              <a:rPr lang="en-US" smtClean="0"/>
              <a:t>5/2/2016</a:t>
            </a:fld>
            <a:endParaRPr lang="en-US"/>
          </a:p>
        </p:txBody>
      </p:sp>
      <p:sp>
        <p:nvSpPr>
          <p:cNvPr id="5" name="Footer Placeholder 4"/>
          <p:cNvSpPr>
            <a:spLocks noGrp="1"/>
          </p:cNvSpPr>
          <p:nvPr>
            <p:ph type="ftr" sz="quarter" idx="11"/>
          </p:nvPr>
        </p:nvSpPr>
        <p:spPr/>
        <p:txBody>
          <a:bodyPr/>
          <a:lstStyle/>
          <a:p>
            <a:pPr>
              <a:defRPr/>
            </a:pPr>
            <a:r>
              <a:rPr lang="en-US" smtClean="0"/>
              <a:t>Doc #: 5-16-0017-00-agen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spTree>
    <p:extLst>
      <p:ext uri="{BB962C8B-B14F-4D97-AF65-F5344CB8AC3E}">
        <p14:creationId xmlns:p14="http://schemas.microsoft.com/office/powerpoint/2010/main" val="15144602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7463"/>
            <a:ext cx="8229600" cy="1143000"/>
          </a:xfrm>
        </p:spPr>
        <p:txBody>
          <a:bodyPr/>
          <a:lstStyle/>
          <a:p>
            <a:r>
              <a:rPr altLang="en-US" smtClean="0"/>
              <a:t>Working Schedule for 1900.5.1</a:t>
            </a:r>
          </a:p>
        </p:txBody>
      </p:sp>
      <p:sp>
        <p:nvSpPr>
          <p:cNvPr id="8195" name="Content Placeholder 2"/>
          <p:cNvSpPr>
            <a:spLocks noGrp="1"/>
          </p:cNvSpPr>
          <p:nvPr>
            <p:ph idx="1"/>
          </p:nvPr>
        </p:nvSpPr>
        <p:spPr>
          <a:xfrm>
            <a:off x="381000" y="1447800"/>
            <a:ext cx="8229600" cy="4525963"/>
          </a:xfrm>
        </p:spPr>
        <p:txBody>
          <a:bodyPr/>
          <a:lstStyle/>
          <a:p>
            <a:r>
              <a:rPr altLang="en-US" sz="1400" smtClean="0"/>
              <a:t>Complete Draft for Clause 4					7/30√</a:t>
            </a:r>
          </a:p>
          <a:p>
            <a:r>
              <a:rPr altLang="en-US" sz="1400" smtClean="0"/>
              <a:t>Complete Draft for Clause 5					10/15     </a:t>
            </a:r>
            <a:r>
              <a:rPr altLang="en-US" sz="1400" b="1" smtClean="0">
                <a:solidFill>
                  <a:srgbClr val="FF0000"/>
                </a:solidFill>
              </a:rPr>
              <a:t>1/16      4/25?</a:t>
            </a:r>
          </a:p>
          <a:p>
            <a:r>
              <a:rPr altLang="en-US" sz="1400" smtClean="0"/>
              <a:t>Complete Draft for Clause 6					1/16       </a:t>
            </a:r>
            <a:r>
              <a:rPr altLang="en-US" sz="1400" b="1" smtClean="0">
                <a:solidFill>
                  <a:srgbClr val="FF0000"/>
                </a:solidFill>
              </a:rPr>
              <a:t>2/16     4/25</a:t>
            </a:r>
            <a:endParaRPr altLang="en-US" sz="1400" smtClean="0"/>
          </a:p>
          <a:p>
            <a:r>
              <a:rPr altLang="en-US" sz="1400" smtClean="0"/>
              <a:t>Complete Draft for Clause 7					3/16  </a:t>
            </a:r>
            <a:r>
              <a:rPr altLang="en-US" sz="1400" b="1" smtClean="0">
                <a:solidFill>
                  <a:srgbClr val="FF0000"/>
                </a:solidFill>
              </a:rPr>
              <a:t>5/16…</a:t>
            </a:r>
          </a:p>
          <a:p>
            <a:r>
              <a:rPr altLang="en-US" sz="1400" smtClean="0"/>
              <a:t>Complete Draft for Clause 8					4/16</a:t>
            </a:r>
          </a:p>
          <a:p>
            <a:r>
              <a:rPr altLang="en-US" sz="1400" smtClean="0"/>
              <a:t>Annex A						6/16</a:t>
            </a:r>
          </a:p>
          <a:p>
            <a:r>
              <a:rPr altLang="en-US" sz="1400" smtClean="0"/>
              <a:t>First WG Ballot						6/16</a:t>
            </a:r>
          </a:p>
          <a:p>
            <a:r>
              <a:rPr altLang="en-US" sz="1400" smtClean="0"/>
              <a:t>WG Recirc						8/16</a:t>
            </a:r>
          </a:p>
          <a:p>
            <a:r>
              <a:rPr altLang="en-US" sz="1400" smtClean="0"/>
              <a:t>WG Recirc 2						10/16</a:t>
            </a:r>
          </a:p>
          <a:p>
            <a:r>
              <a:rPr altLang="en-US" sz="1400" smtClean="0"/>
              <a:t>Sponsor Ballot						1/17</a:t>
            </a:r>
          </a:p>
          <a:p>
            <a:r>
              <a:rPr altLang="en-US" sz="1400" smtClean="0"/>
              <a:t>Sponsor Recirc						3/17</a:t>
            </a:r>
          </a:p>
          <a:p>
            <a:r>
              <a:rPr altLang="en-US" sz="1400" smtClean="0"/>
              <a:t>Sponsor Recirc 2						5/17</a:t>
            </a:r>
          </a:p>
          <a:p>
            <a:r>
              <a:rPr altLang="en-US" sz="1400" smtClean="0"/>
              <a:t>Submit to REVCOM						6/17</a:t>
            </a:r>
          </a:p>
          <a:p>
            <a:endParaRPr altLang="en-US" sz="1400" smtClean="0"/>
          </a:p>
          <a:p>
            <a:endParaRPr altLang="en-US" sz="1400" smtClean="0"/>
          </a:p>
        </p:txBody>
      </p:sp>
      <p:sp>
        <p:nvSpPr>
          <p:cNvPr id="4" name="Date Placeholder 3"/>
          <p:cNvSpPr>
            <a:spLocks noGrp="1"/>
          </p:cNvSpPr>
          <p:nvPr>
            <p:ph type="dt" sz="quarter" idx="10"/>
          </p:nvPr>
        </p:nvSpPr>
        <p:spPr/>
        <p:txBody>
          <a:bodyPr/>
          <a:lstStyle/>
          <a:p>
            <a:pPr>
              <a:defRPr/>
            </a:pPr>
            <a:fld id="{602A221B-6073-49D4-B092-D01A0EF8CDAC}" type="datetime1">
              <a:rPr lang="en-US" smtClean="0"/>
              <a:t>5/2/2016</a:t>
            </a:fld>
            <a:endParaRPr lang="en-US"/>
          </a:p>
        </p:txBody>
      </p:sp>
      <p:sp>
        <p:nvSpPr>
          <p:cNvPr id="5" name="Footer Placeholder 4"/>
          <p:cNvSpPr>
            <a:spLocks noGrp="1"/>
          </p:cNvSpPr>
          <p:nvPr>
            <p:ph type="ftr" sz="quarter" idx="11"/>
          </p:nvPr>
        </p:nvSpPr>
        <p:spPr/>
        <p:txBody>
          <a:bodyPr/>
          <a:lstStyle/>
          <a:p>
            <a:pPr>
              <a:defRPr/>
            </a:pPr>
            <a:r>
              <a:rPr lang="en-US" smtClean="0"/>
              <a:t>Doc #: 5-16-0017-00-agen</a:t>
            </a:r>
            <a:endParaRPr lang="en-US"/>
          </a:p>
        </p:txBody>
      </p:sp>
      <p:sp>
        <p:nvSpPr>
          <p:cNvPr id="819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D19F5300-09EA-4831-B235-E28B5722C7BD}" type="slidenum">
              <a:rPr lang="en-US" altLang="en-US" sz="1200" smtClean="0"/>
              <a:pPr>
                <a:spcBef>
                  <a:spcPct val="0"/>
                </a:spcBef>
                <a:buFontTx/>
                <a:buNone/>
              </a:pPr>
              <a:t>13</a:t>
            </a:fld>
            <a:endParaRPr lang="en-US" altLang="en-US" sz="1200" smtClean="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7467600"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7467600"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705600"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81633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smtClean="0"/>
              <a:t>Current Status for 1900.5.2</a:t>
            </a:r>
          </a:p>
        </p:txBody>
      </p:sp>
      <p:sp>
        <p:nvSpPr>
          <p:cNvPr id="14339" name="Content Placeholder 2"/>
          <p:cNvSpPr>
            <a:spLocks noGrp="1"/>
          </p:cNvSpPr>
          <p:nvPr>
            <p:ph idx="1"/>
          </p:nvPr>
        </p:nvSpPr>
        <p:spPr>
          <a:xfrm>
            <a:off x="422564" y="1298720"/>
            <a:ext cx="8229600" cy="4525963"/>
          </a:xfrm>
        </p:spPr>
        <p:txBody>
          <a:bodyPr/>
          <a:lstStyle/>
          <a:p>
            <a:r>
              <a:rPr lang="en-US" dirty="0" smtClean="0"/>
              <a:t>Recirculation status</a:t>
            </a:r>
          </a:p>
          <a:p>
            <a:r>
              <a:rPr lang="en-US" dirty="0" smtClean="0"/>
              <a:t>Schema Status</a:t>
            </a:r>
            <a:endParaRPr dirty="0" smtClean="0"/>
          </a:p>
          <a:p>
            <a:r>
              <a:rPr lang="en-US" dirty="0" smtClean="0"/>
              <a:t>Other?</a:t>
            </a:r>
          </a:p>
        </p:txBody>
      </p:sp>
      <p:sp>
        <p:nvSpPr>
          <p:cNvPr id="4" name="Date Placeholder 3"/>
          <p:cNvSpPr>
            <a:spLocks noGrp="1"/>
          </p:cNvSpPr>
          <p:nvPr>
            <p:ph type="dt" sz="quarter" idx="10"/>
          </p:nvPr>
        </p:nvSpPr>
        <p:spPr/>
        <p:txBody>
          <a:bodyPr/>
          <a:lstStyle/>
          <a:p>
            <a:pPr>
              <a:defRPr/>
            </a:pPr>
            <a:fld id="{BDD31C2E-E463-46BD-A8C0-C4FDA57945A5}" type="datetime1">
              <a:rPr lang="en-US" smtClean="0"/>
              <a:t>5/2/2016</a:t>
            </a:fld>
            <a:endParaRPr lang="en-US"/>
          </a:p>
        </p:txBody>
      </p:sp>
      <p:sp>
        <p:nvSpPr>
          <p:cNvPr id="5" name="Footer Placeholder 4"/>
          <p:cNvSpPr>
            <a:spLocks noGrp="1"/>
          </p:cNvSpPr>
          <p:nvPr>
            <p:ph type="ftr" sz="quarter" idx="11"/>
          </p:nvPr>
        </p:nvSpPr>
        <p:spPr/>
        <p:txBody>
          <a:bodyPr/>
          <a:lstStyle/>
          <a:p>
            <a:pPr>
              <a:defRPr/>
            </a:pPr>
            <a:r>
              <a:rPr lang="en-US" smtClean="0"/>
              <a:t>Doc #: 5-16-0017-00-agen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17463"/>
            <a:ext cx="8229600" cy="1143000"/>
          </a:xfrm>
        </p:spPr>
        <p:txBody>
          <a:bodyPr/>
          <a:lstStyle/>
          <a:p>
            <a:r>
              <a:rPr altLang="en-US" smtClean="0"/>
              <a:t>Working Schedule for 1900.5.2</a:t>
            </a:r>
          </a:p>
        </p:txBody>
      </p:sp>
      <p:sp>
        <p:nvSpPr>
          <p:cNvPr id="9219" name="Content Placeholder 2"/>
          <p:cNvSpPr>
            <a:spLocks noGrp="1"/>
          </p:cNvSpPr>
          <p:nvPr>
            <p:ph idx="1"/>
          </p:nvPr>
        </p:nvSpPr>
        <p:spPr>
          <a:xfrm>
            <a:off x="381000" y="1295400"/>
            <a:ext cx="8229600" cy="4525963"/>
          </a:xfrm>
        </p:spPr>
        <p:txBody>
          <a:bodyPr/>
          <a:lstStyle/>
          <a:p>
            <a:r>
              <a:rPr altLang="en-US" sz="1400" smtClean="0"/>
              <a:t>Form Ballot Pool	(Send Ballot Invitation)				6/7/15</a:t>
            </a:r>
            <a:r>
              <a:rPr altLang="en-US" sz="1400" b="1" smtClean="0">
                <a:solidFill>
                  <a:srgbClr val="FF0000"/>
                </a:solidFill>
              </a:rPr>
              <a:t>√</a:t>
            </a:r>
          </a:p>
          <a:p>
            <a:r>
              <a:rPr altLang="en-US" sz="1400" smtClean="0"/>
              <a:t>Final Draft and Schema Adjustments				7/30/15</a:t>
            </a:r>
            <a:r>
              <a:rPr altLang="en-US" sz="1400" b="1" smtClean="0">
                <a:solidFill>
                  <a:srgbClr val="FF0000"/>
                </a:solidFill>
              </a:rPr>
              <a:t>√</a:t>
            </a:r>
            <a:endParaRPr altLang="en-US" sz="1400" smtClean="0"/>
          </a:p>
          <a:p>
            <a:r>
              <a:rPr altLang="en-US" sz="1400" smtClean="0"/>
              <a:t>WG Vote to Sponsor Ballot (need DySPAN-SC approval)			</a:t>
            </a:r>
            <a:r>
              <a:rPr altLang="en-US" sz="1400" smtClean="0">
                <a:solidFill>
                  <a:srgbClr val="FF0000"/>
                </a:solidFill>
              </a:rPr>
              <a:t>7/30/15</a:t>
            </a:r>
            <a:r>
              <a:rPr altLang="en-US" sz="1400" smtClean="0"/>
              <a:t> (8/18)</a:t>
            </a:r>
            <a:r>
              <a:rPr altLang="en-US" sz="1400" b="1" smtClean="0">
                <a:solidFill>
                  <a:srgbClr val="FF0000"/>
                </a:solidFill>
              </a:rPr>
              <a:t> √</a:t>
            </a:r>
            <a:endParaRPr altLang="en-US" sz="1400" smtClean="0">
              <a:solidFill>
                <a:srgbClr val="FF0000"/>
              </a:solidFill>
            </a:endParaRPr>
          </a:p>
          <a:p>
            <a:r>
              <a:rPr altLang="en-US" sz="1400" smtClean="0"/>
              <a:t>DySPAN-SC Approval						</a:t>
            </a:r>
            <a:r>
              <a:rPr altLang="en-US" sz="1400" smtClean="0">
                <a:solidFill>
                  <a:srgbClr val="FF0000"/>
                </a:solidFill>
              </a:rPr>
              <a:t>8/28/15</a:t>
            </a:r>
            <a:r>
              <a:rPr altLang="en-US" sz="1400" smtClean="0"/>
              <a:t> </a:t>
            </a:r>
            <a:r>
              <a:rPr altLang="en-US" sz="1400" smtClean="0">
                <a:solidFill>
                  <a:srgbClr val="FF0000"/>
                </a:solidFill>
              </a:rPr>
              <a:t>(9/2)</a:t>
            </a:r>
            <a:r>
              <a:rPr altLang="en-US" sz="1400" b="1" smtClean="0">
                <a:solidFill>
                  <a:srgbClr val="FF0000"/>
                </a:solidFill>
              </a:rPr>
              <a:t> 9/30√</a:t>
            </a:r>
            <a:endParaRPr altLang="en-US" sz="1400" smtClean="0"/>
          </a:p>
          <a:p>
            <a:r>
              <a:rPr altLang="en-US" sz="1400" smtClean="0"/>
              <a:t>Mandatory Editorial Coordination Completes				</a:t>
            </a:r>
            <a:r>
              <a:rPr altLang="en-US" sz="1400" smtClean="0">
                <a:solidFill>
                  <a:srgbClr val="FF0000"/>
                </a:solidFill>
              </a:rPr>
              <a:t>9/30/15</a:t>
            </a:r>
            <a:r>
              <a:rPr altLang="en-US" sz="1400" smtClean="0"/>
              <a:t> </a:t>
            </a:r>
            <a:r>
              <a:rPr altLang="en-US" sz="1400" b="1" smtClean="0">
                <a:solidFill>
                  <a:srgbClr val="FF0000"/>
                </a:solidFill>
              </a:rPr>
              <a:t>12/1 √</a:t>
            </a:r>
          </a:p>
          <a:p>
            <a:r>
              <a:rPr altLang="en-US" sz="1400" smtClean="0"/>
              <a:t>Conduct Ballot						</a:t>
            </a:r>
            <a:r>
              <a:rPr altLang="en-US" sz="1400" smtClean="0">
                <a:solidFill>
                  <a:srgbClr val="FF0000"/>
                </a:solidFill>
              </a:rPr>
              <a:t>1/28/16</a:t>
            </a:r>
            <a:r>
              <a:rPr altLang="en-US" sz="1400" b="1" smtClean="0">
                <a:solidFill>
                  <a:srgbClr val="FF0000"/>
                </a:solidFill>
              </a:rPr>
              <a:t> 1/22 √</a:t>
            </a:r>
            <a:endParaRPr altLang="en-US" sz="1400" smtClean="0"/>
          </a:p>
          <a:p>
            <a:r>
              <a:rPr altLang="en-US" sz="1400" smtClean="0"/>
              <a:t>Ballot completes						</a:t>
            </a:r>
            <a:r>
              <a:rPr altLang="en-US" sz="1400" smtClean="0">
                <a:solidFill>
                  <a:srgbClr val="FF0000"/>
                </a:solidFill>
              </a:rPr>
              <a:t>2/28/15</a:t>
            </a:r>
            <a:r>
              <a:rPr altLang="en-US" sz="1400" b="1" smtClean="0">
                <a:solidFill>
                  <a:srgbClr val="FF0000"/>
                </a:solidFill>
              </a:rPr>
              <a:t> 3/12 </a:t>
            </a:r>
            <a:endParaRPr altLang="en-US" sz="1400" smtClean="0"/>
          </a:p>
          <a:p>
            <a:r>
              <a:rPr altLang="en-US" sz="1400" smtClean="0"/>
              <a:t>Form Comment Resolution subcommittee				3/15/16</a:t>
            </a:r>
          </a:p>
          <a:p>
            <a:r>
              <a:rPr altLang="en-US" sz="1400" smtClean="0"/>
              <a:t>Suggested comment resolutions available				5/15/16</a:t>
            </a:r>
          </a:p>
          <a:p>
            <a:r>
              <a:rPr altLang="en-US" sz="1400" smtClean="0"/>
              <a:t>Vote for Recirc Ballot					6/7/16</a:t>
            </a:r>
          </a:p>
          <a:p>
            <a:r>
              <a:rPr altLang="en-US" sz="1400" smtClean="0"/>
              <a:t>Conduct Recirc Ballot					6/15/16</a:t>
            </a:r>
          </a:p>
          <a:p>
            <a:r>
              <a:rPr altLang="en-US" sz="1400" smtClean="0"/>
              <a:t>Ballot completes						6/30/16</a:t>
            </a:r>
          </a:p>
          <a:p>
            <a:r>
              <a:rPr altLang="en-US" sz="1400" smtClean="0"/>
              <a:t>Approved by Standards Board					</a:t>
            </a:r>
            <a:r>
              <a:rPr altLang="en-US" sz="1400" smtClean="0">
                <a:solidFill>
                  <a:srgbClr val="FF0000"/>
                </a:solidFill>
              </a:rPr>
              <a:t>4/1/16  </a:t>
            </a:r>
            <a:r>
              <a:rPr altLang="en-US" sz="1400" b="1" smtClean="0">
                <a:solidFill>
                  <a:srgbClr val="FF0000"/>
                </a:solidFill>
              </a:rPr>
              <a:t>7/1/16</a:t>
            </a:r>
          </a:p>
          <a:p>
            <a:r>
              <a:rPr altLang="en-US" sz="1400" smtClean="0"/>
              <a:t>Reference implementation available				</a:t>
            </a:r>
            <a:r>
              <a:rPr altLang="en-US" sz="1400" smtClean="0">
                <a:solidFill>
                  <a:srgbClr val="FF0000"/>
                </a:solidFill>
              </a:rPr>
              <a:t>12/15    </a:t>
            </a:r>
            <a:r>
              <a:rPr altLang="en-US" sz="1400" b="1" smtClean="0">
                <a:solidFill>
                  <a:srgbClr val="FF0000"/>
                </a:solidFill>
              </a:rPr>
              <a:t>1/16</a:t>
            </a:r>
          </a:p>
          <a:p>
            <a:r>
              <a:rPr altLang="en-US" sz="1400" smtClean="0"/>
              <a:t>Certification available					</a:t>
            </a:r>
            <a:r>
              <a:rPr altLang="en-US" sz="1400" smtClean="0">
                <a:solidFill>
                  <a:srgbClr val="FF0000"/>
                </a:solidFill>
              </a:rPr>
              <a:t>3/16       </a:t>
            </a:r>
            <a:r>
              <a:rPr altLang="en-US" sz="1400" b="1" smtClean="0">
                <a:solidFill>
                  <a:srgbClr val="FF0000"/>
                </a:solidFill>
              </a:rPr>
              <a:t>9/16</a:t>
            </a:r>
          </a:p>
          <a:p>
            <a:endParaRPr altLang="en-US" sz="1400" smtClean="0"/>
          </a:p>
          <a:p>
            <a:endParaRPr altLang="en-US" sz="1400" smtClean="0"/>
          </a:p>
        </p:txBody>
      </p:sp>
      <p:sp>
        <p:nvSpPr>
          <p:cNvPr id="4" name="Date Placeholder 3"/>
          <p:cNvSpPr>
            <a:spLocks noGrp="1"/>
          </p:cNvSpPr>
          <p:nvPr>
            <p:ph type="dt" sz="quarter" idx="10"/>
          </p:nvPr>
        </p:nvSpPr>
        <p:spPr/>
        <p:txBody>
          <a:bodyPr/>
          <a:lstStyle/>
          <a:p>
            <a:pPr>
              <a:defRPr/>
            </a:pPr>
            <a:fld id="{F7A67E30-96EE-4307-B6B0-56525DA63E91}" type="datetime1">
              <a:rPr lang="en-US" smtClean="0"/>
              <a:t>5/2/2016</a:t>
            </a:fld>
            <a:endParaRPr lang="en-US"/>
          </a:p>
        </p:txBody>
      </p:sp>
      <p:sp>
        <p:nvSpPr>
          <p:cNvPr id="5" name="Footer Placeholder 4"/>
          <p:cNvSpPr>
            <a:spLocks noGrp="1"/>
          </p:cNvSpPr>
          <p:nvPr>
            <p:ph type="ftr" sz="quarter" idx="11"/>
          </p:nvPr>
        </p:nvSpPr>
        <p:spPr/>
        <p:txBody>
          <a:bodyPr/>
          <a:lstStyle/>
          <a:p>
            <a:pPr>
              <a:defRPr/>
            </a:pPr>
            <a:r>
              <a:rPr lang="en-US" smtClean="0"/>
              <a:t>Doc #: 5-16-0017-00-agen</a:t>
            </a:r>
            <a:endParaRPr lang="en-US"/>
          </a:p>
        </p:txBody>
      </p:sp>
      <p:sp>
        <p:nvSpPr>
          <p:cNvPr id="922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0A648506-EB0A-42B7-B61B-B7C29894C92C}" type="slidenum">
              <a:rPr lang="en-US" altLang="en-US" sz="1200" smtClean="0"/>
              <a:pPr>
                <a:spcBef>
                  <a:spcPct val="0"/>
                </a:spcBef>
                <a:buFontTx/>
                <a:buNone/>
              </a:pPr>
              <a:t>15</a:t>
            </a:fld>
            <a:endParaRPr lang="en-US" altLang="en-US" sz="1200" smtClean="0"/>
          </a:p>
        </p:txBody>
      </p:sp>
      <p:cxnSp>
        <p:nvCxnSpPr>
          <p:cNvPr id="7" name="Straight Connector 6"/>
          <p:cNvCxnSpPr/>
          <p:nvPr/>
        </p:nvCxnSpPr>
        <p:spPr>
          <a:xfrm>
            <a:off x="6878638" y="195421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878638" y="2243138"/>
            <a:ext cx="9699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9225" name="TextBox 2"/>
          <p:cNvSpPr txBox="1">
            <a:spLocks noChangeArrowheads="1"/>
          </p:cNvSpPr>
          <p:nvPr/>
        </p:nvSpPr>
        <p:spPr bwMode="auto">
          <a:xfrm>
            <a:off x="5129213" y="2516188"/>
            <a:ext cx="13239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r>
              <a:rPr lang="en-US" altLang="en-US" sz="1800">
                <a:solidFill>
                  <a:schemeClr val="tx1"/>
                </a:solidFill>
              </a:rPr>
              <a:t>Rebaselined</a:t>
            </a:r>
          </a:p>
        </p:txBody>
      </p:sp>
      <p:cxnSp>
        <p:nvCxnSpPr>
          <p:cNvPr id="9" name="Straight Arrow Connector 8"/>
          <p:cNvCxnSpPr/>
          <p:nvPr/>
        </p:nvCxnSpPr>
        <p:spPr>
          <a:xfrm>
            <a:off x="5791200" y="2819400"/>
            <a:ext cx="0" cy="32575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78638" y="4529138"/>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78638" y="4772025"/>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78638" y="50292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78638" y="248126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78638" y="27432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78638" y="29718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44906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smtClean="0"/>
              <a:t>Other DySPAN-SC Activities</a:t>
            </a:r>
          </a:p>
        </p:txBody>
      </p:sp>
      <p:sp>
        <p:nvSpPr>
          <p:cNvPr id="15363" name="Content Placeholder 2"/>
          <p:cNvSpPr>
            <a:spLocks noGrp="1"/>
          </p:cNvSpPr>
          <p:nvPr>
            <p:ph idx="1"/>
          </p:nvPr>
        </p:nvSpPr>
        <p:spPr/>
        <p:txBody>
          <a:bodyPr/>
          <a:lstStyle/>
          <a:p>
            <a:r>
              <a:rPr dirty="0" smtClean="0"/>
              <a:t>Leadership meetings</a:t>
            </a:r>
          </a:p>
          <a:p>
            <a:pPr lvl="1"/>
            <a:r>
              <a:rPr lang="en-US" dirty="0" smtClean="0"/>
              <a:t>None held</a:t>
            </a:r>
            <a:endParaRPr lang="en-US" dirty="0"/>
          </a:p>
          <a:p>
            <a:pPr lvl="2"/>
            <a:endParaRPr lang="en-US" dirty="0" smtClean="0"/>
          </a:p>
          <a:p>
            <a:r>
              <a:rPr lang="en-US" dirty="0" smtClean="0"/>
              <a:t>Other activities?</a:t>
            </a:r>
          </a:p>
        </p:txBody>
      </p:sp>
      <p:sp>
        <p:nvSpPr>
          <p:cNvPr id="4" name="Date Placeholder 3"/>
          <p:cNvSpPr>
            <a:spLocks noGrp="1"/>
          </p:cNvSpPr>
          <p:nvPr>
            <p:ph type="dt" sz="quarter" idx="10"/>
          </p:nvPr>
        </p:nvSpPr>
        <p:spPr/>
        <p:txBody>
          <a:bodyPr/>
          <a:lstStyle/>
          <a:p>
            <a:pPr>
              <a:defRPr/>
            </a:pPr>
            <a:fld id="{D420FDDF-0EC7-499B-83E1-26F9ABA70EED}" type="datetime1">
              <a:rPr lang="en-US" smtClean="0"/>
              <a:t>5/2/2016</a:t>
            </a:fld>
            <a:endParaRPr lang="en-US"/>
          </a:p>
        </p:txBody>
      </p:sp>
      <p:sp>
        <p:nvSpPr>
          <p:cNvPr id="5" name="Footer Placeholder 4"/>
          <p:cNvSpPr>
            <a:spLocks noGrp="1"/>
          </p:cNvSpPr>
          <p:nvPr>
            <p:ph type="ftr" sz="quarter" idx="11"/>
          </p:nvPr>
        </p:nvSpPr>
        <p:spPr/>
        <p:txBody>
          <a:bodyPr/>
          <a:lstStyle/>
          <a:p>
            <a:pPr>
              <a:defRPr/>
            </a:pPr>
            <a:r>
              <a:rPr lang="en-US" smtClean="0"/>
              <a:t>Doc #: 5-16-0017-00-agen</a:t>
            </a:r>
            <a:endParaRPr lang="en-US"/>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2400"/>
            <a:ext cx="8229600" cy="1143000"/>
          </a:xfrm>
        </p:spPr>
        <p:txBody>
          <a:bodyPr/>
          <a:lstStyle/>
          <a:p>
            <a:r>
              <a:rPr dirty="0" smtClean="0"/>
              <a:t>Marketing Inputs</a:t>
            </a:r>
          </a:p>
        </p:txBody>
      </p:sp>
      <p:sp>
        <p:nvSpPr>
          <p:cNvPr id="16387" name="Content Placeholder 2"/>
          <p:cNvSpPr>
            <a:spLocks noGrp="1"/>
          </p:cNvSpPr>
          <p:nvPr>
            <p:ph idx="1"/>
          </p:nvPr>
        </p:nvSpPr>
        <p:spPr>
          <a:xfrm>
            <a:off x="228600" y="1330036"/>
            <a:ext cx="8763000" cy="4525963"/>
          </a:xfrm>
        </p:spPr>
        <p:txBody>
          <a:bodyPr/>
          <a:lstStyle/>
          <a:p>
            <a:r>
              <a:rPr dirty="0" err="1" smtClean="0"/>
              <a:t>WInnForum</a:t>
            </a:r>
            <a:r>
              <a:rPr dirty="0" smtClean="0"/>
              <a:t> 3.6GHz stakeholders</a:t>
            </a:r>
          </a:p>
          <a:p>
            <a:pPr lvl="1"/>
            <a:r>
              <a:rPr lang="en-US" dirty="0" smtClean="0"/>
              <a:t>Any updates on 1900.5 use?</a:t>
            </a:r>
            <a:endParaRPr dirty="0" smtClean="0"/>
          </a:p>
          <a:p>
            <a:r>
              <a:rPr lang="en-US" dirty="0" smtClean="0"/>
              <a:t>NSC</a:t>
            </a:r>
          </a:p>
          <a:p>
            <a:pPr lvl="1"/>
            <a:r>
              <a:rPr lang="en-US" dirty="0" smtClean="0"/>
              <a:t>A number of activities relating to “Rules” and “Policies”</a:t>
            </a:r>
          </a:p>
          <a:p>
            <a:pPr lvl="2"/>
            <a:r>
              <a:rPr lang="en-US" dirty="0" smtClean="0"/>
              <a:t>Multiple opportunities to leverage 1900.5 standards…</a:t>
            </a:r>
          </a:p>
          <a:p>
            <a:r>
              <a:rPr lang="en-US" dirty="0" smtClean="0"/>
              <a:t>Standards paper in process</a:t>
            </a:r>
          </a:p>
        </p:txBody>
      </p:sp>
      <p:sp>
        <p:nvSpPr>
          <p:cNvPr id="4" name="Date Placeholder 3"/>
          <p:cNvSpPr>
            <a:spLocks noGrp="1"/>
          </p:cNvSpPr>
          <p:nvPr>
            <p:ph type="dt" sz="quarter" idx="10"/>
          </p:nvPr>
        </p:nvSpPr>
        <p:spPr/>
        <p:txBody>
          <a:bodyPr/>
          <a:lstStyle/>
          <a:p>
            <a:pPr>
              <a:defRPr/>
            </a:pPr>
            <a:fld id="{AE2D7938-B62D-44CC-89BB-BE2F07CF4ED3}" type="datetime1">
              <a:rPr lang="en-US" smtClean="0"/>
              <a:t>5/2/2016</a:t>
            </a:fld>
            <a:endParaRPr lang="en-US"/>
          </a:p>
        </p:txBody>
      </p:sp>
      <p:sp>
        <p:nvSpPr>
          <p:cNvPr id="5" name="Footer Placeholder 4"/>
          <p:cNvSpPr>
            <a:spLocks noGrp="1"/>
          </p:cNvSpPr>
          <p:nvPr>
            <p:ph type="ftr" sz="quarter" idx="11"/>
          </p:nvPr>
        </p:nvSpPr>
        <p:spPr/>
        <p:txBody>
          <a:bodyPr/>
          <a:lstStyle/>
          <a:p>
            <a:pPr>
              <a:defRPr/>
            </a:pPr>
            <a:r>
              <a:rPr lang="en-US" smtClean="0"/>
              <a:t>Doc #: 5-16-0017-00-agen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smtClean="0"/>
              <a:t>Meeting Planning</a:t>
            </a:r>
          </a:p>
        </p:txBody>
      </p:sp>
      <p:sp>
        <p:nvSpPr>
          <p:cNvPr id="17411" name="Content Placeholder 2"/>
          <p:cNvSpPr>
            <a:spLocks noGrp="1"/>
          </p:cNvSpPr>
          <p:nvPr>
            <p:ph idx="1"/>
          </p:nvPr>
        </p:nvSpPr>
        <p:spPr>
          <a:xfrm>
            <a:off x="304800" y="838200"/>
            <a:ext cx="8229600" cy="4525963"/>
          </a:xfrm>
        </p:spPr>
        <p:txBody>
          <a:bodyPr/>
          <a:lstStyle/>
          <a:p>
            <a:r>
              <a:rPr lang="en-US" sz="2800" dirty="0" smtClean="0"/>
              <a:t>Next WG GoToMeeting June 7 @ 11:30 AM EDT</a:t>
            </a:r>
          </a:p>
          <a:p>
            <a:r>
              <a:rPr lang="en-US" sz="2800" dirty="0" smtClean="0"/>
              <a:t>Ad </a:t>
            </a:r>
            <a:r>
              <a:rPr lang="en-US" sz="2800" dirty="0" err="1" smtClean="0"/>
              <a:t>Hocs</a:t>
            </a:r>
            <a:r>
              <a:rPr lang="en-US" sz="2800" dirty="0" smtClean="0"/>
              <a:t>?</a:t>
            </a:r>
          </a:p>
        </p:txBody>
      </p:sp>
      <p:sp>
        <p:nvSpPr>
          <p:cNvPr id="4" name="Date Placeholder 3"/>
          <p:cNvSpPr>
            <a:spLocks noGrp="1"/>
          </p:cNvSpPr>
          <p:nvPr>
            <p:ph type="dt" sz="quarter" idx="10"/>
          </p:nvPr>
        </p:nvSpPr>
        <p:spPr/>
        <p:txBody>
          <a:bodyPr/>
          <a:lstStyle/>
          <a:p>
            <a:pPr>
              <a:defRPr/>
            </a:pPr>
            <a:fld id="{EAF1AC9A-90E3-40C0-B78E-0A9447A45909}" type="datetime1">
              <a:rPr lang="en-US" smtClean="0"/>
              <a:t>5/2/2016</a:t>
            </a:fld>
            <a:endParaRPr lang="en-US"/>
          </a:p>
        </p:txBody>
      </p:sp>
      <p:sp>
        <p:nvSpPr>
          <p:cNvPr id="5" name="Footer Placeholder 4"/>
          <p:cNvSpPr>
            <a:spLocks noGrp="1"/>
          </p:cNvSpPr>
          <p:nvPr>
            <p:ph type="ftr" sz="quarter" idx="11"/>
          </p:nvPr>
        </p:nvSpPr>
        <p:spPr/>
        <p:txBody>
          <a:bodyPr/>
          <a:lstStyle/>
          <a:p>
            <a:pPr>
              <a:defRPr/>
            </a:pPr>
            <a:r>
              <a:rPr lang="en-US" smtClean="0"/>
              <a:t>Doc #: 5-16-0017-00-agen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IEEE 1900.5 Meeting</a:t>
            </a:r>
            <a:br>
              <a:rPr lang="en-US" dirty="0" smtClean="0"/>
            </a:br>
            <a:r>
              <a:rPr lang="en-US" dirty="0"/>
              <a:t>5</a:t>
            </a:r>
            <a:r>
              <a:rPr lang="en-US" dirty="0" smtClean="0"/>
              <a:t>/2/16 @11:30 EST</a:t>
            </a:r>
            <a:endParaRPr lang="en-US" dirty="0"/>
          </a:p>
        </p:txBody>
      </p:sp>
      <p:sp>
        <p:nvSpPr>
          <p:cNvPr id="4" name="Date Placeholder 3"/>
          <p:cNvSpPr>
            <a:spLocks noGrp="1"/>
          </p:cNvSpPr>
          <p:nvPr>
            <p:ph type="dt" sz="half" idx="10"/>
          </p:nvPr>
        </p:nvSpPr>
        <p:spPr/>
        <p:txBody>
          <a:bodyPr/>
          <a:lstStyle/>
          <a:p>
            <a:pPr>
              <a:defRPr/>
            </a:pPr>
            <a:fld id="{7CC27935-76C6-4954-BAC5-AF4A956106B9}" type="datetime1">
              <a:rPr lang="en-US" smtClean="0"/>
              <a:t>5/2/2016</a:t>
            </a:fld>
            <a:endParaRPr lang="en-US"/>
          </a:p>
        </p:txBody>
      </p:sp>
      <p:sp>
        <p:nvSpPr>
          <p:cNvPr id="5" name="Footer Placeholder 4"/>
          <p:cNvSpPr>
            <a:spLocks noGrp="1"/>
          </p:cNvSpPr>
          <p:nvPr>
            <p:ph type="ftr" sz="quarter" idx="11"/>
          </p:nvPr>
        </p:nvSpPr>
        <p:spPr/>
        <p:txBody>
          <a:bodyPr/>
          <a:lstStyle/>
          <a:p>
            <a:pPr>
              <a:defRPr/>
            </a:pPr>
            <a:r>
              <a:rPr lang="en-US" smtClean="0"/>
              <a:t>Doc #: 5-16-0017-00-agen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19</a:t>
            </a:fld>
            <a:endParaRPr lang="en-US"/>
          </a:p>
        </p:txBody>
      </p:sp>
      <p:sp>
        <p:nvSpPr>
          <p:cNvPr id="7" name="Rectangle 6"/>
          <p:cNvSpPr/>
          <p:nvPr/>
        </p:nvSpPr>
        <p:spPr>
          <a:xfrm>
            <a:off x="864290" y="2967335"/>
            <a:ext cx="7415428" cy="1323439"/>
          </a:xfrm>
          <a:prstGeom prst="rect">
            <a:avLst/>
          </a:prstGeom>
          <a:noFill/>
        </p:spPr>
        <p:txBody>
          <a:bodyPr wrap="none" lIns="91440" tIns="45720" rIns="91440" bIns="45720">
            <a:spAutoFit/>
          </a:bodyPr>
          <a:lstStyle/>
          <a:p>
            <a:pPr algn="ctr"/>
            <a:r>
              <a:rPr lang="en-US" sz="80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endPar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10694136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smtClean="0"/>
              <a:t> Monthly WG Meeting</a:t>
            </a:r>
            <a:br>
              <a:rPr smtClean="0"/>
            </a:br>
            <a:r>
              <a:rPr smtClean="0"/>
              <a:t>Electronic Meeting Details</a:t>
            </a:r>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460CB0A0-80D1-4504-84EA-0E01B44F70C7}" type="datetime1">
              <a:rPr lang="en-US" smtClean="0"/>
              <a:t>5/2/2016</a:t>
            </a:fld>
            <a:endParaRPr lang="en-US"/>
          </a:p>
        </p:txBody>
      </p:sp>
      <p:sp>
        <p:nvSpPr>
          <p:cNvPr id="3" name="Footer Placeholder 2"/>
          <p:cNvSpPr>
            <a:spLocks noGrp="1"/>
          </p:cNvSpPr>
          <p:nvPr>
            <p:ph type="ftr" sz="quarter" idx="11"/>
          </p:nvPr>
        </p:nvSpPr>
        <p:spPr/>
        <p:txBody>
          <a:bodyPr/>
          <a:lstStyle/>
          <a:p>
            <a:pPr>
              <a:defRPr/>
            </a:pPr>
            <a:r>
              <a:rPr lang="en-US" smtClean="0"/>
              <a:t>Doc #: 5-16-0017-00-agen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smtClean="0"/>
              <a:t>Rules</a:t>
            </a:r>
          </a:p>
        </p:txBody>
      </p:sp>
      <p:sp>
        <p:nvSpPr>
          <p:cNvPr id="4099" name="Content Placeholder 5"/>
          <p:cNvSpPr>
            <a:spLocks noGrp="1"/>
          </p:cNvSpPr>
          <p:nvPr>
            <p:ph idx="1"/>
          </p:nvPr>
        </p:nvSpPr>
        <p:spPr/>
        <p:txBody>
          <a:bodyPr/>
          <a:lstStyle/>
          <a:p>
            <a:r>
              <a:rPr smtClean="0"/>
              <a:t>IEEE DySPAN-SC rules</a:t>
            </a:r>
          </a:p>
          <a:p>
            <a:pPr lvl="1"/>
            <a:r>
              <a:rPr smtClean="0">
                <a:hlinkClick r:id="rId2"/>
              </a:rPr>
              <a:t>http://standards.ieee.org/about/sasb/audcom/pnp/DySPAN_SC.pdf</a:t>
            </a:r>
            <a:endParaRPr smtClean="0"/>
          </a:p>
          <a:p>
            <a:r>
              <a:rPr smtClean="0"/>
              <a:t>IEEE 1900.5 WG rules</a:t>
            </a:r>
          </a:p>
          <a:p>
            <a:pPr lvl="1"/>
            <a:r>
              <a:rPr smtClean="0">
                <a:hlinkClick r:id="rId3"/>
              </a:rPr>
              <a:t>http://grouper.ieee.org/groups/dyspan/files/individual-WG-PnPs.pdf</a:t>
            </a:r>
            <a:endParaRPr smtClean="0"/>
          </a:p>
          <a:p>
            <a:r>
              <a:rPr smtClean="0"/>
              <a:t>Roberts Rules (latest edition) as needed…</a:t>
            </a:r>
          </a:p>
          <a:p>
            <a:pPr lvl="1"/>
            <a:endParaRPr smtClean="0"/>
          </a:p>
        </p:txBody>
      </p:sp>
      <p:sp>
        <p:nvSpPr>
          <p:cNvPr id="2" name="Date Placeholder 1"/>
          <p:cNvSpPr>
            <a:spLocks noGrp="1"/>
          </p:cNvSpPr>
          <p:nvPr>
            <p:ph type="dt" sz="quarter" idx="10"/>
          </p:nvPr>
        </p:nvSpPr>
        <p:spPr/>
        <p:txBody>
          <a:bodyPr/>
          <a:lstStyle/>
          <a:p>
            <a:pPr>
              <a:defRPr/>
            </a:pPr>
            <a:fld id="{A9602BD6-6BF5-4522-AA1E-F8E4727D6154}" type="datetime1">
              <a:rPr lang="en-US" smtClean="0"/>
              <a:t>5/2/2016</a:t>
            </a:fld>
            <a:endParaRPr lang="en-US"/>
          </a:p>
        </p:txBody>
      </p:sp>
      <p:sp>
        <p:nvSpPr>
          <p:cNvPr id="3" name="Footer Placeholder 2"/>
          <p:cNvSpPr>
            <a:spLocks noGrp="1"/>
          </p:cNvSpPr>
          <p:nvPr>
            <p:ph type="ftr" sz="quarter" idx="11"/>
          </p:nvPr>
        </p:nvSpPr>
        <p:spPr/>
        <p:txBody>
          <a:bodyPr/>
          <a:lstStyle/>
          <a:p>
            <a:pPr>
              <a:defRPr/>
            </a:pPr>
            <a:r>
              <a:rPr lang="en-US" smtClean="0"/>
              <a:t>Doc #: 5-16-0017-00-agen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587"/>
            <a:ext cx="8229600" cy="835172"/>
          </a:xfrm>
        </p:spPr>
        <p:txBody>
          <a:bodyPr/>
          <a:lstStyle/>
          <a:p>
            <a:r>
              <a:rPr dirty="0" smtClean="0"/>
              <a:t>Current Membership</a:t>
            </a:r>
          </a:p>
        </p:txBody>
      </p:sp>
      <p:sp>
        <p:nvSpPr>
          <p:cNvPr id="3" name="Date Placeholder 2"/>
          <p:cNvSpPr>
            <a:spLocks noGrp="1"/>
          </p:cNvSpPr>
          <p:nvPr>
            <p:ph type="dt" sz="quarter" idx="10"/>
          </p:nvPr>
        </p:nvSpPr>
        <p:spPr/>
        <p:txBody>
          <a:bodyPr/>
          <a:lstStyle/>
          <a:p>
            <a:pPr>
              <a:defRPr/>
            </a:pPr>
            <a:fld id="{4EE8170B-FD8F-4337-B512-E4FBCE19EA17}" type="datetime1">
              <a:rPr lang="en-US" smtClean="0"/>
              <a:t>5/2/2016</a:t>
            </a:fld>
            <a:endParaRPr lang="en-US"/>
          </a:p>
        </p:txBody>
      </p:sp>
      <p:sp>
        <p:nvSpPr>
          <p:cNvPr id="4" name="Footer Placeholder 3"/>
          <p:cNvSpPr>
            <a:spLocks noGrp="1"/>
          </p:cNvSpPr>
          <p:nvPr>
            <p:ph type="ftr" sz="quarter" idx="11"/>
          </p:nvPr>
        </p:nvSpPr>
        <p:spPr/>
        <p:txBody>
          <a:bodyPr/>
          <a:lstStyle/>
          <a:p>
            <a:pPr>
              <a:defRPr/>
            </a:pPr>
            <a:r>
              <a:rPr lang="en-US" smtClean="0"/>
              <a:t>Doc #: 5-16-0017-00-agen</a:t>
            </a:r>
            <a:endParaRPr lang="en-US"/>
          </a:p>
        </p:txBody>
      </p:sp>
      <p:sp>
        <p:nvSpPr>
          <p:cNvPr id="5" name="Slide Number Placeholder 4"/>
          <p:cNvSpPr>
            <a:spLocks noGrp="1"/>
          </p:cNvSpPr>
          <p:nvPr>
            <p:ph type="sldNum" sz="quarter" idx="12"/>
          </p:nvPr>
        </p:nvSpPr>
        <p:spPr/>
        <p:txBody>
          <a:bodyPr/>
          <a:lstStyle/>
          <a:p>
            <a:pPr>
              <a:defRPr/>
            </a:pPr>
            <a:fld id="{A42B0594-74D1-46B1-80D4-C29EBC2EDFF0}" type="slidenum">
              <a:rPr lang="en-US" smtClean="0"/>
              <a:pPr>
                <a:defRPr/>
              </a:pPr>
              <a:t>4</a:t>
            </a:fld>
            <a:endParaRPr lang="en-US"/>
          </a:p>
        </p:txBody>
      </p:sp>
      <p:sp>
        <p:nvSpPr>
          <p:cNvPr id="5126" name="TextBox 5"/>
          <p:cNvSpPr txBox="1">
            <a:spLocks noChangeArrowheads="1"/>
          </p:cNvSpPr>
          <p:nvPr/>
        </p:nvSpPr>
        <p:spPr bwMode="auto">
          <a:xfrm>
            <a:off x="1447800" y="5627118"/>
            <a:ext cx="49069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dirty="0"/>
              <a:t>              Quorum = ½ membership </a:t>
            </a:r>
            <a:r>
              <a:rPr lang="en-US" dirty="0" smtClean="0"/>
              <a:t>(7 </a:t>
            </a:r>
            <a:r>
              <a:rPr lang="en-US" dirty="0"/>
              <a:t>members)</a:t>
            </a:r>
          </a:p>
          <a:p>
            <a:pPr eaLnBrk="1" hangingPunct="1"/>
            <a:r>
              <a:rPr lang="en-US" dirty="0"/>
              <a:t>              2 meetings to get in, 2 meetings to get out</a:t>
            </a:r>
          </a:p>
        </p:txBody>
      </p:sp>
      <p:sp>
        <p:nvSpPr>
          <p:cNvPr id="8" name="TextBox 1"/>
          <p:cNvSpPr txBox="1">
            <a:spLocks noChangeArrowheads="1"/>
          </p:cNvSpPr>
          <p:nvPr/>
        </p:nvSpPr>
        <p:spPr bwMode="auto">
          <a:xfrm>
            <a:off x="6705600" y="3179043"/>
            <a:ext cx="18288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smtClean="0">
                <a:solidFill>
                  <a:srgbClr val="FF0000"/>
                </a:solidFill>
                <a:latin typeface="Times New Roman" pitchFamily="18" charset="0"/>
              </a:rPr>
              <a:t>Quorum?</a:t>
            </a:r>
            <a:endParaRPr lang="en-US" sz="2400" b="1" i="1" dirty="0">
              <a:solidFill>
                <a:srgbClr val="FF0000"/>
              </a:solidFill>
              <a:latin typeface="Times New Roman" pitchFamily="18" charset="0"/>
            </a:endParaRPr>
          </a:p>
        </p:txBody>
      </p:sp>
      <p:graphicFrame>
        <p:nvGraphicFramePr>
          <p:cNvPr id="9" name="Table 8"/>
          <p:cNvGraphicFramePr>
            <a:graphicFrameLocks noGrp="1"/>
          </p:cNvGraphicFramePr>
          <p:nvPr>
            <p:extLst>
              <p:ext uri="{D42A27DB-BD31-4B8C-83A1-F6EECF244321}">
                <p14:modId xmlns:p14="http://schemas.microsoft.com/office/powerpoint/2010/main" val="3860450855"/>
              </p:ext>
            </p:extLst>
          </p:nvPr>
        </p:nvGraphicFramePr>
        <p:xfrm>
          <a:off x="1905000" y="869214"/>
          <a:ext cx="4724400" cy="4619657"/>
        </p:xfrm>
        <a:graphic>
          <a:graphicData uri="http://schemas.openxmlformats.org/drawingml/2006/table">
            <a:tbl>
              <a:tblPr>
                <a:tableStyleId>{5C22544A-7EE6-4342-B048-85BDC9FD1C3A}</a:tableStyleId>
              </a:tblPr>
              <a:tblGrid>
                <a:gridCol w="689507"/>
                <a:gridCol w="689507"/>
                <a:gridCol w="791657"/>
                <a:gridCol w="919342"/>
                <a:gridCol w="1634387"/>
              </a:tblGrid>
              <a:tr h="491759">
                <a:tc>
                  <a:txBody>
                    <a:bodyPr/>
                    <a:lstStyle/>
                    <a:p>
                      <a:pPr algn="l" fontAlgn="b"/>
                      <a:r>
                        <a:rPr lang="en-US" sz="1000" b="0" i="0" u="none" strike="noStrike" dirty="0" smtClean="0">
                          <a:solidFill>
                            <a:srgbClr val="000000"/>
                          </a:solidFill>
                          <a:effectLst/>
                          <a:latin typeface="Calibri" panose="020F0502020204030204" pitchFamily="34" charset="0"/>
                        </a:rPr>
                        <a:t>Attendance</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WG Status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First Name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Last Name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Affiliation</a:t>
                      </a:r>
                    </a:p>
                  </a:txBody>
                  <a:tcPr marL="7620" marR="7620" marT="7620" marB="0" anchor="b"/>
                </a:tc>
              </a:tr>
              <a:tr h="163919">
                <a:tc>
                  <a:txBody>
                    <a:bodyPr/>
                    <a:lstStyle/>
                    <a:p>
                      <a:pPr algn="r"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r" fontAlgn="b"/>
                      <a:r>
                        <a:rPr lang="en-US" sz="1100" b="0" i="0" u="none" strike="noStrike">
                          <a:solidFill>
                            <a:srgbClr val="000000"/>
                          </a:solidFill>
                          <a:effectLst/>
                          <a:latin typeface="Calibri" panose="020F0502020204030204" pitchFamily="34" charset="0"/>
                        </a:rPr>
                        <a:t>13</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Total</a:t>
                      </a: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r>
              <a:tr h="327838">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Carlos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Caicedo</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Syracuse University (Secretary)</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David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Chester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Harris</a:t>
                      </a:r>
                    </a:p>
                  </a:txBody>
                  <a:tcPr marL="7620" marR="7620" marT="7620" marB="0" anchor="b"/>
                </a:tc>
              </a:tr>
              <a:tr h="327838">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Colby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Harper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Pathfinder Wireless Corp</a:t>
                      </a:r>
                    </a:p>
                  </a:txBody>
                  <a:tcPr marL="7620" marR="7620" marT="7620" marB="0" anchor="b"/>
                </a:tc>
              </a:tr>
              <a:tr h="327838">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Nilesh</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Khamberkar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Univ. of Buffalo</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Mitch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Kokar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VIStology &amp; Northeastern University</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Yuriy</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Posherstnik</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US Army RDECOM CERDEC</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V</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Prasad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Wireless and Mobile Communication, TU Delft</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Sam</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Schmitz</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Mat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Sherman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BAE Systems (Chair)</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John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Stine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Darcy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Swain-Walsh</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 (Vice Chair)</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Tony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Rennier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Foundry Inc</a:t>
                      </a:r>
                    </a:p>
                  </a:txBody>
                  <a:tcPr marL="7620" marR="7620" marT="7620" marB="0" anchor="b"/>
                </a:tc>
              </a:tr>
              <a:tr h="187824">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Reinhard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SchrageConsult</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Charles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Sheehe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NASA</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smtClean="0"/>
              <a:t> Draft Agenda</a:t>
            </a:r>
          </a:p>
        </p:txBody>
      </p:sp>
      <p:sp>
        <p:nvSpPr>
          <p:cNvPr id="6147" name="Text Box 5040"/>
          <p:cNvSpPr txBox="1">
            <a:spLocks noChangeArrowheads="1"/>
          </p:cNvSpPr>
          <p:nvPr/>
        </p:nvSpPr>
        <p:spPr bwMode="auto">
          <a:xfrm>
            <a:off x="533400" y="539115"/>
            <a:ext cx="8382000" cy="590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a:t>
            </a:r>
            <a:r>
              <a:rPr lang="en-US" dirty="0" smtClean="0">
                <a:latin typeface="Times New Roman" pitchFamily="18" charset="0"/>
              </a:rPr>
              <a:t>Call / Quorum Check</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a:t>
            </a:r>
            <a:r>
              <a:rPr lang="en-US" dirty="0" smtClean="0">
                <a:latin typeface="Times New Roman" pitchFamily="18" charset="0"/>
              </a:rPr>
              <a:t>minutes</a:t>
            </a:r>
          </a:p>
          <a:p>
            <a:pPr>
              <a:buFont typeface="Calibri" pitchFamily="34" charset="0"/>
              <a:buAutoNum type="arabicPeriod"/>
            </a:pPr>
            <a:r>
              <a:rPr lang="en-US" dirty="0" smtClean="0">
                <a:latin typeface="Times New Roman" pitchFamily="18" charset="0"/>
              </a:rPr>
              <a:t>Status </a:t>
            </a:r>
            <a:r>
              <a:rPr lang="en-US" dirty="0">
                <a:latin typeface="Times New Roman" pitchFamily="18" charset="0"/>
              </a:rPr>
              <a:t>on 1900.5.1</a:t>
            </a:r>
          </a:p>
          <a:p>
            <a:pPr lvl="1">
              <a:buFont typeface="Calibri" pitchFamily="34" charset="0"/>
              <a:buAutoNum type="alphaLcPeriod"/>
            </a:pPr>
            <a:r>
              <a:rPr lang="en-US" dirty="0" smtClean="0">
                <a:latin typeface="Times New Roman" pitchFamily="18" charset="0"/>
              </a:rPr>
              <a:t>Draft status</a:t>
            </a:r>
          </a:p>
          <a:p>
            <a:pPr lvl="1">
              <a:buFont typeface="Calibri" pitchFamily="34" charset="0"/>
              <a:buAutoNum type="alphaLcPeriod"/>
            </a:pPr>
            <a:r>
              <a:rPr lang="en-US" dirty="0" smtClean="0">
                <a:latin typeface="Times New Roman" pitchFamily="18" charset="0"/>
              </a:rPr>
              <a:t>Other?</a:t>
            </a:r>
          </a:p>
          <a:p>
            <a:pPr>
              <a:buFont typeface="Calibri" pitchFamily="34" charset="0"/>
              <a:buAutoNum type="arabicPeriod"/>
            </a:pPr>
            <a:r>
              <a:rPr lang="en-US" dirty="0" smtClean="0">
                <a:latin typeface="Times New Roman" pitchFamily="18" charset="0"/>
              </a:rPr>
              <a:t>Status on 1900.5.2</a:t>
            </a:r>
          </a:p>
          <a:p>
            <a:pPr lvl="1">
              <a:buFont typeface="Calibri" pitchFamily="34" charset="0"/>
              <a:buAutoNum type="alphaLcPeriod"/>
            </a:pPr>
            <a:r>
              <a:rPr lang="en-US" dirty="0" smtClean="0">
                <a:latin typeface="Times New Roman" pitchFamily="18" charset="0"/>
              </a:rPr>
              <a:t>Ballot status</a:t>
            </a:r>
          </a:p>
          <a:p>
            <a:pPr lvl="1">
              <a:buFont typeface="Calibri" pitchFamily="34" charset="0"/>
              <a:buAutoNum type="alphaLcPeriod"/>
            </a:pPr>
            <a:r>
              <a:rPr lang="en-US" dirty="0" smtClean="0">
                <a:latin typeface="Times New Roman" pitchFamily="18" charset="0"/>
              </a:rPr>
              <a:t>Schema Status</a:t>
            </a:r>
          </a:p>
          <a:p>
            <a:pPr lvl="1">
              <a:buFont typeface="Calibri" pitchFamily="34" charset="0"/>
              <a:buAutoNum type="alphaLcPeriod"/>
            </a:pPr>
            <a:r>
              <a:rPr lang="en-US" dirty="0" smtClean="0">
                <a:latin typeface="Times New Roman" pitchFamily="18" charset="0"/>
              </a:rPr>
              <a:t>Other</a:t>
            </a:r>
            <a:endParaRPr lang="en-US" dirty="0">
              <a:latin typeface="Times New Roman" pitchFamily="18" charset="0"/>
            </a:endParaRPr>
          </a:p>
          <a:p>
            <a:pPr>
              <a:buFont typeface="Calibri" pitchFamily="34" charset="0"/>
              <a:buAutoNum type="arabicPeriod"/>
            </a:pPr>
            <a:r>
              <a:rPr lang="en-US" dirty="0">
                <a:latin typeface="Times New Roman" pitchFamily="18" charset="0"/>
              </a:rPr>
              <a:t>Review of other 1900 activities (1900.1, Leadership meeting </a:t>
            </a:r>
            <a:r>
              <a:rPr lang="en-US" dirty="0" smtClean="0">
                <a:latin typeface="Times New Roman" pitchFamily="18" charset="0"/>
              </a:rPr>
              <a:t>etc.)</a:t>
            </a:r>
            <a:endParaRPr lang="en-US" dirty="0">
              <a:latin typeface="Times New Roman" pitchFamily="18" charset="0"/>
            </a:endParaRP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err="1" smtClean="0">
                <a:latin typeface="Times New Roman" pitchFamily="18" charset="0"/>
              </a:rPr>
              <a:t>WInnForum</a:t>
            </a:r>
            <a:r>
              <a:rPr lang="en-US" dirty="0" smtClean="0">
                <a:latin typeface="Times New Roman" pitchFamily="18" charset="0"/>
              </a:rPr>
              <a:t> </a:t>
            </a:r>
            <a:r>
              <a:rPr lang="en-US" dirty="0">
                <a:latin typeface="Times New Roman" pitchFamily="18" charset="0"/>
              </a:rPr>
              <a:t>3.6GHz </a:t>
            </a:r>
            <a:r>
              <a:rPr lang="en-US" dirty="0" smtClean="0">
                <a:latin typeface="Times New Roman" pitchFamily="18" charset="0"/>
              </a:rPr>
              <a:t>stakeholders </a:t>
            </a:r>
          </a:p>
          <a:p>
            <a:pPr lvl="1">
              <a:buFont typeface="Calibri" pitchFamily="34" charset="0"/>
              <a:buAutoNum type="alphaLcPeriod"/>
            </a:pPr>
            <a:r>
              <a:rPr lang="en-US" dirty="0" smtClean="0">
                <a:latin typeface="Times New Roman" pitchFamily="18" charset="0"/>
              </a:rPr>
              <a:t>National Spectrum Consortium</a:t>
            </a:r>
          </a:p>
          <a:p>
            <a:pPr lvl="1">
              <a:buFont typeface="Calibri" pitchFamily="34" charset="0"/>
              <a:buAutoNum type="alphaLcPeriod"/>
            </a:pPr>
            <a:r>
              <a:rPr lang="en-US" dirty="0" err="1" smtClean="0">
                <a:latin typeface="Times New Roman" pitchFamily="18" charset="0"/>
              </a:rPr>
              <a:t>Comms</a:t>
            </a:r>
            <a:r>
              <a:rPr lang="en-US" dirty="0" smtClean="0">
                <a:latin typeface="Times New Roman" pitchFamily="18" charset="0"/>
              </a:rPr>
              <a:t> Magazine </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Others?</a:t>
            </a:r>
          </a:p>
          <a:p>
            <a:pPr>
              <a:buFont typeface="Calibri" pitchFamily="34" charset="0"/>
              <a:buAutoNum type="arabicPeriod"/>
            </a:pPr>
            <a:r>
              <a:rPr lang="en-US" dirty="0" smtClean="0">
                <a:latin typeface="Times New Roman" pitchFamily="18" charset="0"/>
              </a:rPr>
              <a:t>1900.5 </a:t>
            </a:r>
            <a:r>
              <a:rPr lang="en-US" dirty="0">
                <a:latin typeface="Times New Roman" pitchFamily="18" charset="0"/>
              </a:rPr>
              <a:t>meeting </a:t>
            </a:r>
            <a:r>
              <a:rPr lang="en-US" dirty="0" smtClean="0">
                <a:latin typeface="Times New Roman" pitchFamily="18" charset="0"/>
              </a:rPr>
              <a:t>planning and review</a:t>
            </a:r>
            <a:endParaRPr lang="en-US" dirty="0">
              <a:latin typeface="Times New Roman" pitchFamily="18" charset="0"/>
            </a:endParaRPr>
          </a:p>
          <a:p>
            <a:pPr>
              <a:buFont typeface="Calibri" pitchFamily="34" charset="0"/>
              <a:buAutoNum type="arabicPeriod"/>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a:latin typeface="Times New Roman" pitchFamily="18" charset="0"/>
              </a:rPr>
              <a:t>Adjourn</a:t>
            </a:r>
          </a:p>
        </p:txBody>
      </p:sp>
      <p:sp>
        <p:nvSpPr>
          <p:cNvPr id="6148" name="TextBox 1"/>
          <p:cNvSpPr txBox="1">
            <a:spLocks noChangeArrowheads="1"/>
          </p:cNvSpPr>
          <p:nvPr/>
        </p:nvSpPr>
        <p:spPr bwMode="auto">
          <a:xfrm>
            <a:off x="3886200" y="5776913"/>
            <a:ext cx="5029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F2DAF52E-095D-41AF-87F1-2C0E17D06CEA}" type="datetime1">
              <a:rPr lang="en-US" smtClean="0"/>
              <a:t>5/2/2016</a:t>
            </a:fld>
            <a:endParaRPr lang="en-US"/>
          </a:p>
        </p:txBody>
      </p:sp>
      <p:sp>
        <p:nvSpPr>
          <p:cNvPr id="3" name="Footer Placeholder 2"/>
          <p:cNvSpPr>
            <a:spLocks noGrp="1"/>
          </p:cNvSpPr>
          <p:nvPr>
            <p:ph type="ftr" sz="quarter" idx="11"/>
          </p:nvPr>
        </p:nvSpPr>
        <p:spPr/>
        <p:txBody>
          <a:bodyPr/>
          <a:lstStyle/>
          <a:p>
            <a:pPr>
              <a:defRPr/>
            </a:pPr>
            <a:r>
              <a:rPr lang="en-US" smtClean="0"/>
              <a:t>Doc #: 5-16-0017-00-agen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smtClean="0"/>
              <a:t>Approval of Agenda</a:t>
            </a:r>
          </a:p>
        </p:txBody>
      </p:sp>
      <p:sp>
        <p:nvSpPr>
          <p:cNvPr id="7171" name="Content Placeholder 2"/>
          <p:cNvSpPr>
            <a:spLocks noGrp="1"/>
          </p:cNvSpPr>
          <p:nvPr>
            <p:ph idx="1"/>
          </p:nvPr>
        </p:nvSpPr>
        <p:spPr/>
        <p:txBody>
          <a:bodyPr/>
          <a:lstStyle/>
          <a:p>
            <a:r>
              <a:rPr dirty="0" smtClean="0"/>
              <a:t>Motion to approve Agenda contained in 5-16-0017-00</a:t>
            </a:r>
          </a:p>
          <a:p>
            <a:endParaRPr dirty="0" smtClean="0"/>
          </a:p>
          <a:p>
            <a:r>
              <a:rPr dirty="0" smtClean="0"/>
              <a:t>Mover: </a:t>
            </a:r>
          </a:p>
          <a:p>
            <a:r>
              <a:rPr dirty="0" smtClean="0"/>
              <a:t>Second: </a:t>
            </a:r>
            <a:endParaRPr lang="en-US" dirty="0"/>
          </a:p>
          <a:p>
            <a:r>
              <a:rPr lang="en-US" dirty="0" smtClean="0"/>
              <a:t>Vote: </a:t>
            </a:r>
            <a:endParaRPr dirty="0" smtClean="0"/>
          </a:p>
        </p:txBody>
      </p:sp>
      <p:sp>
        <p:nvSpPr>
          <p:cNvPr id="4" name="Date Placeholder 3"/>
          <p:cNvSpPr>
            <a:spLocks noGrp="1"/>
          </p:cNvSpPr>
          <p:nvPr>
            <p:ph type="dt" sz="quarter" idx="10"/>
          </p:nvPr>
        </p:nvSpPr>
        <p:spPr/>
        <p:txBody>
          <a:bodyPr/>
          <a:lstStyle/>
          <a:p>
            <a:pPr>
              <a:defRPr/>
            </a:pPr>
            <a:fld id="{6AB8A247-C495-4E52-9C7A-F27256EE3000}" type="datetime1">
              <a:rPr lang="en-US" smtClean="0"/>
              <a:t>5/2/2016</a:t>
            </a:fld>
            <a:endParaRPr lang="en-US"/>
          </a:p>
        </p:txBody>
      </p:sp>
      <p:sp>
        <p:nvSpPr>
          <p:cNvPr id="5" name="Footer Placeholder 4"/>
          <p:cNvSpPr>
            <a:spLocks noGrp="1"/>
          </p:cNvSpPr>
          <p:nvPr>
            <p:ph type="ftr" sz="quarter" idx="11"/>
          </p:nvPr>
        </p:nvSpPr>
        <p:spPr/>
        <p:txBody>
          <a:bodyPr/>
          <a:lstStyle/>
          <a:p>
            <a:pPr>
              <a:defRPr/>
            </a:pPr>
            <a:r>
              <a:rPr lang="en-US" smtClean="0"/>
              <a:t>Doc #: 5-16-0017-00-agen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E3F796A3-CFD0-4765-AABF-20997C6237C5}" type="datetime1">
              <a:rPr lang="en-US" smtClean="0"/>
              <a:t>5/2/2016</a:t>
            </a:fld>
            <a:endParaRPr lang="en-US"/>
          </a:p>
        </p:txBody>
      </p:sp>
      <p:sp>
        <p:nvSpPr>
          <p:cNvPr id="3" name="Footer Placeholder 2"/>
          <p:cNvSpPr>
            <a:spLocks noGrp="1"/>
          </p:cNvSpPr>
          <p:nvPr>
            <p:ph type="ftr" sz="quarter" idx="11"/>
          </p:nvPr>
        </p:nvSpPr>
        <p:spPr/>
        <p:txBody>
          <a:bodyPr/>
          <a:lstStyle/>
          <a:p>
            <a:pPr>
              <a:defRPr/>
            </a:pPr>
            <a:r>
              <a:rPr lang="en-US" smtClean="0"/>
              <a:t>Doc #: 5-16-0017-00-agen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36473855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anose="02020603050405020304"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anose="02020603050405020304"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B9E39442-1661-4667-9D74-EC47DEFA95D5}" type="datetime1">
              <a:rPr lang="en-US" smtClean="0"/>
              <a:t>5/2/2016</a:t>
            </a:fld>
            <a:endParaRPr lang="en-US"/>
          </a:p>
        </p:txBody>
      </p:sp>
      <p:sp>
        <p:nvSpPr>
          <p:cNvPr id="3" name="Footer Placeholder 2"/>
          <p:cNvSpPr>
            <a:spLocks noGrp="1"/>
          </p:cNvSpPr>
          <p:nvPr>
            <p:ph type="ftr" sz="quarter" idx="11"/>
          </p:nvPr>
        </p:nvSpPr>
        <p:spPr/>
        <p:txBody>
          <a:bodyPr/>
          <a:lstStyle/>
          <a:p>
            <a:pPr>
              <a:defRPr/>
            </a:pPr>
            <a:r>
              <a:rPr lang="en-US" smtClean="0"/>
              <a:t>Doc #: 5-16-0017-00-agen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0777032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smtClean="0"/>
              <a:t>Either speak up now or</a:t>
            </a:r>
          </a:p>
          <a:p>
            <a:pPr lvl="1">
              <a:buFont typeface="Arial" panose="020B0604020202020204" pitchFamily="34" charset="0"/>
              <a:buChar char="•"/>
            </a:pPr>
            <a:r>
              <a:rPr lang="en-US" altLang="en-US" sz="2000" smtClean="0"/>
              <a:t>Provide the chair of this group with the identity of the holder(s) of any and all such claims as soon as possible or</a:t>
            </a:r>
          </a:p>
          <a:p>
            <a:pPr lvl="1">
              <a:buFont typeface="Arial" panose="020B0604020202020204" pitchFamily="34" charset="0"/>
              <a:buChar char="•"/>
            </a:pPr>
            <a:r>
              <a:rPr lang="en-US" altLang="en-US" sz="2000" smtClean="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A217EB4E-1698-4C51-8A38-AAEFDEE72C8F}" type="datetime1">
              <a:rPr lang="en-US" smtClean="0"/>
              <a:t>5/2/2016</a:t>
            </a:fld>
            <a:endParaRPr lang="en-US"/>
          </a:p>
        </p:txBody>
      </p:sp>
      <p:sp>
        <p:nvSpPr>
          <p:cNvPr id="3" name="Footer Placeholder 2"/>
          <p:cNvSpPr>
            <a:spLocks noGrp="1"/>
          </p:cNvSpPr>
          <p:nvPr>
            <p:ph type="ftr" sz="quarter" idx="11"/>
          </p:nvPr>
        </p:nvSpPr>
        <p:spPr/>
        <p:txBody>
          <a:bodyPr/>
          <a:lstStyle/>
          <a:p>
            <a:pPr>
              <a:defRPr/>
            </a:pPr>
            <a:r>
              <a:rPr lang="en-US" smtClean="0"/>
              <a:t>Doc #: 5-16-0017-00-agen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14136371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8123</TotalTime>
  <Words>1348</Words>
  <Application>Microsoft Office PowerPoint</Application>
  <PresentationFormat>On-screen Show (4:3)</PresentationFormat>
  <Paragraphs>296</Paragraphs>
  <Slides>19</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Helvetica</vt:lpstr>
      <vt:lpstr>Monotype Sorts</vt:lpstr>
      <vt:lpstr>Times New Roman</vt:lpstr>
      <vt:lpstr>Office Theme</vt:lpstr>
      <vt:lpstr>PowerPoint Presentation</vt:lpstr>
      <vt:lpstr> Monthly WG Meeting Electronic Meeting Details</vt:lpstr>
      <vt:lpstr>Rules</vt:lpstr>
      <vt:lpstr>Current Membership</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Status on 1900.5.1</vt:lpstr>
      <vt:lpstr>Working Schedule for 1900.5.1</vt:lpstr>
      <vt:lpstr>Current Status for 1900.5.2</vt:lpstr>
      <vt:lpstr>Working Schedule for 1900.5.2</vt:lpstr>
      <vt:lpstr>Other DySPAN-SC Activities</vt:lpstr>
      <vt:lpstr>Marketing Inputs</vt:lpstr>
      <vt:lpstr>Meeting Planning</vt:lpstr>
      <vt:lpstr>IEEE 1900.5 Meeting 5/2/16 @11:30 EST</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219</cp:revision>
  <dcterms:created xsi:type="dcterms:W3CDTF">2013-08-13T02:52:21Z</dcterms:created>
  <dcterms:modified xsi:type="dcterms:W3CDTF">2016-05-03T03:13:19Z</dcterms:modified>
</cp:coreProperties>
</file>