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69" r:id="rId3"/>
    <p:sldId id="315" r:id="rId4"/>
    <p:sldId id="376" r:id="rId5"/>
    <p:sldId id="377" r:id="rId6"/>
    <p:sldId id="378" r:id="rId7"/>
    <p:sldId id="337" r:id="rId8"/>
    <p:sldId id="313" r:id="rId9"/>
    <p:sldId id="332" r:id="rId10"/>
    <p:sldId id="317" r:id="rId11"/>
    <p:sldId id="352" r:id="rId12"/>
    <p:sldId id="353" r:id="rId13"/>
    <p:sldId id="354" r:id="rId14"/>
    <p:sldId id="355" r:id="rId15"/>
    <p:sldId id="307" r:id="rId16"/>
    <p:sldId id="360" r:id="rId17"/>
    <p:sldId id="379" r:id="rId18"/>
    <p:sldId id="382" r:id="rId19"/>
    <p:sldId id="335" r:id="rId20"/>
    <p:sldId id="380" r:id="rId21"/>
    <p:sldId id="346" r:id="rId22"/>
    <p:sldId id="368" r:id="rId23"/>
    <p:sldId id="38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11</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7C8962F-8D29-4204-AB38-F36B6D3ADD34}" type="datetime1">
              <a:rPr lang="en-US" smtClean="0"/>
              <a:t>3/24/2016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F2F73D2-ACFB-46B3-ADBD-02BDBC7F8DEE}" type="datetime1">
              <a:rPr lang="en-US" smtClean="0"/>
              <a:t>3/24/2016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1BE2E5-A855-4C24-AF06-28347A300B81}" type="datetime1">
              <a:rPr lang="en-US" smtClean="0"/>
              <a:t>3/24/2016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809BF05-F18D-4B80-A116-E0B9EF52A303}" type="datetime1">
              <a:rPr lang="en-US" smtClean="0"/>
              <a:t>3/24/2016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93DAC99-2A54-4787-8CBB-DC87A2C6D7F5}" type="datetime1">
              <a:rPr lang="en-US" smtClean="0"/>
              <a:t>3/24/2016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2FE455-058E-41CE-A581-15298E7D2522}" type="datetime1">
              <a:rPr lang="en-US" smtClean="0"/>
              <a:t>3/24/2016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FEEBC2E-6FFA-4527-BEAF-72135AF8C9C8}" type="datetime1">
              <a:rPr lang="en-US" smtClean="0"/>
              <a:t>3/24/2016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D05CB31-FE4F-4173-9617-BF2310DFA294}" type="datetime1">
              <a:rPr lang="en-US" smtClean="0"/>
              <a:t>3/24/2016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E46D92-84C1-4496-A6A2-67A66FEE7BCA}" type="datetime1">
              <a:rPr lang="en-US" smtClean="0"/>
              <a:t>3/24/2016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9F9BE14-4F71-4AA7-9EE6-9B526051AF2B}" type="datetime1">
              <a:rPr lang="en-US" smtClean="0"/>
              <a:t>3/24/2016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74B9CB-2D90-48EA-906E-0846D7BE1C08}" type="datetime1">
              <a:rPr lang="en-US" smtClean="0"/>
              <a:t>3/24/2016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5-16-0010-01-agen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06C1E8B-A530-4126-A278-506A0DC963CF}" type="datetime1">
              <a:rPr lang="en-US" smtClean="0"/>
              <a:t>3/24/2016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5-16-0010-01-agen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dyspan-sc/dcn/16/sc-16-0003-05-MTNG-16th-general-meeting-of-ieee-dyspan-sc-meeting-schedule.xlsx" TargetMode="External"/><Relationship Id="rId2" Type="http://schemas.openxmlformats.org/officeDocument/2006/relationships/hyperlink" Target="http://grouper.ieee.org/groups/dyspan/files/piscataway-2016-information-package.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A9DC981-73DC-4F47-867E-9EE36A7C3F28}" type="datetime1">
              <a:rPr lang="en-US" smtClean="0">
                <a:solidFill>
                  <a:srgbClr val="000099"/>
                </a:solidFill>
              </a:rPr>
              <a:t>3/24/2016</a:t>
            </a:fld>
            <a:endParaRPr lang="en-US">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0698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22-24 March </a:t>
            </a:r>
            <a:r>
              <a:rPr lang="en-US" sz="1200" b="1" dirty="0" smtClean="0">
                <a:latin typeface="Arial" pitchFamily="34" charset="0"/>
                <a:cs typeface="Times New Roman" pitchFamily="18" charset="0"/>
              </a:rPr>
              <a:t>2016 (+Notes)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19 March 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5-16-0010-01-agen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5-16-0010-01-agen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5-16-0010-01</a:t>
            </a:r>
            <a:endParaRPr dirty="0"/>
          </a:p>
          <a:p>
            <a:r>
              <a:rPr dirty="0"/>
              <a:t>Mover:  </a:t>
            </a:r>
          </a:p>
          <a:p>
            <a:r>
              <a:rPr dirty="0"/>
              <a:t>Second: </a:t>
            </a:r>
            <a:endParaRPr lang="en-US" dirty="0"/>
          </a:p>
          <a:p>
            <a:r>
              <a:rPr lang="en-US" dirty="0"/>
              <a:t>Vote: </a:t>
            </a:r>
            <a:r>
              <a:rPr lang="en-US" dirty="0" smtClean="0"/>
              <a:t>UC</a:t>
            </a:r>
            <a:endParaRPr dirty="0"/>
          </a:p>
        </p:txBody>
      </p:sp>
      <p:sp>
        <p:nvSpPr>
          <p:cNvPr id="4" name="Date Placeholder 3"/>
          <p:cNvSpPr>
            <a:spLocks noGrp="1"/>
          </p:cNvSpPr>
          <p:nvPr>
            <p:ph type="dt" sz="quarter" idx="10"/>
          </p:nvPr>
        </p:nvSpPr>
        <p:spPr/>
        <p:txBody>
          <a:bodyPr/>
          <a:lstStyle/>
          <a:p>
            <a:pPr>
              <a:defRPr/>
            </a:pPr>
            <a:fld id="{73B8A169-50EB-4178-A599-A7D9CED140BC}"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10</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AB84046-32CF-4C6E-AEC8-F02E49B67613}"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64738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F4F0C0C-43F2-4069-A2C0-9BF02FA71D78}"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07770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16054A4-39CC-4E0B-99E6-FDD764DD1E28}"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413637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8CCA7695-34C7-4882-B4AA-88FC6F6E50C5}"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5-16-0013-00</a:t>
            </a:r>
            <a:endParaRPr dirty="0"/>
          </a:p>
          <a:p>
            <a:endParaRPr dirty="0"/>
          </a:p>
          <a:p>
            <a:r>
              <a:rPr dirty="0"/>
              <a:t>Mover:  </a:t>
            </a:r>
            <a:r>
              <a:rPr dirty="0" smtClean="0"/>
              <a:t>Carlos</a:t>
            </a:r>
            <a:endParaRPr dirty="0"/>
          </a:p>
          <a:p>
            <a:r>
              <a:rPr dirty="0"/>
              <a:t>Second</a:t>
            </a:r>
            <a:r>
              <a:rPr dirty="0" smtClean="0"/>
              <a:t>:  Dave</a:t>
            </a:r>
            <a:endParaRPr dirty="0"/>
          </a:p>
          <a:p>
            <a:r>
              <a:rPr lang="en-US" dirty="0"/>
              <a:t>Vote</a:t>
            </a:r>
            <a:r>
              <a:rPr lang="en-US" dirty="0" smtClean="0"/>
              <a:t>:  UC</a:t>
            </a:r>
            <a:endParaRPr dirty="0"/>
          </a:p>
        </p:txBody>
      </p:sp>
      <p:sp>
        <p:nvSpPr>
          <p:cNvPr id="4" name="Date Placeholder 3"/>
          <p:cNvSpPr>
            <a:spLocks noGrp="1"/>
          </p:cNvSpPr>
          <p:nvPr>
            <p:ph type="dt" sz="quarter" idx="10"/>
          </p:nvPr>
        </p:nvSpPr>
        <p:spPr/>
        <p:txBody>
          <a:bodyPr/>
          <a:lstStyle/>
          <a:p>
            <a:pPr>
              <a:defRPr/>
            </a:pPr>
            <a:fld id="{CE99B5AD-7BA3-45A0-AFCE-5391B661EE59}"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15</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Review (3/22/16)</a:t>
            </a:r>
          </a:p>
        </p:txBody>
      </p:sp>
      <p:sp>
        <p:nvSpPr>
          <p:cNvPr id="3" name="Content Placeholder 2"/>
          <p:cNvSpPr>
            <a:spLocks noGrp="1"/>
          </p:cNvSpPr>
          <p:nvPr>
            <p:ph idx="1"/>
          </p:nvPr>
        </p:nvSpPr>
        <p:spPr/>
        <p:txBody>
          <a:bodyPr/>
          <a:lstStyle/>
          <a:p>
            <a:r>
              <a:rPr lang="en-US" dirty="0"/>
              <a:t>Review of latest developments with draft</a:t>
            </a:r>
          </a:p>
          <a:p>
            <a:pPr lvl="1"/>
            <a:r>
              <a:rPr lang="en-US" dirty="0" smtClean="0"/>
              <a:t>Some changes to Clause 4 &amp; 5 and intro</a:t>
            </a:r>
          </a:p>
          <a:p>
            <a:pPr lvl="1"/>
            <a:r>
              <a:rPr lang="en-US" dirty="0" smtClean="0"/>
              <a:t>Next update at the end of April</a:t>
            </a:r>
            <a:endParaRPr lang="en-US" dirty="0"/>
          </a:p>
        </p:txBody>
      </p:sp>
      <p:sp>
        <p:nvSpPr>
          <p:cNvPr id="4" name="Date Placeholder 3"/>
          <p:cNvSpPr>
            <a:spLocks noGrp="1"/>
          </p:cNvSpPr>
          <p:nvPr>
            <p:ph type="dt" sz="half" idx="10"/>
          </p:nvPr>
        </p:nvSpPr>
        <p:spPr/>
        <p:txBody>
          <a:bodyPr/>
          <a:lstStyle/>
          <a:p>
            <a:pPr>
              <a:defRPr/>
            </a:pPr>
            <a:fld id="{78DCB348-B104-4F8F-A31E-21DF7C171EFB}"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dirty="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10/15     </a:t>
            </a:r>
            <a:r>
              <a:rPr altLang="en-US" sz="1400" b="1" dirty="0">
                <a:solidFill>
                  <a:srgbClr val="FF0000"/>
                </a:solidFill>
              </a:rPr>
              <a:t>1/16      </a:t>
            </a:r>
            <a:r>
              <a:rPr altLang="en-US" sz="1400" b="1" dirty="0" smtClean="0">
                <a:solidFill>
                  <a:srgbClr val="FF0000"/>
                </a:solidFill>
              </a:rPr>
              <a:t>4/25?</a:t>
            </a:r>
            <a:endParaRPr altLang="en-US" sz="1400" b="1" dirty="0">
              <a:solidFill>
                <a:srgbClr val="FF0000"/>
              </a:solidFill>
            </a:endParaRPr>
          </a:p>
          <a:p>
            <a:r>
              <a:rPr altLang="en-US" sz="1400" dirty="0"/>
              <a:t>Complete Draft for Clause 6					1/16       </a:t>
            </a:r>
            <a:r>
              <a:rPr altLang="en-US" sz="1400" b="1" dirty="0">
                <a:solidFill>
                  <a:srgbClr val="FF0000"/>
                </a:solidFill>
              </a:rPr>
              <a:t>2/16     </a:t>
            </a:r>
            <a:r>
              <a:rPr altLang="en-US" sz="1400" b="1" dirty="0" smtClean="0">
                <a:solidFill>
                  <a:srgbClr val="FF0000"/>
                </a:solidFill>
              </a:rPr>
              <a:t>4/25</a:t>
            </a:r>
            <a:endParaRPr altLang="en-US" sz="1400" dirty="0"/>
          </a:p>
          <a:p>
            <a:r>
              <a:rPr altLang="en-US" sz="1400" dirty="0"/>
              <a:t>Complete Draft for Clause 7					3/16  </a:t>
            </a:r>
            <a:r>
              <a:rPr altLang="en-US" sz="1400" b="1" dirty="0">
                <a:solidFill>
                  <a:srgbClr val="FF0000"/>
                </a:solidFill>
              </a:rPr>
              <a:t>5/16</a:t>
            </a:r>
            <a:r>
              <a:rPr lang="en-US" altLang="en-US" sz="1400" b="1" dirty="0">
                <a:solidFill>
                  <a:srgbClr val="FF0000"/>
                </a:solidFill>
              </a:rPr>
              <a:t>…</a:t>
            </a:r>
            <a:endParaRPr altLang="en-US" sz="1400" b="1" dirty="0">
              <a:solidFill>
                <a:srgbClr val="FF0000"/>
              </a:solidFill>
            </a:endParaRPr>
          </a:p>
          <a:p>
            <a:r>
              <a:rPr altLang="en-US" sz="1400" dirty="0"/>
              <a:t>Complete Draft for Clause 8					4/16</a:t>
            </a:r>
          </a:p>
          <a:p>
            <a:r>
              <a:rPr altLang="en-US" sz="1400" dirty="0"/>
              <a:t>Annex A						6/16</a:t>
            </a:r>
          </a:p>
          <a:p>
            <a:r>
              <a:rPr altLang="en-US" sz="1400" dirty="0"/>
              <a:t>First WG Ballot						6/16</a:t>
            </a:r>
          </a:p>
          <a:p>
            <a:r>
              <a:rPr altLang="en-US" sz="1400" dirty="0"/>
              <a:t>WG </a:t>
            </a:r>
            <a:r>
              <a:rPr altLang="en-US" sz="1400" dirty="0" err="1"/>
              <a:t>Recirc</a:t>
            </a:r>
            <a:r>
              <a:rPr altLang="en-US" sz="1400" dirty="0"/>
              <a:t>						8/16</a:t>
            </a:r>
          </a:p>
          <a:p>
            <a:r>
              <a:rPr altLang="en-US" sz="1400" dirty="0"/>
              <a:t>WG </a:t>
            </a:r>
            <a:r>
              <a:rPr altLang="en-US" sz="1400" dirty="0" err="1"/>
              <a:t>Recirc</a:t>
            </a:r>
            <a:r>
              <a:rPr altLang="en-US" sz="1400" dirty="0"/>
              <a:t> 2						10/16</a:t>
            </a:r>
          </a:p>
          <a:p>
            <a:r>
              <a:rPr altLang="en-US" sz="1400" dirty="0"/>
              <a:t>Sponsor Ballot						1/17</a:t>
            </a:r>
          </a:p>
          <a:p>
            <a:r>
              <a:rPr altLang="en-US" sz="1400" dirty="0"/>
              <a:t>Sponsor </a:t>
            </a:r>
            <a:r>
              <a:rPr altLang="en-US" sz="1400" dirty="0" err="1"/>
              <a:t>Recirc</a:t>
            </a:r>
            <a:r>
              <a:rPr altLang="en-US" sz="1400" dirty="0"/>
              <a:t>						3/17</a:t>
            </a:r>
          </a:p>
          <a:p>
            <a:r>
              <a:rPr altLang="en-US" sz="1400" dirty="0"/>
              <a:t>Sponsor </a:t>
            </a:r>
            <a:r>
              <a:rPr altLang="en-US" sz="1400" dirty="0" err="1"/>
              <a:t>Recirc</a:t>
            </a:r>
            <a:r>
              <a:rPr altLang="en-US" sz="1400" dirty="0"/>
              <a:t> 2						5/17</a:t>
            </a:r>
          </a:p>
          <a:p>
            <a:r>
              <a:rPr altLang="en-US" sz="1400" dirty="0"/>
              <a:t>Submit to REVCOM						6/17</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92EFC40B-36FE-4B76-AB7E-430576C14268}"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5547568-EF08-489B-B183-EC145191AEC6}" type="slidenum">
              <a:rPr lang="en-US" altLang="en-US" sz="1200" smtClean="0"/>
              <a:pPr>
                <a:spcBef>
                  <a:spcPct val="0"/>
                </a:spcBef>
                <a:buFontTx/>
                <a:buNone/>
              </a:pPr>
              <a:t>17</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07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1900.5.2 </a:t>
            </a:r>
            <a:r>
              <a:rPr dirty="0" smtClean="0"/>
              <a:t>Ballot Results</a:t>
            </a:r>
            <a:endParaRPr dirty="0"/>
          </a:p>
        </p:txBody>
      </p:sp>
      <p:sp>
        <p:nvSpPr>
          <p:cNvPr id="4" name="Date Placeholder 3"/>
          <p:cNvSpPr>
            <a:spLocks noGrp="1"/>
          </p:cNvSpPr>
          <p:nvPr>
            <p:ph type="dt" sz="quarter" idx="10"/>
          </p:nvPr>
        </p:nvSpPr>
        <p:spPr/>
        <p:txBody>
          <a:bodyPr/>
          <a:lstStyle/>
          <a:p>
            <a:pPr>
              <a:defRPr/>
            </a:pPr>
            <a:fld id="{A06DAC64-9AC4-429C-8C58-829D624F8D6E}"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755" y="2514600"/>
            <a:ext cx="89154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7798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0"/>
            <a:ext cx="8229600" cy="1143000"/>
          </a:xfrm>
        </p:spPr>
        <p:txBody>
          <a:bodyPr/>
          <a:lstStyle/>
          <a:p>
            <a:r>
              <a:rPr dirty="0"/>
              <a:t>1900.5.2 Ballot </a:t>
            </a:r>
            <a:r>
              <a:rPr dirty="0" smtClean="0"/>
              <a:t>Resolution </a:t>
            </a:r>
            <a:r>
              <a:rPr dirty="0"/>
              <a:t>(3/22/16)</a:t>
            </a:r>
          </a:p>
        </p:txBody>
      </p:sp>
      <p:sp>
        <p:nvSpPr>
          <p:cNvPr id="14339" name="Content Placeholder 2"/>
          <p:cNvSpPr>
            <a:spLocks noGrp="1"/>
          </p:cNvSpPr>
          <p:nvPr>
            <p:ph idx="1"/>
          </p:nvPr>
        </p:nvSpPr>
        <p:spPr>
          <a:xfrm>
            <a:off x="445655" y="795239"/>
            <a:ext cx="8229600" cy="4525963"/>
          </a:xfrm>
        </p:spPr>
        <p:txBody>
          <a:bodyPr/>
          <a:lstStyle/>
          <a:p>
            <a:r>
              <a:rPr lang="en-US" sz="2800" dirty="0" smtClean="0"/>
              <a:t>Did comment resolution</a:t>
            </a:r>
          </a:p>
          <a:p>
            <a:pPr lvl="1"/>
            <a:r>
              <a:rPr lang="en-US" sz="2400" dirty="0" smtClean="0"/>
              <a:t>6 comments remaining that are more difficult to resolve</a:t>
            </a:r>
          </a:p>
          <a:p>
            <a:pPr lvl="1"/>
            <a:r>
              <a:rPr lang="en-US" sz="2400" dirty="0" smtClean="0"/>
              <a:t>John Stine will continue to work and provide recommended resolutions for May WG meeting</a:t>
            </a:r>
          </a:p>
          <a:p>
            <a:pPr lvl="1"/>
            <a:r>
              <a:rPr lang="en-US" sz="2400" dirty="0" smtClean="0"/>
              <a:t>Carlos will provide exemplary schema</a:t>
            </a:r>
          </a:p>
          <a:p>
            <a:pPr lvl="2"/>
            <a:r>
              <a:rPr lang="en-US" sz="2000" dirty="0" smtClean="0"/>
              <a:t>Ad Hoc for Mid April</a:t>
            </a:r>
          </a:p>
          <a:p>
            <a:pPr lvl="1"/>
            <a:r>
              <a:rPr lang="en-US" sz="2400" dirty="0"/>
              <a:t>Met with ANSI </a:t>
            </a:r>
            <a:r>
              <a:rPr lang="en-US" sz="2400" dirty="0" smtClean="0"/>
              <a:t>C63</a:t>
            </a:r>
          </a:p>
          <a:p>
            <a:pPr lvl="2"/>
            <a:r>
              <a:rPr lang="en-US" sz="2000" dirty="0" smtClean="0"/>
              <a:t>Reviewed activities in 1900.5 for possible collaboration</a:t>
            </a:r>
            <a:endParaRPr lang="en-US" sz="2000" dirty="0"/>
          </a:p>
        </p:txBody>
      </p:sp>
      <p:sp>
        <p:nvSpPr>
          <p:cNvPr id="4" name="Date Placeholder 3"/>
          <p:cNvSpPr>
            <a:spLocks noGrp="1"/>
          </p:cNvSpPr>
          <p:nvPr>
            <p:ph type="dt" sz="quarter" idx="10"/>
          </p:nvPr>
        </p:nvSpPr>
        <p:spPr>
          <a:xfrm>
            <a:off x="445655" y="6305695"/>
            <a:ext cx="2133600" cy="365125"/>
          </a:xfrm>
        </p:spPr>
        <p:txBody>
          <a:bodyPr/>
          <a:lstStyle/>
          <a:p>
            <a:pPr>
              <a:defRPr/>
            </a:pPr>
            <a:fld id="{4999666B-024D-4751-9384-E5DDFFD9C4B7}"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6687"/>
            <a:ext cx="8229600" cy="1143000"/>
          </a:xfrm>
        </p:spPr>
        <p:txBody>
          <a:bodyPr/>
          <a:lstStyle/>
          <a:p>
            <a:r>
              <a:rPr lang="en-US" dirty="0"/>
              <a:t>Meeting Invite</a:t>
            </a:r>
          </a:p>
        </p:txBody>
      </p:sp>
      <p:sp>
        <p:nvSpPr>
          <p:cNvPr id="6" name="Content Placeholder 5"/>
          <p:cNvSpPr>
            <a:spLocks noGrp="1"/>
          </p:cNvSpPr>
          <p:nvPr>
            <p:ph idx="1"/>
          </p:nvPr>
        </p:nvSpPr>
        <p:spPr>
          <a:xfrm>
            <a:off x="457200" y="914400"/>
            <a:ext cx="8229600" cy="4525963"/>
          </a:xfrm>
        </p:spPr>
        <p:txBody>
          <a:bodyPr/>
          <a:lstStyle/>
          <a:p>
            <a:r>
              <a:rPr lang="en-US" dirty="0"/>
              <a:t>This IEEE 1900.5 meeting will be concurrent with the </a:t>
            </a:r>
            <a:r>
              <a:rPr lang="en-US" dirty="0" err="1"/>
              <a:t>DySPAN</a:t>
            </a:r>
            <a:r>
              <a:rPr lang="en-US" dirty="0"/>
              <a:t>-SC meetings being held March 21-24 @ IEEE Headquarters in Piscataway NJ</a:t>
            </a:r>
          </a:p>
          <a:p>
            <a:pPr lvl="1"/>
            <a:r>
              <a:rPr lang="en-US" dirty="0">
                <a:hlinkClick r:id="rId2"/>
              </a:rPr>
              <a:t>http://grouper.ieee.org/groups/dyspan/files/piscataway-2016-information-package.pdf</a:t>
            </a:r>
            <a:r>
              <a:rPr lang="en-US" dirty="0"/>
              <a:t> </a:t>
            </a:r>
          </a:p>
          <a:p>
            <a:r>
              <a:rPr lang="en-US" dirty="0"/>
              <a:t>The overall schedule for the meeting can be found here</a:t>
            </a:r>
          </a:p>
          <a:p>
            <a:pPr lvl="1"/>
            <a:r>
              <a:rPr lang="en-US" dirty="0">
                <a:hlinkClick r:id="rId3"/>
              </a:rPr>
              <a:t>https://mentor.ieee.org/dyspan-sc/dcn/16/sc-16-0003-05-MTNG-16th-general-meeting-of-ieee-dyspan-sc-meeting-schedule.xlsx</a:t>
            </a:r>
            <a:r>
              <a:rPr lang="en-US" dirty="0"/>
              <a:t> </a:t>
            </a:r>
          </a:p>
        </p:txBody>
      </p:sp>
      <p:sp>
        <p:nvSpPr>
          <p:cNvPr id="2" name="Date Placeholder 1"/>
          <p:cNvSpPr>
            <a:spLocks noGrp="1"/>
          </p:cNvSpPr>
          <p:nvPr>
            <p:ph type="dt" sz="half" idx="10"/>
          </p:nvPr>
        </p:nvSpPr>
        <p:spPr/>
        <p:txBody>
          <a:bodyPr/>
          <a:lstStyle/>
          <a:p>
            <a:pPr>
              <a:defRPr/>
            </a:pPr>
            <a:fld id="{1D1C37FD-0CEF-4617-B7FE-6E05B52C914E}"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66469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a:t>
            </a:r>
            <a:endParaRPr altLang="en-US" sz="1400" dirty="0"/>
          </a:p>
          <a:p>
            <a:r>
              <a:rPr altLang="en-US" sz="1400" dirty="0"/>
              <a:t>Form Comment Resolution subcommittee				3/15/16</a:t>
            </a:r>
          </a:p>
          <a:p>
            <a:r>
              <a:rPr altLang="en-US" sz="1400" dirty="0" smtClean="0"/>
              <a:t>Suggested </a:t>
            </a:r>
            <a:r>
              <a:rPr altLang="en-US" sz="1400" dirty="0"/>
              <a:t>comment resolutions available				5/15/16</a:t>
            </a:r>
          </a:p>
          <a:p>
            <a:r>
              <a:rPr altLang="en-US" sz="1400" dirty="0"/>
              <a:t>Vote for </a:t>
            </a:r>
            <a:r>
              <a:rPr altLang="en-US" sz="1400" dirty="0" err="1"/>
              <a:t>Recirc</a:t>
            </a:r>
            <a:r>
              <a:rPr altLang="en-US" sz="1400" dirty="0"/>
              <a:t> Ballot					6/7/16</a:t>
            </a:r>
          </a:p>
          <a:p>
            <a:r>
              <a:rPr altLang="en-US" sz="1400" dirty="0"/>
              <a:t>Conduct </a:t>
            </a:r>
            <a:r>
              <a:rPr altLang="en-US" sz="1400" dirty="0" err="1"/>
              <a:t>Recirc</a:t>
            </a:r>
            <a:r>
              <a:rPr altLang="en-US" sz="1400" dirty="0"/>
              <a:t> Ballot					6/15/16</a:t>
            </a:r>
          </a:p>
          <a:p>
            <a:r>
              <a:rPr altLang="en-US" sz="1400" dirty="0"/>
              <a:t>Ballot completes						6/30/16</a:t>
            </a:r>
          </a:p>
          <a:p>
            <a:r>
              <a:rPr altLang="en-US" sz="1400" dirty="0"/>
              <a:t>Approved by Standards Board					</a:t>
            </a:r>
            <a:r>
              <a:rPr altLang="en-US" sz="1400" dirty="0">
                <a:solidFill>
                  <a:srgbClr val="FF0000"/>
                </a:solidFill>
              </a:rPr>
              <a:t>4/1/16  </a:t>
            </a:r>
            <a:r>
              <a:rPr altLang="en-US" sz="1400" b="1" dirty="0">
                <a:solidFill>
                  <a:srgbClr val="FF0000"/>
                </a:solidFill>
              </a:rPr>
              <a:t>7/1/16</a:t>
            </a:r>
          </a:p>
          <a:p>
            <a:r>
              <a:rPr altLang="en-US" sz="1400" dirty="0"/>
              <a:t>Reference implementation available				</a:t>
            </a:r>
            <a:r>
              <a:rPr altLang="en-US" sz="1400" dirty="0">
                <a:solidFill>
                  <a:srgbClr val="FF0000"/>
                </a:solidFill>
              </a:rPr>
              <a:t>12/15    </a:t>
            </a:r>
            <a:r>
              <a:rPr altLang="en-US" sz="1400" b="1" dirty="0">
                <a:solidFill>
                  <a:srgbClr val="FF0000"/>
                </a:solidFill>
              </a:rPr>
              <a:t>1/16</a:t>
            </a:r>
          </a:p>
          <a:p>
            <a:r>
              <a:rPr altLang="en-US" sz="1400" dirty="0"/>
              <a:t>Certification available					</a:t>
            </a:r>
            <a:r>
              <a:rPr altLang="en-US" sz="1400" dirty="0">
                <a:solidFill>
                  <a:srgbClr val="FF0000"/>
                </a:solidFill>
              </a:rPr>
              <a:t>3/16       </a:t>
            </a:r>
            <a:r>
              <a:rPr altLang="en-US" sz="1400" b="1" dirty="0">
                <a:solidFill>
                  <a:srgbClr val="FF0000"/>
                </a:solidFill>
              </a:rPr>
              <a:t>9/16</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BDF137F6-1959-41AE-BE12-FB24FD9F2F2B}"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A5680AA4-0CDF-4FD0-B397-B317C2A15E1A}" type="slidenum">
              <a:rPr lang="en-US" altLang="en-US" sz="1200" smtClean="0"/>
              <a:pPr>
                <a:spcBef>
                  <a:spcPct val="0"/>
                </a:spcBef>
                <a:buFontTx/>
                <a:buNone/>
              </a:pPr>
              <a:t>20</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18991"/>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6187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19054"/>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181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a:t>Marketing Deep Dive (3/24/16)</a:t>
            </a:r>
          </a:p>
        </p:txBody>
      </p:sp>
      <p:sp>
        <p:nvSpPr>
          <p:cNvPr id="16387" name="Content Placeholder 2"/>
          <p:cNvSpPr>
            <a:spLocks noGrp="1"/>
          </p:cNvSpPr>
          <p:nvPr>
            <p:ph idx="1"/>
          </p:nvPr>
        </p:nvSpPr>
        <p:spPr>
          <a:xfrm>
            <a:off x="381000" y="1417638"/>
            <a:ext cx="8229600" cy="4525963"/>
          </a:xfrm>
        </p:spPr>
        <p:txBody>
          <a:bodyPr/>
          <a:lstStyle/>
          <a:p>
            <a:r>
              <a:rPr lang="en-US" sz="2800" dirty="0" err="1"/>
              <a:t>WInnForum</a:t>
            </a:r>
            <a:r>
              <a:rPr lang="en-US" sz="2800" dirty="0"/>
              <a:t> 3.6GHz stakeholders requirements and positioning </a:t>
            </a:r>
          </a:p>
          <a:p>
            <a:r>
              <a:rPr lang="en-US" sz="2800" dirty="0"/>
              <a:t>National Spectrum Consortium requirements and positioning</a:t>
            </a:r>
          </a:p>
          <a:p>
            <a:r>
              <a:rPr lang="en-US" sz="2800" dirty="0" smtClean="0"/>
              <a:t>Internet Research Task Force (IRTF)</a:t>
            </a:r>
          </a:p>
          <a:p>
            <a:pPr lvl="1"/>
            <a:r>
              <a:rPr lang="en-US" sz="2400" dirty="0" smtClean="0"/>
              <a:t>NFV (Network Function Virtualization)</a:t>
            </a:r>
          </a:p>
          <a:p>
            <a:pPr lvl="1"/>
            <a:r>
              <a:rPr lang="en-US" sz="2400" dirty="0" smtClean="0"/>
              <a:t>Looking at declarative Policy</a:t>
            </a:r>
            <a:endParaRPr lang="en-US" sz="2400" dirty="0" smtClean="0"/>
          </a:p>
          <a:p>
            <a:r>
              <a:rPr lang="en-US" sz="2800" dirty="0" err="1" smtClean="0"/>
              <a:t>DySPAN</a:t>
            </a:r>
            <a:r>
              <a:rPr lang="en-US" sz="2800" dirty="0" smtClean="0"/>
              <a:t> Core Standards paper?</a:t>
            </a:r>
          </a:p>
          <a:p>
            <a:pPr lvl="1"/>
            <a:r>
              <a:rPr lang="en-US" sz="2400" dirty="0" smtClean="0"/>
              <a:t>Com magazine  - Standards supplement</a:t>
            </a:r>
            <a:endParaRPr lang="en-US" sz="2400" dirty="0"/>
          </a:p>
        </p:txBody>
      </p:sp>
      <p:sp>
        <p:nvSpPr>
          <p:cNvPr id="4" name="Date Placeholder 3"/>
          <p:cNvSpPr>
            <a:spLocks noGrp="1"/>
          </p:cNvSpPr>
          <p:nvPr>
            <p:ph type="dt" sz="quarter" idx="10"/>
          </p:nvPr>
        </p:nvSpPr>
        <p:spPr/>
        <p:txBody>
          <a:bodyPr/>
          <a:lstStyle/>
          <a:p>
            <a:pPr>
              <a:defRPr/>
            </a:pPr>
            <a:fld id="{72F512A1-F94C-4D21-ACBB-8A8A60976944}"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a:t>Normal WG meeting 4/5/16</a:t>
            </a:r>
            <a:r>
              <a:rPr lang="en-US" dirty="0" smtClean="0"/>
              <a:t>?</a:t>
            </a:r>
          </a:p>
          <a:p>
            <a:pPr lvl="1"/>
            <a:r>
              <a:rPr lang="en-US" dirty="0" smtClean="0"/>
              <a:t>Deferred</a:t>
            </a:r>
          </a:p>
          <a:p>
            <a:pPr lvl="1"/>
            <a:r>
              <a:rPr lang="en-US" dirty="0" smtClean="0"/>
              <a:t>Schedule Ad Hoc for Mid May to review work with Carlos</a:t>
            </a:r>
          </a:p>
          <a:p>
            <a:r>
              <a:rPr lang="en-US" dirty="0" smtClean="0"/>
              <a:t>Normal May meeting</a:t>
            </a:r>
          </a:p>
          <a:p>
            <a:pPr lvl="1"/>
            <a:r>
              <a:rPr lang="en-US" dirty="0" smtClean="0"/>
              <a:t>Review 1900.5.1 progress</a:t>
            </a:r>
          </a:p>
          <a:p>
            <a:pPr lvl="1"/>
            <a:r>
              <a:rPr lang="en-US" dirty="0" smtClean="0"/>
              <a:t>Another ad hoc in May to review comment resolution on 1900.5.2 </a:t>
            </a:r>
            <a:endParaRPr lang="en-US" dirty="0"/>
          </a:p>
        </p:txBody>
      </p:sp>
      <p:sp>
        <p:nvSpPr>
          <p:cNvPr id="4" name="Date Placeholder 3"/>
          <p:cNvSpPr>
            <a:spLocks noGrp="1"/>
          </p:cNvSpPr>
          <p:nvPr>
            <p:ph type="dt" sz="half" idx="10"/>
          </p:nvPr>
        </p:nvSpPr>
        <p:spPr/>
        <p:txBody>
          <a:bodyPr/>
          <a:lstStyle/>
          <a:p>
            <a:pPr>
              <a:defRPr/>
            </a:pPr>
            <a:fld id="{27554537-7E4C-4064-8643-C4F37A017E64}"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2336411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3/22/16 – 2/24/16</a:t>
            </a:r>
          </a:p>
        </p:txBody>
      </p:sp>
      <p:sp>
        <p:nvSpPr>
          <p:cNvPr id="4" name="Date Placeholder 3"/>
          <p:cNvSpPr>
            <a:spLocks noGrp="1"/>
          </p:cNvSpPr>
          <p:nvPr>
            <p:ph type="dt" sz="half" idx="10"/>
          </p:nvPr>
        </p:nvSpPr>
        <p:spPr/>
        <p:txBody>
          <a:bodyPr/>
          <a:lstStyle/>
          <a:p>
            <a:pPr>
              <a:defRPr/>
            </a:pPr>
            <a:fld id="{B73BD4A1-4B6E-4D1E-97F1-DA58254E8D72}" type="datetime1">
              <a:rPr lang="en-US" smtClean="0"/>
              <a:t>3/24/2016</a:t>
            </a:fld>
            <a:endParaRPr lang="en-US"/>
          </a:p>
        </p:txBody>
      </p:sp>
      <p:sp>
        <p:nvSpPr>
          <p:cNvPr id="5" name="Footer Placeholder 4"/>
          <p:cNvSpPr>
            <a:spLocks noGrp="1"/>
          </p:cNvSpPr>
          <p:nvPr>
            <p:ph type="ftr" sz="quarter" idx="11"/>
          </p:nvPr>
        </p:nvSpPr>
        <p:spPr/>
        <p:txBody>
          <a:bodyPr/>
          <a:lstStyle/>
          <a:p>
            <a:pPr>
              <a:defRPr/>
            </a:pPr>
            <a:r>
              <a:rPr lang="en-US" smtClean="0"/>
              <a:t>Doc #: 5-16-0010-01-agen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
        <p:nvSpPr>
          <p:cNvPr id="2" name="TextBox 1"/>
          <p:cNvSpPr txBox="1"/>
          <p:nvPr/>
        </p:nvSpPr>
        <p:spPr>
          <a:xfrm>
            <a:off x="1295400" y="2209800"/>
            <a:ext cx="2084994" cy="369332"/>
          </a:xfrm>
          <a:prstGeom prst="rect">
            <a:avLst/>
          </a:prstGeom>
          <a:noFill/>
        </p:spPr>
        <p:txBody>
          <a:bodyPr wrap="none" rtlCol="0">
            <a:spAutoFit/>
          </a:bodyPr>
          <a:lstStyle/>
          <a:p>
            <a:r>
              <a:rPr lang="en-US" dirty="0"/>
              <a:t>In Recess till  1 PM…</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BB00924-ADDF-46CB-B487-91CBEEB9A51C}"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Tues 3/22/16</a:t>
            </a:r>
          </a:p>
        </p:txBody>
      </p:sp>
      <p:sp>
        <p:nvSpPr>
          <p:cNvPr id="2" name="Date Placeholder 1"/>
          <p:cNvSpPr>
            <a:spLocks noGrp="1"/>
          </p:cNvSpPr>
          <p:nvPr>
            <p:ph type="dt" sz="half" idx="10"/>
          </p:nvPr>
        </p:nvSpPr>
        <p:spPr/>
        <p:txBody>
          <a:bodyPr/>
          <a:lstStyle/>
          <a:p>
            <a:pPr>
              <a:defRPr/>
            </a:pPr>
            <a:fld id="{349BEBCF-056A-44BC-9FA7-791261CA4902}"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304800" y="1676400"/>
            <a:ext cx="8458200" cy="3856268"/>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3/23/16</a:t>
            </a:r>
          </a:p>
        </p:txBody>
      </p:sp>
      <p:sp>
        <p:nvSpPr>
          <p:cNvPr id="2" name="Date Placeholder 1"/>
          <p:cNvSpPr>
            <a:spLocks noGrp="1"/>
          </p:cNvSpPr>
          <p:nvPr>
            <p:ph type="dt" sz="half" idx="10"/>
          </p:nvPr>
        </p:nvSpPr>
        <p:spPr/>
        <p:txBody>
          <a:bodyPr/>
          <a:lstStyle/>
          <a:p>
            <a:pPr>
              <a:defRPr/>
            </a:pPr>
            <a:fld id="{D90DD429-F9C0-404A-85D9-6A7ABFCA9D34}"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487218" y="1600200"/>
            <a:ext cx="8135440" cy="4267198"/>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err="1"/>
              <a:t>Thur</a:t>
            </a:r>
            <a:r>
              <a:rPr lang="en-US" dirty="0"/>
              <a:t> 3/23/16</a:t>
            </a:r>
          </a:p>
        </p:txBody>
      </p:sp>
      <p:sp>
        <p:nvSpPr>
          <p:cNvPr id="3" name="Date Placeholder 2"/>
          <p:cNvSpPr>
            <a:spLocks noGrp="1"/>
          </p:cNvSpPr>
          <p:nvPr>
            <p:ph type="dt" sz="half" idx="10"/>
          </p:nvPr>
        </p:nvSpPr>
        <p:spPr/>
        <p:txBody>
          <a:bodyPr/>
          <a:lstStyle/>
          <a:p>
            <a:pPr>
              <a:defRPr/>
            </a:pPr>
            <a:fld id="{0799C122-57AD-4394-937A-D6139B290F43}" type="datetime1">
              <a:rPr lang="en-US" smtClean="0"/>
              <a:t>3/24/2016</a:t>
            </a:fld>
            <a:endParaRPr lang="en-US"/>
          </a:p>
        </p:txBody>
      </p:sp>
      <p:sp>
        <p:nvSpPr>
          <p:cNvPr id="4" name="Footer Placeholder 3"/>
          <p:cNvSpPr>
            <a:spLocks noGrp="1"/>
          </p:cNvSpPr>
          <p:nvPr>
            <p:ph type="ftr" sz="quarter" idx="11"/>
          </p:nvPr>
        </p:nvSpPr>
        <p:spPr/>
        <p:txBody>
          <a:bodyPr/>
          <a:lstStyle/>
          <a:p>
            <a:pPr>
              <a:defRPr/>
            </a:pPr>
            <a:r>
              <a:rPr lang="en-US" smtClean="0"/>
              <a:t>Doc #: 5-16-0010-01-agen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313932" y="1676401"/>
            <a:ext cx="8516136" cy="3505198"/>
          </a:xfrm>
          <a:prstGeom prst="rect">
            <a:avLst/>
          </a:prstGeom>
        </p:spPr>
      </p:pic>
      <p:sp>
        <p:nvSpPr>
          <p:cNvPr id="6" name="TextBox 5"/>
          <p:cNvSpPr txBox="1"/>
          <p:nvPr/>
        </p:nvSpPr>
        <p:spPr>
          <a:xfrm>
            <a:off x="457200" y="5217458"/>
            <a:ext cx="7543800" cy="646331"/>
          </a:xfrm>
          <a:prstGeom prst="rect">
            <a:avLst/>
          </a:prstGeom>
          <a:noFill/>
        </p:spPr>
        <p:txBody>
          <a:bodyPr wrap="square" rtlCol="0">
            <a:spAutoFit/>
          </a:bodyPr>
          <a:lstStyle/>
          <a:p>
            <a:r>
              <a:rPr lang="en-US" dirty="0" smtClean="0"/>
              <a:t>Added 2 PM joint call with ANSI C63.27 where we presented 1900.5 from website slides </a:t>
            </a:r>
            <a:endParaRPr lang="en-US" dirty="0"/>
          </a:p>
        </p:txBody>
      </p:sp>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07DCA38D-1AF2-4402-94EF-25C20A7998A9}"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491066"/>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6686CE36-E249-4EFF-A4D0-933C08E09114}" type="datetime1">
              <a:rPr lang="en-US" smtClean="0"/>
              <a:t>3/24/2016</a:t>
            </a:fld>
            <a:endParaRPr lang="en-US"/>
          </a:p>
        </p:txBody>
      </p:sp>
      <p:sp>
        <p:nvSpPr>
          <p:cNvPr id="4" name="Footer Placeholder 3"/>
          <p:cNvSpPr>
            <a:spLocks noGrp="1"/>
          </p:cNvSpPr>
          <p:nvPr>
            <p:ph type="ftr" sz="quarter" idx="11"/>
          </p:nvPr>
        </p:nvSpPr>
        <p:spPr/>
        <p:txBody>
          <a:bodyPr/>
          <a:lstStyle/>
          <a:p>
            <a:pPr>
              <a:defRPr/>
            </a:pPr>
            <a:r>
              <a:rPr lang="en-US" smtClean="0"/>
              <a:t>Doc #: 5-16-0010-01-agen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8</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(7 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a:t>
            </a:r>
          </a:p>
        </p:txBody>
      </p:sp>
      <p:graphicFrame>
        <p:nvGraphicFramePr>
          <p:cNvPr id="9" name="Table 8"/>
          <p:cNvGraphicFramePr>
            <a:graphicFrameLocks noGrp="1"/>
          </p:cNvGraphicFramePr>
          <p:nvPr>
            <p:extLst>
              <p:ext uri="{D42A27DB-BD31-4B8C-83A1-F6EECF244321}">
                <p14:modId xmlns:p14="http://schemas.microsoft.com/office/powerpoint/2010/main" val="1975963376"/>
              </p:ext>
            </p:extLst>
          </p:nvPr>
        </p:nvGraphicFramePr>
        <p:xfrm>
          <a:off x="1676403" y="489479"/>
          <a:ext cx="5029197" cy="5137639"/>
        </p:xfrm>
        <a:graphic>
          <a:graphicData uri="http://schemas.openxmlformats.org/drawingml/2006/table">
            <a:tbl>
              <a:tblPr>
                <a:tableStyleId>{5C22544A-7EE6-4342-B048-85BDC9FD1C3A}</a:tableStyleId>
              </a:tblPr>
              <a:tblGrid>
                <a:gridCol w="533400">
                  <a:extLst>
                    <a:ext uri="{9D8B030D-6E8A-4147-A177-3AD203B41FA5}">
                      <a16:colId xmlns:a16="http://schemas.microsoft.com/office/drawing/2014/main" xmlns="" val="136447906"/>
                    </a:ext>
                  </a:extLst>
                </a:gridCol>
                <a:gridCol w="533400">
                  <a:extLst>
                    <a:ext uri="{9D8B030D-6E8A-4147-A177-3AD203B41FA5}">
                      <a16:colId xmlns:a16="http://schemas.microsoft.com/office/drawing/2014/main" xmlns="" val="1806744212"/>
                    </a:ext>
                  </a:extLst>
                </a:gridCol>
                <a:gridCol w="533400">
                  <a:extLst>
                    <a:ext uri="{9D8B030D-6E8A-4147-A177-3AD203B41FA5}">
                      <a16:colId xmlns:a16="http://schemas.microsoft.com/office/drawing/2014/main" xmlns="" val="20000"/>
                    </a:ext>
                  </a:extLst>
                </a:gridCol>
                <a:gridCol w="714173">
                  <a:extLst>
                    <a:ext uri="{9D8B030D-6E8A-4147-A177-3AD203B41FA5}">
                      <a16:colId xmlns:a16="http://schemas.microsoft.com/office/drawing/2014/main" xmlns="" val="20001"/>
                    </a:ext>
                  </a:extLst>
                </a:gridCol>
                <a:gridCol w="642440">
                  <a:extLst>
                    <a:ext uri="{9D8B030D-6E8A-4147-A177-3AD203B41FA5}">
                      <a16:colId xmlns:a16="http://schemas.microsoft.com/office/drawing/2014/main" xmlns="" val="20002"/>
                    </a:ext>
                  </a:extLst>
                </a:gridCol>
                <a:gridCol w="746058">
                  <a:extLst>
                    <a:ext uri="{9D8B030D-6E8A-4147-A177-3AD203B41FA5}">
                      <a16:colId xmlns:a16="http://schemas.microsoft.com/office/drawing/2014/main" xmlns="" val="20003"/>
                    </a:ext>
                  </a:extLst>
                </a:gridCol>
                <a:gridCol w="1326326">
                  <a:extLst>
                    <a:ext uri="{9D8B030D-6E8A-4147-A177-3AD203B41FA5}">
                      <a16:colId xmlns:a16="http://schemas.microsoft.com/office/drawing/2014/main" xmlns="" val="20004"/>
                    </a:ext>
                  </a:extLst>
                </a:gridCol>
              </a:tblGrid>
              <a:tr h="491759">
                <a:tc gridSpan="3">
                  <a:txBody>
                    <a:bodyPr/>
                    <a:lstStyle/>
                    <a:p>
                      <a:pPr algn="ctr" fontAlgn="b"/>
                      <a:r>
                        <a:rPr lang="en-US" sz="1000" b="0" i="0" u="none" strike="noStrike" dirty="0">
                          <a:solidFill>
                            <a:srgbClr val="000000"/>
                          </a:solidFill>
                          <a:effectLst/>
                          <a:latin typeface="Calibri" panose="020F0502020204030204" pitchFamily="34" charset="0"/>
                        </a:rPr>
                        <a:t>Attendance</a:t>
                      </a:r>
                    </a:p>
                  </a:txBody>
                  <a:tcPr marL="6055" marR="6055" marT="6055" marB="0" anchor="ct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Affiliation</a:t>
                      </a:r>
                    </a:p>
                  </a:txBody>
                  <a:tcPr marL="7620" marR="7620" marT="7620" marB="0" anchor="b"/>
                </a:tc>
                <a:extLst>
                  <a:ext uri="{0D108BD9-81ED-4DB2-BD59-A6C34878D82A}">
                    <a16:rowId xmlns:a16="http://schemas.microsoft.com/office/drawing/2014/main" xmlns="" val="10000"/>
                  </a:ext>
                </a:extLst>
              </a:tr>
              <a:tr h="163919">
                <a:tc>
                  <a:txBody>
                    <a:bodyPr/>
                    <a:lstStyle/>
                    <a:p>
                      <a:pPr algn="r" fontAlgn="b"/>
                      <a:r>
                        <a:rPr lang="en-US" sz="1000" b="0" i="0" u="none" strike="noStrike" dirty="0">
                          <a:solidFill>
                            <a:srgbClr val="000000"/>
                          </a:solidFill>
                          <a:effectLst/>
                          <a:latin typeface="Calibri" panose="020F0502020204030204" pitchFamily="34" charset="0"/>
                        </a:rPr>
                        <a:t>Tues</a:t>
                      </a:r>
                      <a:r>
                        <a:rPr lang="en-US" sz="1000" b="0" i="0" u="none" strike="noStrike" baseline="0" dirty="0">
                          <a:solidFill>
                            <a:srgbClr val="000000"/>
                          </a:solidFill>
                          <a:effectLst/>
                          <a:latin typeface="Calibri" panose="020F0502020204030204" pitchFamily="34" charset="0"/>
                        </a:rPr>
                        <a:t> 3/22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a:solidFill>
                            <a:srgbClr val="000000"/>
                          </a:solidFill>
                          <a:effectLst/>
                          <a:latin typeface="Calibri" panose="020F0502020204030204" pitchFamily="34" charset="0"/>
                        </a:rPr>
                        <a:t>Wen 3/23</a:t>
                      </a:r>
                    </a:p>
                  </a:txBody>
                  <a:tcPr marL="6055" marR="6055" marT="6055" marB="0" anchor="b"/>
                </a:tc>
                <a:tc>
                  <a:txBody>
                    <a:bodyPr/>
                    <a:lstStyle/>
                    <a:p>
                      <a:pPr algn="r" fontAlgn="b"/>
                      <a:r>
                        <a:rPr lang="en-US" sz="1000" b="0" i="0" u="none" strike="noStrike" dirty="0" err="1">
                          <a:solidFill>
                            <a:srgbClr val="000000"/>
                          </a:solidFill>
                          <a:effectLst/>
                          <a:latin typeface="Calibri" panose="020F0502020204030204" pitchFamily="34" charset="0"/>
                        </a:rPr>
                        <a:t>Thur</a:t>
                      </a:r>
                      <a:r>
                        <a:rPr lang="en-US" sz="1000" b="0" i="0" u="none" strike="noStrike" baseline="0" dirty="0">
                          <a:solidFill>
                            <a:srgbClr val="000000"/>
                          </a:solidFill>
                          <a:effectLst/>
                          <a:latin typeface="Calibri" panose="020F0502020204030204" pitchFamily="34" charset="0"/>
                        </a:rPr>
                        <a:t> 3/24</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01"/>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02"/>
                  </a:ext>
                </a:extLst>
              </a:tr>
              <a:tr h="327838">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5"/>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6"/>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a16="http://schemas.microsoft.com/office/drawing/2014/main" xmlns="" val="1000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09"/>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0"/>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1"/>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2"/>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xmlns="" val="10013"/>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4"/>
                  </a:ext>
                </a:extLst>
              </a:tr>
              <a:tr h="187824">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xmlns="" val="10015"/>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extLst>
                  <a:ext uri="{0D108BD9-81ED-4DB2-BD59-A6C34878D82A}">
                    <a16:rowId xmlns:a16="http://schemas.microsoft.com/office/drawing/2014/main" xmlns="" val="10016"/>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Brenda</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Mancuso</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extLst>
                  <a:ext uri="{0D108BD9-81ED-4DB2-BD59-A6C34878D82A}">
                    <a16:rowId xmlns:a16="http://schemas.microsoft.com/office/drawing/2014/main" xmlns="" val="10017"/>
                  </a:ext>
                </a:extLst>
              </a:tr>
              <a:tr h="163919">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Paul</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Nikolich</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self</a:t>
                      </a:r>
                    </a:p>
                  </a:txBody>
                  <a:tcPr marL="6055" marR="6055" marT="6055" marB="0" anchor="b"/>
                </a:tc>
                <a:extLst>
                  <a:ext uri="{0D108BD9-81ED-4DB2-BD59-A6C34878D82A}">
                    <a16:rowId xmlns:a16="http://schemas.microsoft.com/office/drawing/2014/main" xmlns="" val="1001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x</a:t>
                      </a: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Stephen</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Berger</a:t>
                      </a:r>
                    </a:p>
                  </a:txBody>
                  <a:tcPr marL="6055" marR="6055" marT="6055" marB="0" anchor="b"/>
                </a:tc>
                <a:tc>
                  <a:txBody>
                    <a:bodyPr/>
                    <a:lstStyle/>
                    <a:p>
                      <a:pPr algn="l" fontAlgn="b"/>
                      <a:r>
                        <a:rPr lang="en-US" sz="1000" b="0" i="0" u="none" strike="noStrike" dirty="0">
                          <a:solidFill>
                            <a:srgbClr val="000000"/>
                          </a:solidFill>
                          <a:effectLst/>
                          <a:latin typeface="Calibri" panose="020F0502020204030204" pitchFamily="34" charset="0"/>
                        </a:rPr>
                        <a:t>TEM </a:t>
                      </a:r>
                      <a:r>
                        <a:rPr lang="en-US" sz="1000" b="0" i="0" u="none" strike="noStrike" dirty="0" err="1">
                          <a:solidFill>
                            <a:srgbClr val="000000"/>
                          </a:solidFill>
                          <a:effectLst/>
                          <a:latin typeface="Calibri" panose="020F0502020204030204" pitchFamily="34" charset="0"/>
                        </a:rPr>
                        <a:t>Cosulting</a:t>
                      </a:r>
                      <a:endParaRPr lang="en-US" sz="1000" b="0" i="0" u="none" strike="noStrike" dirty="0">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xmlns="" val="10019"/>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533400" y="539115"/>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3/22/16</a:t>
            </a: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Review</a:t>
            </a:r>
          </a:p>
          <a:p>
            <a:pPr lvl="1">
              <a:buFont typeface="Calibri" pitchFamily="34" charset="0"/>
              <a:buAutoNum type="alphaLcPeriod"/>
            </a:pPr>
            <a:r>
              <a:rPr lang="en-US" dirty="0">
                <a:latin typeface="Times New Roman" pitchFamily="18" charset="0"/>
              </a:rPr>
              <a:t>Review of latest developments with draft</a:t>
            </a:r>
          </a:p>
          <a:p>
            <a:pPr lvl="1">
              <a:buFont typeface="Calibri" pitchFamily="34" charset="0"/>
              <a:buAutoNum type="alphaLcPeriod"/>
            </a:pPr>
            <a:r>
              <a:rPr lang="en-US" dirty="0">
                <a:latin typeface="Times New Roman" pitchFamily="18" charset="0"/>
              </a:rPr>
              <a:t>Inputs on use cases, requirements and direction of draft</a:t>
            </a:r>
          </a:p>
          <a:p>
            <a:pPr>
              <a:buFont typeface="Calibri" pitchFamily="34" charset="0"/>
              <a:buAutoNum type="arabicPeriod"/>
            </a:pPr>
            <a:r>
              <a:rPr lang="en-US" dirty="0">
                <a:latin typeface="Times New Roman" pitchFamily="18" charset="0"/>
              </a:rPr>
              <a:t>1900.5.2 Ballot Review</a:t>
            </a:r>
          </a:p>
          <a:p>
            <a:pPr>
              <a:buFont typeface="Calibri" pitchFamily="34" charset="0"/>
              <a:buAutoNum type="arabicPeriod"/>
            </a:pPr>
            <a:r>
              <a:rPr lang="en-US" dirty="0">
                <a:latin typeface="Times New Roman" pitchFamily="18" charset="0"/>
              </a:rPr>
              <a:t>1900.5.2 Comment Resolution</a:t>
            </a:r>
          </a:p>
          <a:p>
            <a:pPr marL="119063" indent="0"/>
            <a:r>
              <a:rPr lang="en-US" dirty="0">
                <a:latin typeface="Times New Roman" pitchFamily="18" charset="0"/>
              </a:rPr>
              <a:t>DAY 2 – 3/23/16</a:t>
            </a:r>
          </a:p>
          <a:p>
            <a:pPr>
              <a:buFont typeface="+mj-lt"/>
              <a:buAutoNum type="arabicPeriod" startAt="4"/>
            </a:pPr>
            <a:r>
              <a:rPr lang="en-US" dirty="0">
                <a:latin typeface="Times New Roman" pitchFamily="18" charset="0"/>
              </a:rPr>
              <a:t>1900.5.2 Comment Resolution</a:t>
            </a:r>
          </a:p>
          <a:p>
            <a:pPr>
              <a:buFont typeface="+mj-lt"/>
              <a:buAutoNum type="arabicPeriod" startAt="4"/>
            </a:pPr>
            <a:r>
              <a:rPr lang="en-US" dirty="0">
                <a:latin typeface="Times New Roman" pitchFamily="18" charset="0"/>
              </a:rPr>
              <a:t>Potential joint call with ANSI C63.27:  2 PM</a:t>
            </a:r>
          </a:p>
          <a:p>
            <a:pPr marL="119063" indent="0"/>
            <a:r>
              <a:rPr lang="en-US" dirty="0">
                <a:latin typeface="Times New Roman" pitchFamily="18" charset="0"/>
              </a:rPr>
              <a:t>DAY 3 – 3/24/16</a:t>
            </a:r>
          </a:p>
          <a:p>
            <a:pPr>
              <a:buFont typeface="+mj-lt"/>
              <a:buAutoNum type="arabicPeriod" startAt="5"/>
            </a:pPr>
            <a:r>
              <a:rPr lang="en-US" dirty="0">
                <a:latin typeface="Times New Roman" pitchFamily="18" charset="0"/>
              </a:rPr>
              <a:t>1900.5.1 Review (If needed)</a:t>
            </a:r>
          </a:p>
          <a:p>
            <a:pPr>
              <a:buFont typeface="Calibri" pitchFamily="34" charset="0"/>
              <a:buAutoNum type="arabicPeriod" startAt="5"/>
            </a:pPr>
            <a:r>
              <a:rPr lang="en-US" dirty="0">
                <a:latin typeface="Times New Roman" pitchFamily="18" charset="0"/>
              </a:rPr>
              <a:t>1900.5 marketing </a:t>
            </a:r>
          </a:p>
          <a:p>
            <a:pPr>
              <a:buFont typeface="Calibri" pitchFamily="34" charset="0"/>
              <a:buAutoNum type="arabicPeriod" startAt="5"/>
            </a:pPr>
            <a:r>
              <a:rPr lang="en-US" dirty="0">
                <a:latin typeface="Times New Roman" pitchFamily="18" charset="0"/>
              </a:rPr>
              <a:t>1900.5 meeting planning and review</a:t>
            </a:r>
          </a:p>
          <a:p>
            <a:pPr>
              <a:buFont typeface="Calibri" pitchFamily="34" charset="0"/>
              <a:buAutoNum type="arabicPeriod" startAt="5"/>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5"/>
            </a:pPr>
            <a:r>
              <a:rPr lang="en-US" dirty="0">
                <a:latin typeface="Times New Roman" pitchFamily="18" charset="0"/>
              </a:rPr>
              <a:t>Adjourn</a:t>
            </a:r>
          </a:p>
        </p:txBody>
      </p:sp>
      <p:sp>
        <p:nvSpPr>
          <p:cNvPr id="6148" name="TextBox 1"/>
          <p:cNvSpPr txBox="1">
            <a:spLocks noChangeArrowheads="1"/>
          </p:cNvSpPr>
          <p:nvPr/>
        </p:nvSpPr>
        <p:spPr bwMode="auto">
          <a:xfrm>
            <a:off x="4267200" y="4495800"/>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Motions deferred to 3/24 @ 1 PM</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DA3E63FC-99A1-4D99-B59F-7CC6B592B421}" type="datetime1">
              <a:rPr lang="en-US" smtClean="0"/>
              <a:t>3/24/2016</a:t>
            </a:fld>
            <a:endParaRPr lang="en-US"/>
          </a:p>
        </p:txBody>
      </p:sp>
      <p:sp>
        <p:nvSpPr>
          <p:cNvPr id="3" name="Footer Placeholder 2"/>
          <p:cNvSpPr>
            <a:spLocks noGrp="1"/>
          </p:cNvSpPr>
          <p:nvPr>
            <p:ph type="ftr" sz="quarter" idx="11"/>
          </p:nvPr>
        </p:nvSpPr>
        <p:spPr/>
        <p:txBody>
          <a:bodyPr/>
          <a:lstStyle/>
          <a:p>
            <a:pPr>
              <a:defRPr/>
            </a:pPr>
            <a:r>
              <a:rPr lang="en-US" smtClean="0"/>
              <a:t>Doc #: 5-16-0010-01-agen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13064</TotalTime>
  <Words>1588</Words>
  <Application>Microsoft Office PowerPoint</Application>
  <PresentationFormat>On-screen Show (4:3)</PresentationFormat>
  <Paragraphs>358</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Meeting Invite</vt:lpstr>
      <vt:lpstr>Electronic Meeting Details Same for all 3 days</vt:lpstr>
      <vt:lpstr>Tentative Schedule for Tues 3/22/16</vt:lpstr>
      <vt:lpstr>Tentative Schedule for Wed 3/23/16</vt:lpstr>
      <vt:lpstr>Tentative Schedule for Thur 3/23/16</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Review (3/22/16)</vt:lpstr>
      <vt:lpstr>Working Schedule for 1900.5.1</vt:lpstr>
      <vt:lpstr>1900.5.2 Ballot Results</vt:lpstr>
      <vt:lpstr>1900.5.2 Ballot Resolution (3/22/16)</vt:lpstr>
      <vt:lpstr>Working Schedule for 1900.5.2</vt:lpstr>
      <vt:lpstr>Marketing Deep Dive (3/24/16)</vt:lpstr>
      <vt:lpstr>Future Meeting Planning</vt:lpstr>
      <vt:lpstr>IEEE 1900.5 Meeting 3/22/16 – 2/24/16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253</cp:revision>
  <dcterms:created xsi:type="dcterms:W3CDTF">2013-08-13T02:52:21Z</dcterms:created>
  <dcterms:modified xsi:type="dcterms:W3CDTF">2016-03-24T20:12:46Z</dcterms:modified>
</cp:coreProperties>
</file>